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67" r:id="rId2"/>
    <p:sldId id="263" r:id="rId3"/>
    <p:sldId id="264" r:id="rId4"/>
    <p:sldId id="298" r:id="rId5"/>
    <p:sldId id="299" r:id="rId6"/>
    <p:sldId id="274" r:id="rId7"/>
    <p:sldId id="273" r:id="rId8"/>
    <p:sldId id="300" r:id="rId9"/>
    <p:sldId id="301" r:id="rId10"/>
    <p:sldId id="302" r:id="rId11"/>
    <p:sldId id="303" r:id="rId12"/>
    <p:sldId id="268" r:id="rId13"/>
    <p:sldId id="280" r:id="rId14"/>
    <p:sldId id="295" r:id="rId15"/>
    <p:sldId id="266" r:id="rId16"/>
    <p:sldId id="286" r:id="rId17"/>
    <p:sldId id="275" r:id="rId18"/>
    <p:sldId id="284" r:id="rId19"/>
    <p:sldId id="285" r:id="rId20"/>
    <p:sldId id="288" r:id="rId21"/>
    <p:sldId id="287" r:id="rId22"/>
    <p:sldId id="277" r:id="rId23"/>
    <p:sldId id="278" r:id="rId24"/>
    <p:sldId id="281" r:id="rId25"/>
    <p:sldId id="296" r:id="rId26"/>
    <p:sldId id="297" r:id="rId27"/>
    <p:sldId id="304" r:id="rId28"/>
    <p:sldId id="279" r:id="rId29"/>
    <p:sldId id="283" r:id="rId30"/>
    <p:sldId id="282" r:id="rId31"/>
    <p:sldId id="289" r:id="rId32"/>
    <p:sldId id="292" r:id="rId33"/>
    <p:sldId id="294" r:id="rId34"/>
    <p:sldId id="290" r:id="rId35"/>
    <p:sldId id="261" r:id="rId3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AED8"/>
    <a:srgbClr val="0047AB"/>
    <a:srgbClr val="FF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24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5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042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_last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76D3A1BF-6F1C-B281-8ED0-F5681273C6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3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B86AE03-3878-2139-4099-A4BE803FBB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2">
            <a:extLst>
              <a:ext uri="{FF2B5EF4-FFF2-40B4-BE49-F238E27FC236}">
                <a16:creationId xmlns:a16="http://schemas.microsoft.com/office/drawing/2014/main" id="{834A7C44-3189-2592-E83C-B4D6B367BA93}"/>
              </a:ext>
            </a:extLst>
          </p:cNvPr>
          <p:cNvSpPr/>
          <p:nvPr userDrawn="1"/>
        </p:nvSpPr>
        <p:spPr>
          <a:xfrm>
            <a:off x="4143375" y="2982516"/>
            <a:ext cx="857250" cy="28575"/>
          </a:xfrm>
          <a:prstGeom prst="rect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7333900A-0A21-91D6-0BC6-72F9C3601B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Shape 0">
            <a:extLst>
              <a:ext uri="{FF2B5EF4-FFF2-40B4-BE49-F238E27FC236}">
                <a16:creationId xmlns:a16="http://schemas.microsoft.com/office/drawing/2014/main" id="{0656EB34-8BEF-729F-C7A4-B3F1264C1A7B}"/>
              </a:ext>
            </a:extLst>
          </p:cNvPr>
          <p:cNvSpPr/>
          <p:nvPr userDrawn="1"/>
        </p:nvSpPr>
        <p:spPr>
          <a:xfrm>
            <a:off x="0" y="0"/>
            <a:ext cx="9144000" cy="51435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3DD38DE4-6B22-4AB6-FCC7-6A12CEF77A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74025" y="114300"/>
            <a:ext cx="584225" cy="285750"/>
          </a:xfrm>
          <a:prstGeom prst="rect">
            <a:avLst/>
          </a:prstGeom>
        </p:spPr>
      </p:pic>
      <p:sp>
        <p:nvSpPr>
          <p:cNvPr id="14" name="Text 15">
            <a:extLst>
              <a:ext uri="{FF2B5EF4-FFF2-40B4-BE49-F238E27FC236}">
                <a16:creationId xmlns:a16="http://schemas.microsoft.com/office/drawing/2014/main" id="{22566EAF-8BB7-C913-B2B0-C1CA21CADFB2}"/>
              </a:ext>
            </a:extLst>
          </p:cNvPr>
          <p:cNvSpPr/>
          <p:nvPr userDrawn="1"/>
        </p:nvSpPr>
        <p:spPr>
          <a:xfrm>
            <a:off x="278977" y="4966527"/>
            <a:ext cx="1305437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Long-reads Transcriptomics</a:t>
            </a:r>
            <a:endParaRPr lang="en-US" sz="800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63DEA6DA-0035-52E8-C3CD-8F955E965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FB3DE5-0BF2-9949-8E8E-62041A1EAF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9">
            <a:extLst>
              <a:ext uri="{FF2B5EF4-FFF2-40B4-BE49-F238E27FC236}">
                <a16:creationId xmlns:a16="http://schemas.microsoft.com/office/drawing/2014/main" id="{84A4C2B4-7358-EEA5-8321-7784F71C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61" y="110192"/>
            <a:ext cx="7882304" cy="340289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402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DBDB3EC4-127B-8DB8-0B65-11DFC2A243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0">
            <a:extLst>
              <a:ext uri="{FF2B5EF4-FFF2-40B4-BE49-F238E27FC236}">
                <a16:creationId xmlns:a16="http://schemas.microsoft.com/office/drawing/2014/main" id="{D52A0FAE-5DD7-9140-68BC-11C57A5E7F25}"/>
              </a:ext>
            </a:extLst>
          </p:cNvPr>
          <p:cNvSpPr/>
          <p:nvPr userDrawn="1"/>
        </p:nvSpPr>
        <p:spPr>
          <a:xfrm>
            <a:off x="0" y="0"/>
            <a:ext cx="9144000" cy="51435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76FA9A19-3EE1-AE33-1451-7F5DFA6853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74025" y="114300"/>
            <a:ext cx="584225" cy="285750"/>
          </a:xfrm>
          <a:prstGeom prst="rect">
            <a:avLst/>
          </a:prstGeom>
        </p:spPr>
      </p:pic>
      <p:sp>
        <p:nvSpPr>
          <p:cNvPr id="6" name="Shape 13">
            <a:extLst>
              <a:ext uri="{FF2B5EF4-FFF2-40B4-BE49-F238E27FC236}">
                <a16:creationId xmlns:a16="http://schemas.microsoft.com/office/drawing/2014/main" id="{9F487DB7-7893-6F35-257B-69A287402663}"/>
              </a:ext>
            </a:extLst>
          </p:cNvPr>
          <p:cNvSpPr/>
          <p:nvPr userDrawn="1"/>
        </p:nvSpPr>
        <p:spPr>
          <a:xfrm>
            <a:off x="0" y="4850606"/>
            <a:ext cx="9144000" cy="292894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15">
            <a:extLst>
              <a:ext uri="{FF2B5EF4-FFF2-40B4-BE49-F238E27FC236}">
                <a16:creationId xmlns:a16="http://schemas.microsoft.com/office/drawing/2014/main" id="{44F95E02-841A-592C-6ED8-65F90CAC75EB}"/>
              </a:ext>
            </a:extLst>
          </p:cNvPr>
          <p:cNvSpPr/>
          <p:nvPr userDrawn="1"/>
        </p:nvSpPr>
        <p:spPr>
          <a:xfrm>
            <a:off x="278977" y="4935497"/>
            <a:ext cx="1305437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Long-reads Transcriptomics</a:t>
            </a:r>
            <a:endParaRPr lang="en-US" sz="800" dirty="0"/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24796D1D-577A-6319-1CA1-19E59E8A9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FB3DE5-0BF2-9949-8E8E-62041A1EAF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971F105-4880-47AF-28B3-B781B2D4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61" y="110192"/>
            <a:ext cx="7882304" cy="340289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065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43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  <p:sldLayoutId id="2147483653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35.xml"/><Relationship Id="rId4" Type="http://schemas.openxmlformats.org/officeDocument/2006/relationships/tags" Target="../tags/tag3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38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1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4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5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6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6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6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6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6.xml"/><Relationship Id="rId7" Type="http://schemas.openxmlformats.org/officeDocument/2006/relationships/image" Target="../media/image8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19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12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11.png"/><Relationship Id="rId5" Type="http://schemas.openxmlformats.org/officeDocument/2006/relationships/tags" Target="../tags/tag27.xml"/><Relationship Id="rId10" Type="http://schemas.openxmlformats.org/officeDocument/2006/relationships/image" Target="../media/image13.png"/><Relationship Id="rId4" Type="http://schemas.openxmlformats.org/officeDocument/2006/relationships/tags" Target="../tags/tag26.xml"/><Relationship Id="rId9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preencoded.png">
            <a:extLst>
              <a:ext uri="{FF2B5EF4-FFF2-40B4-BE49-F238E27FC236}">
                <a16:creationId xmlns:a16="http://schemas.microsoft.com/office/drawing/2014/main" id="{FE02196B-C3EF-E373-12A8-ABBD288A7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538" y="366256"/>
            <a:ext cx="3157461" cy="666131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437D2A66-D3EB-75E4-B05B-CB20DB265198}"/>
              </a:ext>
            </a:extLst>
          </p:cNvPr>
          <p:cNvSpPr/>
          <p:nvPr/>
        </p:nvSpPr>
        <p:spPr>
          <a:xfrm>
            <a:off x="1983116" y="2314575"/>
            <a:ext cx="517776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Bioinformatics Summer School</a:t>
            </a:r>
            <a:endParaRPr lang="en-US" sz="27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A2A2202-2830-5D69-0C87-70AD17AE61BB}"/>
              </a:ext>
            </a:extLst>
          </p:cNvPr>
          <p:cNvSpPr/>
          <p:nvPr/>
        </p:nvSpPr>
        <p:spPr>
          <a:xfrm>
            <a:off x="2807061" y="2906823"/>
            <a:ext cx="352987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Long-reads Transcriptomics</a:t>
            </a:r>
            <a:endParaRPr lang="en-US" sz="2025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46DAA440-B861-0240-74B2-DB786C53F3BA}"/>
              </a:ext>
            </a:extLst>
          </p:cNvPr>
          <p:cNvSpPr/>
          <p:nvPr/>
        </p:nvSpPr>
        <p:spPr>
          <a:xfrm>
            <a:off x="4014958" y="3579357"/>
            <a:ext cx="1114087" cy="19050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238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Carolina Monzó</a:t>
            </a:r>
            <a:endParaRPr lang="en-US" sz="1238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0F6266-A92D-55B2-9424-1F5C35A674D1}"/>
              </a:ext>
            </a:extLst>
          </p:cNvPr>
          <p:cNvGrpSpPr/>
          <p:nvPr/>
        </p:nvGrpSpPr>
        <p:grpSpPr>
          <a:xfrm>
            <a:off x="0" y="4700588"/>
            <a:ext cx="9144000" cy="300037"/>
            <a:chOff x="0" y="4700588"/>
            <a:chExt cx="9144000" cy="300037"/>
          </a:xfrm>
        </p:grpSpPr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32D1C78B-2DB3-ECFC-B08D-64B438E39FF8}"/>
                </a:ext>
              </a:extLst>
            </p:cNvPr>
            <p:cNvSpPr/>
            <p:nvPr/>
          </p:nvSpPr>
          <p:spPr>
            <a:xfrm>
              <a:off x="0" y="4700588"/>
              <a:ext cx="9144000" cy="15001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sz="788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LongTREC - The Long-reads TRanscriptome European Consortium</a:t>
              </a:r>
              <a:endParaRPr lang="en-US" sz="788" dirty="0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04E444D1-75E5-06DC-132D-2916EED5A15C}"/>
                </a:ext>
              </a:extLst>
            </p:cNvPr>
            <p:cNvSpPr/>
            <p:nvPr/>
          </p:nvSpPr>
          <p:spPr>
            <a:xfrm>
              <a:off x="0" y="4850606"/>
              <a:ext cx="9144000" cy="15001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sz="788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Marie Skłodowska-Curie grant agreement No 101072892</a:t>
              </a:r>
              <a:endParaRPr lang="en-US" sz="788" dirty="0"/>
            </a:p>
          </p:txBody>
        </p:sp>
      </p:grp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814113B4-15E9-C0F6-BD3C-E763094DC0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88" y="292893"/>
            <a:ext cx="1792975" cy="87722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D300135-E5CE-8230-C572-3A6A3176462E}"/>
              </a:ext>
            </a:extLst>
          </p:cNvPr>
          <p:cNvGrpSpPr/>
          <p:nvPr/>
        </p:nvGrpSpPr>
        <p:grpSpPr>
          <a:xfrm>
            <a:off x="3420726" y="4056629"/>
            <a:ext cx="2302548" cy="357188"/>
            <a:chOff x="3827195" y="4123817"/>
            <a:chExt cx="2302548" cy="357188"/>
          </a:xfrm>
        </p:grpSpPr>
        <p:sp>
          <p:nvSpPr>
            <p:cNvPr id="11" name="Snip Diagonal Corner Rectangle 10">
              <a:extLst>
                <a:ext uri="{FF2B5EF4-FFF2-40B4-BE49-F238E27FC236}">
                  <a16:creationId xmlns:a16="http://schemas.microsoft.com/office/drawing/2014/main" id="{D92FC9AA-F839-F6FB-F65D-70E0C0E0A36A}"/>
                </a:ext>
              </a:extLst>
            </p:cNvPr>
            <p:cNvSpPr/>
            <p:nvPr/>
          </p:nvSpPr>
          <p:spPr>
            <a:xfrm rot="10800000">
              <a:off x="3862915" y="4123817"/>
              <a:ext cx="2231109" cy="357188"/>
            </a:xfrm>
            <a:prstGeom prst="snip2DiagRect">
              <a:avLst/>
            </a:prstGeom>
            <a:solidFill>
              <a:srgbClr val="FF8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 4">
              <a:extLst>
                <a:ext uri="{FF2B5EF4-FFF2-40B4-BE49-F238E27FC236}">
                  <a16:creationId xmlns:a16="http://schemas.microsoft.com/office/drawing/2014/main" id="{DDBDE0B7-627D-613E-ED45-017301D63A48}"/>
                </a:ext>
              </a:extLst>
            </p:cNvPr>
            <p:cNvSpPr/>
            <p:nvPr/>
          </p:nvSpPr>
          <p:spPr>
            <a:xfrm>
              <a:off x="3827195" y="4123817"/>
              <a:ext cx="2302548" cy="357188"/>
            </a:xfrm>
            <a:prstGeom prst="rect">
              <a:avLst/>
            </a:prstGeom>
            <a:noFill/>
            <a:ln/>
          </p:spPr>
          <p:txBody>
            <a:bodyPr wrap="square" lIns="170053" tIns="85090" rIns="170053" bIns="8509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sz="1125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I2SysBio, Valencia, Spain</a:t>
              </a:r>
              <a:endParaRPr lang="en-US" sz="1125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38920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E3203-0D53-8FBC-4372-F513DEB89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A48D0A39-C8DC-221A-547C-245A89123A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Long-read transcriptomics sequencing roadmap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CC11F6EA-7C8C-6CEF-F2E0-EB20E8178F1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8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8904CE-8E5D-ABAC-E4C9-2D3DBA6EDBE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19697" y="779062"/>
            <a:ext cx="8304605" cy="3859199"/>
          </a:xfrm>
          <a:prstGeom prst="rect">
            <a:avLst/>
          </a:prstGeom>
        </p:spPr>
      </p:pic>
      <p:sp>
        <p:nvSpPr>
          <p:cNvPr id="3" name="Text 13">
            <a:extLst>
              <a:ext uri="{FF2B5EF4-FFF2-40B4-BE49-F238E27FC236}">
                <a16:creationId xmlns:a16="http://schemas.microsoft.com/office/drawing/2014/main" id="{C8DA4366-D31C-DE11-7BA0-35F44D6792A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887197" y="4924639"/>
            <a:ext cx="3840852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Liu, Conesa. 2025. 10.1038/s41576-025-00828-z</a:t>
            </a:r>
          </a:p>
          <a:p>
            <a:endParaRPr lang="en-US" sz="9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5271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E3203-0D53-8FBC-4372-F513DEB89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A48D0A39-C8DC-221A-547C-245A89123A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Long-read transcriptomics sequencing roadmap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CC11F6EA-7C8C-6CEF-F2E0-EB20E8178F1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8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8904CE-8E5D-ABAC-E4C9-2D3DBA6EDBE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19697" y="779062"/>
            <a:ext cx="8304605" cy="3859199"/>
          </a:xfrm>
          <a:prstGeom prst="rect">
            <a:avLst/>
          </a:prstGeom>
        </p:spPr>
      </p:pic>
      <p:sp>
        <p:nvSpPr>
          <p:cNvPr id="3" name="Text 13">
            <a:extLst>
              <a:ext uri="{FF2B5EF4-FFF2-40B4-BE49-F238E27FC236}">
                <a16:creationId xmlns:a16="http://schemas.microsoft.com/office/drawing/2014/main" id="{C8DA4366-D31C-DE11-7BA0-35F44D6792A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887197" y="4924639"/>
            <a:ext cx="3840852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Liu, Conesa. 2025. 10.1038/s41576-025-00828-z</a:t>
            </a:r>
          </a:p>
          <a:p>
            <a:endParaRPr lang="en-US" sz="9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8079FE-93CE-2967-45C0-54059812337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85749" y="739306"/>
            <a:ext cx="5677729" cy="1261773"/>
          </a:xfrm>
          <a:prstGeom prst="rect">
            <a:avLst/>
          </a:prstGeom>
          <a:noFill/>
          <a:ln w="38100">
            <a:solidFill>
              <a:srgbClr val="0047AB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5158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1872D-0FB1-9831-8A66-C02D94C86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DD4E95F-CDFB-D56C-332B-92DC3680FF6E}"/>
              </a:ext>
            </a:extLst>
          </p:cNvPr>
          <p:cNvSpPr/>
          <p:nvPr/>
        </p:nvSpPr>
        <p:spPr>
          <a:xfrm>
            <a:off x="3905036" y="1661274"/>
            <a:ext cx="1405365" cy="3636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b="1" dirty="0">
                <a:solidFill>
                  <a:srgbClr val="FF8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2</a:t>
            </a:r>
            <a:endParaRPr lang="en-US" sz="2363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9529FE06-5320-3FB9-30ED-39F95EF17672}"/>
              </a:ext>
            </a:extLst>
          </p:cNvPr>
          <p:cNvSpPr/>
          <p:nvPr/>
        </p:nvSpPr>
        <p:spPr>
          <a:xfrm>
            <a:off x="1067293" y="2264536"/>
            <a:ext cx="708085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Experimental design</a:t>
            </a:r>
            <a:endParaRPr lang="en-US" sz="2925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150F048-3A27-C537-33B8-E72BADDFD5C0}"/>
              </a:ext>
            </a:extLst>
          </p:cNvPr>
          <p:cNvSpPr/>
          <p:nvPr/>
        </p:nvSpPr>
        <p:spPr>
          <a:xfrm>
            <a:off x="1747512" y="3225403"/>
            <a:ext cx="5720386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5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Understanding the fundamentals of third-generation sequencing</a:t>
            </a:r>
            <a:endParaRPr lang="en-US" sz="1575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5763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3CA6F-14C2-572F-75A9-5197E5541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BCB1E746-FED7-4781-1E83-E1E5235C2A36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of sequencing platform and library preparation choice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0505063C-8EE3-A233-B8C8-D1B0E1AFF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10</a:t>
            </a:r>
            <a:endParaRPr lang="en-US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F633F978-88BF-B6AF-0D29-D2E025770E75}"/>
              </a:ext>
            </a:extLst>
          </p:cNvPr>
          <p:cNvSpPr/>
          <p:nvPr/>
        </p:nvSpPr>
        <p:spPr>
          <a:xfrm>
            <a:off x="132522" y="4369172"/>
            <a:ext cx="901147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WARNING!! </a:t>
            </a:r>
            <a:r>
              <a:rPr lang="en-US" sz="16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Combination of sequencing platform and library preparation find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 transcripts</a:t>
            </a:r>
            <a:endParaRPr lang="en-US" sz="1600" b="1" dirty="0">
              <a:solidFill>
                <a:srgbClr val="0047AB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B30538-5C7C-9139-55C0-BD5D8DC54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801753"/>
            <a:ext cx="7772400" cy="3376645"/>
          </a:xfrm>
          <a:prstGeom prst="rect">
            <a:avLst/>
          </a:prstGeom>
        </p:spPr>
      </p:pic>
      <p:sp>
        <p:nvSpPr>
          <p:cNvPr id="4" name="Text 13">
            <a:extLst>
              <a:ext uri="{FF2B5EF4-FFF2-40B4-BE49-F238E27FC236}">
                <a16:creationId xmlns:a16="http://schemas.microsoft.com/office/drawing/2014/main" id="{448A7C1F-366A-D06F-CD9C-6BA36BB574D4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Frankish, Conesa. 2025. 10.1101/gr.279865.124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0B824C-01BB-9D92-9660-D08807B2CE09}"/>
              </a:ext>
            </a:extLst>
          </p:cNvPr>
          <p:cNvSpPr/>
          <p:nvPr/>
        </p:nvSpPr>
        <p:spPr>
          <a:xfrm>
            <a:off x="6629400" y="880533"/>
            <a:ext cx="1388533" cy="186267"/>
          </a:xfrm>
          <a:prstGeom prst="rect">
            <a:avLst/>
          </a:prstGeom>
          <a:noFill/>
          <a:ln w="28575">
            <a:solidFill>
              <a:srgbClr val="6AAE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8AB50E-C186-86FA-F583-7B5BCC3EC796}"/>
              </a:ext>
            </a:extLst>
          </p:cNvPr>
          <p:cNvSpPr/>
          <p:nvPr/>
        </p:nvSpPr>
        <p:spPr>
          <a:xfrm>
            <a:off x="6629400" y="1066800"/>
            <a:ext cx="1388533" cy="57573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4D34D7-7B59-4E60-ED18-EE94807EEF92}"/>
              </a:ext>
            </a:extLst>
          </p:cNvPr>
          <p:cNvSpPr txBox="1"/>
          <p:nvPr/>
        </p:nvSpPr>
        <p:spPr>
          <a:xfrm>
            <a:off x="5856431" y="849881"/>
            <a:ext cx="7729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100" dirty="0"/>
              <a:t>Expected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50F885-024A-FFE9-6F38-3A0AACA9A30D}"/>
              </a:ext>
            </a:extLst>
          </p:cNvPr>
          <p:cNvSpPr txBox="1"/>
          <p:nvPr/>
        </p:nvSpPr>
        <p:spPr>
          <a:xfrm>
            <a:off x="5691323" y="1228581"/>
            <a:ext cx="9380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100" dirty="0"/>
              <a:t>Unexpected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685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D86A6-ED04-5E20-A33A-DC3A2C18A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01D7D6FF-4E24-7D0F-E5CE-69875AB44AA1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of sequencing platform and library preparation choice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AF2B6845-7519-BC09-3C6F-D07D3D2FE7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11</a:t>
            </a:r>
            <a:endParaRPr lang="en-US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C01B3C31-3216-A6E1-7B01-C8D6C2DBB144}"/>
              </a:ext>
            </a:extLst>
          </p:cNvPr>
          <p:cNvSpPr/>
          <p:nvPr/>
        </p:nvSpPr>
        <p:spPr>
          <a:xfrm>
            <a:off x="132522" y="4369172"/>
            <a:ext cx="901147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WARNING!! </a:t>
            </a:r>
            <a:r>
              <a:rPr lang="en-US" sz="16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Combination of sequencing platform and library preparation find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 transcripts</a:t>
            </a:r>
            <a:endParaRPr lang="en-US" sz="1600" b="1" dirty="0">
              <a:solidFill>
                <a:srgbClr val="0047AB"/>
              </a:solidFill>
            </a:endParaRPr>
          </a:p>
        </p:txBody>
      </p:sp>
      <p:pic>
        <p:nvPicPr>
          <p:cNvPr id="10" name="Picture 10" descr="Timeline&#10;&#10;Description automatically generated">
            <a:extLst>
              <a:ext uri="{FF2B5EF4-FFF2-40B4-BE49-F238E27FC236}">
                <a16:creationId xmlns:a16="http://schemas.microsoft.com/office/drawing/2014/main" id="{63707862-9C91-6EB1-C3BF-0D2BE2770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59" y="852996"/>
            <a:ext cx="6460811" cy="343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13">
            <a:extLst>
              <a:ext uri="{FF2B5EF4-FFF2-40B4-BE49-F238E27FC236}">
                <a16:creationId xmlns:a16="http://schemas.microsoft.com/office/drawing/2014/main" id="{6A5D9FF0-3EAC-FE7B-1CDA-72357751042C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Pardo-Palacios. 2024. 10.1038/s41592-024-02298-3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77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AB1813-70AC-C937-2749-948533586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12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6F849DC-29D6-DE9B-6D83-47D3AFE42142}"/>
              </a:ext>
            </a:extLst>
          </p:cNvPr>
          <p:cNvSpPr/>
          <p:nvPr/>
        </p:nvSpPr>
        <p:spPr>
          <a:xfrm>
            <a:off x="948358" y="2234622"/>
            <a:ext cx="7692059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your biological question?</a:t>
            </a:r>
            <a:endParaRPr lang="en-US" sz="3600" dirty="0">
              <a:solidFill>
                <a:srgbClr val="0047A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9381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9C04-D212-5E85-DCEB-BAE99FAA7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631ECEED-8B8F-AFCC-4177-07A491E5BEF8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RNA quality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90FD2D97-A230-5623-0D39-CFE7A1643B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13</a:t>
            </a:r>
            <a:endParaRPr lang="en-US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ED57926-21D8-C0C3-8195-4E92323372EC}"/>
              </a:ext>
            </a:extLst>
          </p:cNvPr>
          <p:cNvSpPr/>
          <p:nvPr/>
        </p:nvSpPr>
        <p:spPr>
          <a:xfrm>
            <a:off x="624715" y="1049417"/>
            <a:ext cx="8103333" cy="270843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</a:rPr>
              <a:t>Degraded RNA: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Incomplete transcripts (difficulty to differentiate TSS and TTS)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Biased coverage, tendency to over-represent 3’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Compromised measurements of </a:t>
            </a:r>
            <a:r>
              <a:rPr lang="en-US" sz="1600" dirty="0" err="1">
                <a:solidFill>
                  <a:srgbClr val="0047AB"/>
                </a:solidFill>
              </a:rPr>
              <a:t>polyA</a:t>
            </a:r>
            <a:r>
              <a:rPr lang="en-US" sz="1600" dirty="0">
                <a:solidFill>
                  <a:srgbClr val="0047AB"/>
                </a:solidFill>
              </a:rPr>
              <a:t> tail lengths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  <a:p>
            <a:r>
              <a:rPr lang="en-US" sz="1600" b="1" dirty="0">
                <a:solidFill>
                  <a:srgbClr val="0047AB"/>
                </a:solidFill>
              </a:rPr>
              <a:t>RNA Integrity Number: </a:t>
            </a:r>
            <a:r>
              <a:rPr lang="en-US" sz="1600" dirty="0">
                <a:solidFill>
                  <a:srgbClr val="0047AB"/>
                </a:solidFill>
              </a:rPr>
              <a:t>ratio of intact ribosomal RNA peaks to degraded RNA fragments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Get RIN as high as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RIN &gt; 7 is the minimum, but </a:t>
            </a:r>
            <a:r>
              <a:rPr lang="en-US" sz="1600" b="1" dirty="0">
                <a:solidFill>
                  <a:srgbClr val="0047AB"/>
                </a:solidFill>
              </a:rPr>
              <a:t>RIN &gt; 8 recommended </a:t>
            </a:r>
            <a:r>
              <a:rPr lang="en-US" sz="1600" dirty="0">
                <a:solidFill>
                  <a:srgbClr val="0047AB"/>
                </a:solidFill>
              </a:rPr>
              <a:t>by ONT and PacBio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Validate TTS and TSS with orthogonal data (CAGE-Seq or Quant-Seq)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Incorporate RIN as a covariate in the Differential Expression analysis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BCEFA-CE4E-FCB0-5BA1-677E96DA90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3521" r="23242" b="11488"/>
          <a:stretch>
            <a:fillRect/>
          </a:stretch>
        </p:blipFill>
        <p:spPr>
          <a:xfrm>
            <a:off x="1198927" y="4027101"/>
            <a:ext cx="3840853" cy="1811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6695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D2946-B9AA-57A5-CCA7-80B162770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33BE7E8F-FD11-C2D1-4C0C-C441077B182F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RNA quality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355E0106-7A0F-B2D0-69EA-D5378CB870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14</a:t>
            </a:r>
            <a:endParaRPr lang="en-US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0FD0773-EEC8-AFA5-6442-82372BB07946}"/>
              </a:ext>
            </a:extLst>
          </p:cNvPr>
          <p:cNvSpPr/>
          <p:nvPr/>
        </p:nvSpPr>
        <p:spPr>
          <a:xfrm>
            <a:off x="745848" y="697802"/>
            <a:ext cx="7652303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Checking the RNA quality is not only important to get good quality full-length transcripts, but also to see the distribution of transcripts that we have in the transcriptome of our sample </a:t>
            </a:r>
            <a:endParaRPr lang="en-US" sz="1600" dirty="0">
              <a:solidFill>
                <a:srgbClr val="0047AB"/>
              </a:solidFill>
            </a:endParaRPr>
          </a:p>
        </p:txBody>
      </p:sp>
      <p:pic>
        <p:nvPicPr>
          <p:cNvPr id="11266" name="Picture 2" descr="RNA Quality Control, TapeStation | Agilent">
            <a:extLst>
              <a:ext uri="{FF2B5EF4-FFF2-40B4-BE49-F238E27FC236}">
                <a16:creationId xmlns:a16="http://schemas.microsoft.com/office/drawing/2014/main" id="{E2DD6323-76DE-BADB-E546-2C9AD18BF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192"/>
            <a:ext cx="4759003" cy="267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Timeline&#10;&#10;Description automatically generated">
            <a:extLst>
              <a:ext uri="{FF2B5EF4-FFF2-40B4-BE49-F238E27FC236}">
                <a16:creationId xmlns:a16="http://schemas.microsoft.com/office/drawing/2014/main" id="{2DA18C0E-9D5C-8E00-BCB5-E4AC88BC0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025" y="1921566"/>
            <a:ext cx="4448753" cy="236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13">
            <a:extLst>
              <a:ext uri="{FF2B5EF4-FFF2-40B4-BE49-F238E27FC236}">
                <a16:creationId xmlns:a16="http://schemas.microsoft.com/office/drawing/2014/main" id="{9B5F4123-DE9B-A992-C915-A7B0D9B645B9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Pardo-Palacios. 2024. 10.1038/s41592-024-02298-3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8379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42D4F-00FE-0BE1-3511-4C25D8E09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25339782-E0A1-0B8E-4D85-8A82D30C7CDD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RNA quality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2E539ECF-0D5F-7F36-C45C-A5177B9C9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15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BDFFA3-1D98-6F01-C0AC-6C06B9B73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26" y="1148521"/>
            <a:ext cx="3938603" cy="3052417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35BB7AB2-3FAD-E6EA-6768-C5B3704817A1}"/>
              </a:ext>
            </a:extLst>
          </p:cNvPr>
          <p:cNvSpPr/>
          <p:nvPr/>
        </p:nvSpPr>
        <p:spPr>
          <a:xfrm>
            <a:off x="4572000" y="1451592"/>
            <a:ext cx="3826151" cy="9848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47AB"/>
                </a:solidFill>
              </a:rPr>
              <a:t>Tissue extracted RNA integrity is not affected by the storage conditions in 14 days, and not affected by freeze-thaws up to 10 cycles. 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965898D2-203F-5CC2-9E3B-2652A6553C41}"/>
              </a:ext>
            </a:extLst>
          </p:cNvPr>
          <p:cNvSpPr/>
          <p:nvPr/>
        </p:nvSpPr>
        <p:spPr>
          <a:xfrm>
            <a:off x="4572000" y="2863448"/>
            <a:ext cx="4293023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47AB"/>
                </a:solidFill>
              </a:rPr>
              <a:t>Extract the RNA from your samples quickly! </a:t>
            </a:r>
          </a:p>
          <a:p>
            <a:pPr marL="0" indent="0">
              <a:buNone/>
            </a:pPr>
            <a:endParaRPr lang="en-US" sz="1600" b="1" dirty="0">
              <a:solidFill>
                <a:srgbClr val="0047AB"/>
              </a:solidFill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0047AB"/>
                </a:solidFill>
              </a:rPr>
              <a:t>Don’t store the whole tissue, store the RNA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F3125703-FFFC-885C-612C-1B8B24D93465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Kim, Wu, Huang et al. 2011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7640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0BD05-FF53-BAD8-96C0-B7A21A2DE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33EA0624-E0E8-3393-909E-CE5C00DB60CE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RNA concentration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B25022F4-3F2A-878F-FB11-F81EF89578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16</a:t>
            </a:r>
            <a:endParaRPr lang="en-US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D12CDE2-D699-1F64-5F24-99F628F5BC45}"/>
              </a:ext>
            </a:extLst>
          </p:cNvPr>
          <p:cNvSpPr/>
          <p:nvPr/>
        </p:nvSpPr>
        <p:spPr>
          <a:xfrm>
            <a:off x="4572000" y="1328481"/>
            <a:ext cx="3826151" cy="12311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47AB"/>
                </a:solidFill>
              </a:rPr>
              <a:t>The RNA concentration increased over time at both room temperature and 4°C, showing that evaporation occurred at room temperature from day 3 and at 4°C from day 7.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ACB2D6-821B-F5BB-2596-0B5986A47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9" y="1115786"/>
            <a:ext cx="3767360" cy="2911927"/>
          </a:xfrm>
          <a:prstGeom prst="rect">
            <a:avLst/>
          </a:prstGeom>
        </p:spPr>
      </p:pic>
      <p:sp>
        <p:nvSpPr>
          <p:cNvPr id="7" name="Text 13">
            <a:extLst>
              <a:ext uri="{FF2B5EF4-FFF2-40B4-BE49-F238E27FC236}">
                <a16:creationId xmlns:a16="http://schemas.microsoft.com/office/drawing/2014/main" id="{A60BAAD5-5A32-C00C-9E11-F5706654FCED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Kim, Wu, Huang et al. 2011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359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5BBE26-FE4E-9074-9135-2834C8C6E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F3C652C-ECEC-4D72-9C20-EB87298BBA1D}"/>
              </a:ext>
            </a:extLst>
          </p:cNvPr>
          <p:cNvSpPr/>
          <p:nvPr/>
        </p:nvSpPr>
        <p:spPr>
          <a:xfrm>
            <a:off x="285750" y="107156"/>
            <a:ext cx="1682883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Course Contents</a:t>
            </a:r>
            <a:endParaRPr lang="en-US" sz="1575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1DA13D17-C9FD-49D7-61FF-45B2F5B4EB38}"/>
              </a:ext>
            </a:extLst>
          </p:cNvPr>
          <p:cNvSpPr/>
          <p:nvPr/>
        </p:nvSpPr>
        <p:spPr>
          <a:xfrm>
            <a:off x="298133" y="964406"/>
            <a:ext cx="214313" cy="214313"/>
          </a:xfrm>
          <a:prstGeom prst="ellipse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20F311A4-F21A-03AC-88CD-72107C371893}"/>
              </a:ext>
            </a:extLst>
          </p:cNvPr>
          <p:cNvSpPr/>
          <p:nvPr/>
        </p:nvSpPr>
        <p:spPr>
          <a:xfrm>
            <a:off x="382430" y="1002313"/>
            <a:ext cx="45719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3C74380B-6F3D-618B-D5B3-6637AB37E928}"/>
              </a:ext>
            </a:extLst>
          </p:cNvPr>
          <p:cNvSpPr/>
          <p:nvPr/>
        </p:nvSpPr>
        <p:spPr>
          <a:xfrm>
            <a:off x="655320" y="942975"/>
            <a:ext cx="303263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Long-read Technologies</a:t>
            </a:r>
            <a:endParaRPr lang="en-US" sz="135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C4E0CACD-1525-CD18-52E5-4CACC79BC2BB}"/>
              </a:ext>
            </a:extLst>
          </p:cNvPr>
          <p:cNvSpPr/>
          <p:nvPr/>
        </p:nvSpPr>
        <p:spPr>
          <a:xfrm>
            <a:off x="298133" y="1400175"/>
            <a:ext cx="214313" cy="214313"/>
          </a:xfrm>
          <a:prstGeom prst="ellipse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44CBDA38-60E3-7993-B43C-ADA2E262864E}"/>
              </a:ext>
            </a:extLst>
          </p:cNvPr>
          <p:cNvSpPr/>
          <p:nvPr/>
        </p:nvSpPr>
        <p:spPr>
          <a:xfrm>
            <a:off x="382430" y="1438082"/>
            <a:ext cx="45719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8CB17708-D4B1-BFF9-B514-847F31DEBA18}"/>
              </a:ext>
            </a:extLst>
          </p:cNvPr>
          <p:cNvSpPr/>
          <p:nvPr/>
        </p:nvSpPr>
        <p:spPr>
          <a:xfrm>
            <a:off x="655320" y="1403457"/>
            <a:ext cx="2578057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Experimental design</a:t>
            </a:r>
            <a:endParaRPr lang="en-US" sz="135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35022E63-FB09-CE0B-0015-4EF8CD03D746}"/>
              </a:ext>
            </a:extLst>
          </p:cNvPr>
          <p:cNvSpPr/>
          <p:nvPr/>
        </p:nvSpPr>
        <p:spPr>
          <a:xfrm>
            <a:off x="382430" y="2309620"/>
            <a:ext cx="45719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  <p:sp>
        <p:nvSpPr>
          <p:cNvPr id="3" name="Text 8">
            <a:extLst>
              <a:ext uri="{FF2B5EF4-FFF2-40B4-BE49-F238E27FC236}">
                <a16:creationId xmlns:a16="http://schemas.microsoft.com/office/drawing/2014/main" id="{7A4597CF-B14F-9426-8FE3-A6E92ABA3091}"/>
              </a:ext>
            </a:extLst>
          </p:cNvPr>
          <p:cNvSpPr/>
          <p:nvPr/>
        </p:nvSpPr>
        <p:spPr>
          <a:xfrm>
            <a:off x="655320" y="1814513"/>
            <a:ext cx="2578057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cases and wrap up</a:t>
            </a:r>
            <a:endParaRPr lang="en-US" sz="1350" dirty="0"/>
          </a:p>
        </p:txBody>
      </p:sp>
      <p:sp>
        <p:nvSpPr>
          <p:cNvPr id="4" name="Shape 6">
            <a:extLst>
              <a:ext uri="{FF2B5EF4-FFF2-40B4-BE49-F238E27FC236}">
                <a16:creationId xmlns:a16="http://schemas.microsoft.com/office/drawing/2014/main" id="{E33BF4B3-5F26-D847-60C5-BC15D8271FB1}"/>
              </a:ext>
            </a:extLst>
          </p:cNvPr>
          <p:cNvSpPr/>
          <p:nvPr/>
        </p:nvSpPr>
        <p:spPr>
          <a:xfrm>
            <a:off x="298133" y="1816990"/>
            <a:ext cx="214313" cy="214313"/>
          </a:xfrm>
          <a:prstGeom prst="ellipse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D27A655C-CDF5-5CCA-DC65-D15E7F8C0820}"/>
              </a:ext>
            </a:extLst>
          </p:cNvPr>
          <p:cNvSpPr/>
          <p:nvPr/>
        </p:nvSpPr>
        <p:spPr>
          <a:xfrm>
            <a:off x="382430" y="1854897"/>
            <a:ext cx="45719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3</a:t>
            </a:r>
            <a:endParaRPr lang="en-US" sz="9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2292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FDB6F-60E9-160B-2DA8-4EDEC254D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3C693284-C330-BC28-E05B-2695E0B01A48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Choosing a sequencing platform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A260FCEA-4E89-C0FB-686F-6550DD3AD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17</a:t>
            </a:r>
            <a:endParaRPr lang="en-US" dirty="0"/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83E0DE72-9C39-C5B9-E584-1CDBD8E7D2A5}"/>
              </a:ext>
            </a:extLst>
          </p:cNvPr>
          <p:cNvSpPr/>
          <p:nvPr/>
        </p:nvSpPr>
        <p:spPr>
          <a:xfrm>
            <a:off x="285749" y="1926478"/>
            <a:ext cx="7894568" cy="9848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</a:rPr>
              <a:t>Similarities between PacBio and ONT:</a:t>
            </a:r>
          </a:p>
          <a:p>
            <a:endParaRPr lang="en-US" sz="1600" b="1" dirty="0">
              <a:solidFill>
                <a:srgbClr val="0047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Throughput (high number of reads per run)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Capacity to sequence full-length transcripts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C5F8BD-77E6-F266-4560-2364D8AF39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910"/>
          <a:stretch>
            <a:fillRect/>
          </a:stretch>
        </p:blipFill>
        <p:spPr>
          <a:xfrm>
            <a:off x="4572000" y="1152938"/>
            <a:ext cx="4223999" cy="3071359"/>
          </a:xfrm>
          <a:prstGeom prst="rect">
            <a:avLst/>
          </a:prstGeom>
        </p:spPr>
      </p:pic>
      <p:sp>
        <p:nvSpPr>
          <p:cNvPr id="7" name="Text 13">
            <a:extLst>
              <a:ext uri="{FF2B5EF4-FFF2-40B4-BE49-F238E27FC236}">
                <a16:creationId xmlns:a16="http://schemas.microsoft.com/office/drawing/2014/main" id="{B9E0DF61-C4B4-D45E-02C0-D66D493692BB}"/>
              </a:ext>
            </a:extLst>
          </p:cNvPr>
          <p:cNvSpPr/>
          <p:nvPr/>
        </p:nvSpPr>
        <p:spPr>
          <a:xfrm>
            <a:off x="4887197" y="4924639"/>
            <a:ext cx="3840852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Liu, Conesa. 2025. 10.1038/s41576-025-00828-z</a:t>
            </a:r>
          </a:p>
          <a:p>
            <a:endParaRPr lang="en-US" sz="9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30735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2DDCD-C045-5259-8246-45175A97F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60195356-552B-5845-4EEC-C32E02996092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Choosing a sequencing platform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DC9C9E32-B908-9DFC-0248-2B9ACE1A8D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18</a:t>
            </a:r>
            <a:endParaRPr lang="en-US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1F03B14-07E0-092A-7AD5-FB7BC48B8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698" y="513801"/>
            <a:ext cx="1666605" cy="87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Oxford Nanopore Technologies - New Concept Pharma">
            <a:extLst>
              <a:ext uri="{FF2B5EF4-FFF2-40B4-BE49-F238E27FC236}">
                <a16:creationId xmlns:a16="http://schemas.microsoft.com/office/drawing/2014/main" id="{D3D31048-AFF5-E1F2-61F8-70E39B020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71" y="-190326"/>
            <a:ext cx="3420303" cy="228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DA5515CB-FD9C-B63A-FE58-B61A40E8C5D0}"/>
              </a:ext>
            </a:extLst>
          </p:cNvPr>
          <p:cNvSpPr/>
          <p:nvPr/>
        </p:nvSpPr>
        <p:spPr>
          <a:xfrm>
            <a:off x="626226" y="1729309"/>
            <a:ext cx="3231667" cy="1477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47AB"/>
                </a:solidFill>
              </a:rPr>
              <a:t>Higher read accuracy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Commercial protocols have broad read length 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Can’t sequence </a:t>
            </a:r>
            <a:r>
              <a:rPr lang="en-US" sz="1600" dirty="0" err="1">
                <a:solidFill>
                  <a:srgbClr val="0047AB"/>
                </a:solidFill>
              </a:rPr>
              <a:t>dRNA</a:t>
            </a:r>
            <a:r>
              <a:rPr lang="en-US" sz="1600" dirty="0">
                <a:solidFill>
                  <a:srgbClr val="0047AB"/>
                </a:solidFill>
              </a:rPr>
              <a:t> or direct modifications</a:t>
            </a: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129110E9-FF84-0BC2-D65D-D51DACDC5C03}"/>
              </a:ext>
            </a:extLst>
          </p:cNvPr>
          <p:cNvSpPr/>
          <p:nvPr/>
        </p:nvSpPr>
        <p:spPr>
          <a:xfrm>
            <a:off x="4952318" y="1592946"/>
            <a:ext cx="3710608" cy="24622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Can sequence cDNA or </a:t>
            </a:r>
            <a:r>
              <a:rPr lang="en-US" sz="1600" dirty="0" err="1">
                <a:solidFill>
                  <a:srgbClr val="0047AB"/>
                </a:solidFill>
              </a:rPr>
              <a:t>dRNA</a:t>
            </a:r>
            <a:endParaRPr lang="en-US" sz="1600" dirty="0">
              <a:solidFill>
                <a:srgbClr val="0047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Can simultaneously sequence </a:t>
            </a:r>
            <a:r>
              <a:rPr lang="en-US" sz="1600" dirty="0" err="1">
                <a:solidFill>
                  <a:srgbClr val="0047AB"/>
                </a:solidFill>
              </a:rPr>
              <a:t>dRNA</a:t>
            </a:r>
            <a:r>
              <a:rPr lang="en-US" sz="1600" dirty="0">
                <a:solidFill>
                  <a:srgbClr val="0047AB"/>
                </a:solidFill>
              </a:rPr>
              <a:t> and </a:t>
            </a:r>
            <a:r>
              <a:rPr lang="en-US" sz="1600" dirty="0" err="1">
                <a:solidFill>
                  <a:srgbClr val="0047AB"/>
                </a:solidFill>
              </a:rPr>
              <a:t>epitranscriptomic</a:t>
            </a:r>
            <a:r>
              <a:rPr lang="en-US" sz="1600" dirty="0">
                <a:solidFill>
                  <a:srgbClr val="0047AB"/>
                </a:solidFill>
              </a:rPr>
              <a:t> modifications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Specific protocols can sequence ultra-long reads. </a:t>
            </a:r>
            <a:r>
              <a:rPr lang="en-US" sz="1600" b="1" dirty="0">
                <a:solidFill>
                  <a:srgbClr val="0047AB"/>
                </a:solidFill>
              </a:rPr>
              <a:t>But standard protocols are biased towards short reads*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Lower read accuracy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Difficulty differentiating modifications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8247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0C8DE-4039-636C-AE26-827DF63A0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17566030-0A9E-6A61-05DF-9CB3966EBD6B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Sequencing depth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97E3702B-1A6F-8988-D088-3C4E5C63B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19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2B899-8BB1-79B3-1115-3C7E9BAA4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288" y="948743"/>
            <a:ext cx="3700670" cy="525722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C7AE948F-B5C6-25D5-D497-A856E435CAFB}"/>
              </a:ext>
            </a:extLst>
          </p:cNvPr>
          <p:cNvSpPr/>
          <p:nvPr/>
        </p:nvSpPr>
        <p:spPr>
          <a:xfrm>
            <a:off x="486042" y="857613"/>
            <a:ext cx="4085958" cy="36933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0047AB"/>
                </a:solidFill>
              </a:rPr>
              <a:t>Number of reads per sample:</a:t>
            </a:r>
          </a:p>
          <a:p>
            <a:endParaRPr lang="en-US" sz="1600" dirty="0">
              <a:solidFill>
                <a:srgbClr val="0047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Higher depth discovers more novel transcripts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More complex organisms require more sequencing depth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  <a:p>
            <a:r>
              <a:rPr lang="en-US" sz="1600" dirty="0">
                <a:solidFill>
                  <a:srgbClr val="0047AB"/>
                </a:solidFill>
              </a:rPr>
              <a:t>Recommendations (human):</a:t>
            </a:r>
          </a:p>
          <a:p>
            <a:endParaRPr lang="en-US" sz="1600" dirty="0">
              <a:solidFill>
                <a:srgbClr val="0047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10 million reads for 80% of known isoforms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</a:rPr>
              <a:t>&gt; 20 million reads for detection of rare isoforms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977280-01F1-620C-8EFD-956758D05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018" y="1925573"/>
            <a:ext cx="3893005" cy="2833614"/>
          </a:xfrm>
          <a:prstGeom prst="rect">
            <a:avLst/>
          </a:prstGeom>
        </p:spPr>
      </p:pic>
      <p:sp>
        <p:nvSpPr>
          <p:cNvPr id="8" name="Text 13">
            <a:extLst>
              <a:ext uri="{FF2B5EF4-FFF2-40B4-BE49-F238E27FC236}">
                <a16:creationId xmlns:a16="http://schemas.microsoft.com/office/drawing/2014/main" id="{1E038CB2-5F21-F7D4-9F8B-AD906BE30EA8}"/>
              </a:ext>
            </a:extLst>
          </p:cNvPr>
          <p:cNvSpPr/>
          <p:nvPr/>
        </p:nvSpPr>
        <p:spPr>
          <a:xfrm>
            <a:off x="4887197" y="4871631"/>
            <a:ext cx="3840852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https://</a:t>
            </a:r>
            <a:r>
              <a:rPr lang="en-US" sz="900" i="1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www.pacb.com</a:t>
            </a:r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/wp-content/uploads/Application-note-Kinnex-full-length-RNA-kit-for-isoform-sequencing.pdf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0404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9F753-A5B6-7575-9952-F8091DA8F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AB7958FE-B310-1CC9-6E51-2FB44862E924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of replication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7FD62DF8-27F6-D8C9-F3D5-A9FD910ED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20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AE3E5A-82EB-8306-57C7-2F57504B5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15790"/>
            <a:ext cx="7772400" cy="3628441"/>
          </a:xfrm>
          <a:prstGeom prst="rect">
            <a:avLst/>
          </a:prstGeom>
        </p:spPr>
      </p:pic>
      <p:sp>
        <p:nvSpPr>
          <p:cNvPr id="4" name="Text 13">
            <a:extLst>
              <a:ext uri="{FF2B5EF4-FFF2-40B4-BE49-F238E27FC236}">
                <a16:creationId xmlns:a16="http://schemas.microsoft.com/office/drawing/2014/main" id="{0DB20AD6-265A-927F-BD48-B1A5D2864CE2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Frankish, Conesa. 2025. 10.1101/gr.279865.124 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B05A83F-155D-BBE8-6E37-D9DB671FF705}"/>
              </a:ext>
            </a:extLst>
          </p:cNvPr>
          <p:cNvSpPr/>
          <p:nvPr/>
        </p:nvSpPr>
        <p:spPr>
          <a:xfrm>
            <a:off x="685799" y="4294255"/>
            <a:ext cx="8179223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Bimodal distribution,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</a:t>
            </a:r>
            <a:r>
              <a:rPr lang="en-US" sz="16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transcripts are present in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</a:t>
            </a:r>
            <a:r>
              <a:rPr lang="en-US" sz="16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samples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</a:t>
            </a:r>
            <a:r>
              <a:rPr lang="en-US" sz="16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are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sample-specific</a:t>
            </a:r>
            <a:r>
              <a:rPr lang="en-US" sz="1600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few are found in two or more samples</a:t>
            </a:r>
            <a:endParaRPr lang="en-US" sz="1600" dirty="0">
              <a:solidFill>
                <a:srgbClr val="0047AB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12ABB4-ED5F-6D00-0F6D-EA7E2F75CC8D}"/>
              </a:ext>
            </a:extLst>
          </p:cNvPr>
          <p:cNvSpPr/>
          <p:nvPr/>
        </p:nvSpPr>
        <p:spPr>
          <a:xfrm>
            <a:off x="7162800" y="1049866"/>
            <a:ext cx="1388533" cy="186267"/>
          </a:xfrm>
          <a:prstGeom prst="rect">
            <a:avLst/>
          </a:prstGeom>
          <a:noFill/>
          <a:ln w="28575">
            <a:solidFill>
              <a:srgbClr val="6AAE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9332E-1312-87E2-7C00-8BAF042B246A}"/>
              </a:ext>
            </a:extLst>
          </p:cNvPr>
          <p:cNvSpPr txBox="1"/>
          <p:nvPr/>
        </p:nvSpPr>
        <p:spPr>
          <a:xfrm>
            <a:off x="6389831" y="1019214"/>
            <a:ext cx="7729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100" dirty="0"/>
              <a:t>Expected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01D767-7BF4-C0C6-DBA8-A7FF4F0E8105}"/>
              </a:ext>
            </a:extLst>
          </p:cNvPr>
          <p:cNvSpPr/>
          <p:nvPr/>
        </p:nvSpPr>
        <p:spPr>
          <a:xfrm>
            <a:off x="7162800" y="1230385"/>
            <a:ext cx="1388533" cy="10048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21B1D7-ADB2-4F32-C353-B1789753FD41}"/>
              </a:ext>
            </a:extLst>
          </p:cNvPr>
          <p:cNvSpPr txBox="1"/>
          <p:nvPr/>
        </p:nvSpPr>
        <p:spPr>
          <a:xfrm>
            <a:off x="6224723" y="1584095"/>
            <a:ext cx="9380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sz="1100" dirty="0"/>
              <a:t>Unexpected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8375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6F592-F9A7-1367-C2BA-9DF794E09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2789D89A-006A-C865-C0B9-F2628117251F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Replication and multiplexing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FE6F7306-AFAE-EA4A-9A57-4B0F6C800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21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DF1105-8438-7D18-8FFF-83C5732B02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94" t="25765" r="81088" b="52850"/>
          <a:stretch>
            <a:fillRect/>
          </a:stretch>
        </p:blipFill>
        <p:spPr>
          <a:xfrm>
            <a:off x="569844" y="785190"/>
            <a:ext cx="2141102" cy="2221397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1FB87A1A-7A71-F830-9BB7-E0B98E5AEC59}"/>
              </a:ext>
            </a:extLst>
          </p:cNvPr>
          <p:cNvSpPr/>
          <p:nvPr/>
        </p:nvSpPr>
        <p:spPr>
          <a:xfrm>
            <a:off x="3061253" y="1403445"/>
            <a:ext cx="5512903" cy="9848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0047AB"/>
                </a:solidFill>
              </a:rPr>
              <a:t>Replication is necessary for statistical power and to reduce the inclusion of spurious transcripts in downstream analyses.</a:t>
            </a:r>
          </a:p>
          <a:p>
            <a:endParaRPr lang="en-US" sz="1600" dirty="0">
              <a:solidFill>
                <a:srgbClr val="0047AB"/>
              </a:solidFill>
            </a:endParaRPr>
          </a:p>
          <a:p>
            <a:r>
              <a:rPr lang="en-US" sz="1600" dirty="0">
                <a:solidFill>
                  <a:srgbClr val="0047AB"/>
                </a:solidFill>
              </a:rPr>
              <a:t>High expression correlation between replicates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C400F992-1851-936A-397B-5B936CDC094F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</a:t>
            </a:r>
            <a:r>
              <a:rPr lang="en-US" sz="900" i="1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Patowary</a:t>
            </a:r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Zhang et al. 2024. 10.1126/science.adh7688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F85159-ADC6-7D58-47B2-0F89D76BA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198" y="2634853"/>
            <a:ext cx="2057400" cy="2095976"/>
          </a:xfrm>
          <a:prstGeom prst="rect">
            <a:avLst/>
          </a:prstGeom>
        </p:spPr>
      </p:pic>
      <p:sp>
        <p:nvSpPr>
          <p:cNvPr id="10" name="Left Brace 9">
            <a:extLst>
              <a:ext uri="{FF2B5EF4-FFF2-40B4-BE49-F238E27FC236}">
                <a16:creationId xmlns:a16="http://schemas.microsoft.com/office/drawing/2014/main" id="{50197766-857E-420D-41CC-C6E13F99B006}"/>
              </a:ext>
            </a:extLst>
          </p:cNvPr>
          <p:cNvSpPr/>
          <p:nvPr/>
        </p:nvSpPr>
        <p:spPr>
          <a:xfrm rot="16200000">
            <a:off x="7677444" y="2788780"/>
            <a:ext cx="508698" cy="189559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159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C0978-6389-A978-A453-7ABB52663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EFF765A5-82DC-8585-A4AB-03401F69E7C3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Replication and multiplexing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A452AD30-7299-3230-71DE-BD720938A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22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FAD718-E49D-0142-70D0-4872481DA1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975"/>
          <a:stretch>
            <a:fillRect/>
          </a:stretch>
        </p:blipFill>
        <p:spPr>
          <a:xfrm>
            <a:off x="4199467" y="822959"/>
            <a:ext cx="4944533" cy="3497581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E691F86C-B4A2-0D72-DF9F-830E3B42E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" y="615401"/>
            <a:ext cx="1666605" cy="87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1">
            <a:extLst>
              <a:ext uri="{FF2B5EF4-FFF2-40B4-BE49-F238E27FC236}">
                <a16:creationId xmlns:a16="http://schemas.microsoft.com/office/drawing/2014/main" id="{A8DD18C8-0DE7-AEA6-EF8B-99B2B133933A}"/>
              </a:ext>
            </a:extLst>
          </p:cNvPr>
          <p:cNvSpPr/>
          <p:nvPr/>
        </p:nvSpPr>
        <p:spPr>
          <a:xfrm>
            <a:off x="184148" y="2195071"/>
            <a:ext cx="4218518" cy="19697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highlight>
                  <a:srgbClr val="FF00FF"/>
                </a:highlight>
              </a:rPr>
              <a:t>bc</a:t>
            </a:r>
            <a:r>
              <a:rPr lang="en-US" sz="1600" dirty="0">
                <a:solidFill>
                  <a:srgbClr val="0047AB"/>
                </a:solidFill>
              </a:rPr>
              <a:t> = 4 different barcodes for library prep</a:t>
            </a:r>
          </a:p>
          <a:p>
            <a:endParaRPr lang="en-US" sz="1600" dirty="0">
              <a:solidFill>
                <a:srgbClr val="0047AB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  <a:highlight>
                  <a:srgbClr val="6AAED8"/>
                </a:highlight>
              </a:rPr>
              <a:t>cx</a:t>
            </a:r>
            <a:r>
              <a:rPr lang="en-US" sz="1600" dirty="0">
                <a:solidFill>
                  <a:srgbClr val="0047AB"/>
                </a:solidFill>
              </a:rPr>
              <a:t> = 12 different barcodes for cDNA synthesis</a:t>
            </a:r>
          </a:p>
          <a:p>
            <a:endParaRPr lang="en-US" sz="1600" dirty="0">
              <a:solidFill>
                <a:srgbClr val="0047AB"/>
              </a:solidFill>
            </a:endParaRPr>
          </a:p>
          <a:p>
            <a:endParaRPr lang="en-US" sz="1600" dirty="0">
              <a:solidFill>
                <a:srgbClr val="0047AB"/>
              </a:solidFill>
            </a:endParaRPr>
          </a:p>
          <a:p>
            <a:endParaRPr lang="en-US" sz="1600" dirty="0">
              <a:solidFill>
                <a:srgbClr val="0047AB"/>
              </a:solidFill>
            </a:endParaRPr>
          </a:p>
          <a:p>
            <a:r>
              <a:rPr lang="en-US" sz="1600" dirty="0">
                <a:solidFill>
                  <a:srgbClr val="0047AB"/>
                </a:solidFill>
              </a:rPr>
              <a:t>Possible to have 48 samples in one run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</p:txBody>
      </p:sp>
      <p:sp>
        <p:nvSpPr>
          <p:cNvPr id="13" name="Text 13">
            <a:extLst>
              <a:ext uri="{FF2B5EF4-FFF2-40B4-BE49-F238E27FC236}">
                <a16:creationId xmlns:a16="http://schemas.microsoft.com/office/drawing/2014/main" id="{14999312-25F3-8B17-1BBD-03DE215C1A5B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https://</a:t>
            </a:r>
            <a:r>
              <a:rPr lang="en-US" sz="900" i="1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www.pacb.com</a:t>
            </a:r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/multiplexing/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3863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F434C-8710-3274-C6F7-C4E612094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07A289E9-41F2-D864-FB03-08E886FA28E8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Replication and multiplexing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F08EB1C4-D3DA-F1CE-A17B-FCA426643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23</a:t>
            </a:r>
            <a:endParaRPr lang="en-US" dirty="0"/>
          </a:p>
        </p:txBody>
      </p:sp>
      <p:pic>
        <p:nvPicPr>
          <p:cNvPr id="4" name="Picture 6" descr="Oxford Nanopore Technologies - New Concept Pharma">
            <a:extLst>
              <a:ext uri="{FF2B5EF4-FFF2-40B4-BE49-F238E27FC236}">
                <a16:creationId xmlns:a16="http://schemas.microsoft.com/office/drawing/2014/main" id="{D509B7BA-D295-586D-FE2B-C56AF12D0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996" y="257175"/>
            <a:ext cx="2166929" cy="144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0DB21B-C4FB-A109-7395-642D65308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9320" y="643467"/>
            <a:ext cx="6600868" cy="4131733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5F7838AB-1E44-BF31-9408-F2D0A569561B}"/>
              </a:ext>
            </a:extLst>
          </p:cNvPr>
          <p:cNvSpPr/>
          <p:nvPr/>
        </p:nvSpPr>
        <p:spPr>
          <a:xfrm>
            <a:off x="184148" y="2687513"/>
            <a:ext cx="4218518" cy="9848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0047AB"/>
                </a:solidFill>
              </a:rPr>
              <a:t>For cDNA</a:t>
            </a:r>
          </a:p>
          <a:p>
            <a:endParaRPr lang="en-US" sz="1600" dirty="0">
              <a:solidFill>
                <a:srgbClr val="0047AB"/>
              </a:solidFill>
            </a:endParaRPr>
          </a:p>
          <a:p>
            <a:r>
              <a:rPr lang="en-US" sz="1600" dirty="0">
                <a:solidFill>
                  <a:srgbClr val="0047AB"/>
                </a:solidFill>
              </a:rPr>
              <a:t>Possible to have 24 samples in one run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93364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89427-D94D-5112-D713-5BFC92DE7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DF40E380-11C0-0957-3B20-396404975932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Replication and multiplexing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52BDBA5D-7709-EF80-261B-3A67B84E1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23</a:t>
            </a:r>
            <a:endParaRPr lang="en-US" dirty="0"/>
          </a:p>
        </p:txBody>
      </p:sp>
      <p:pic>
        <p:nvPicPr>
          <p:cNvPr id="4" name="Picture 6" descr="Oxford Nanopore Technologies - New Concept Pharma">
            <a:extLst>
              <a:ext uri="{FF2B5EF4-FFF2-40B4-BE49-F238E27FC236}">
                <a16:creationId xmlns:a16="http://schemas.microsoft.com/office/drawing/2014/main" id="{94DDD25C-63E1-74A4-B495-910ADD5D2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996" y="257175"/>
            <a:ext cx="2166929" cy="144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3D5B3667-869F-C4CF-F6E5-7D4473F637C9}"/>
              </a:ext>
            </a:extLst>
          </p:cNvPr>
          <p:cNvSpPr/>
          <p:nvPr/>
        </p:nvSpPr>
        <p:spPr>
          <a:xfrm>
            <a:off x="184148" y="2564403"/>
            <a:ext cx="2751999" cy="12311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0047AB"/>
                </a:solidFill>
              </a:rPr>
              <a:t>For </a:t>
            </a:r>
            <a:r>
              <a:rPr lang="en-US" sz="1600" dirty="0" err="1">
                <a:solidFill>
                  <a:srgbClr val="0047AB"/>
                </a:solidFill>
              </a:rPr>
              <a:t>dRNA</a:t>
            </a:r>
            <a:endParaRPr lang="en-US" sz="1600" dirty="0">
              <a:solidFill>
                <a:srgbClr val="0047AB"/>
              </a:solidFill>
            </a:endParaRPr>
          </a:p>
          <a:p>
            <a:endParaRPr lang="en-US" sz="1600" dirty="0">
              <a:solidFill>
                <a:srgbClr val="0047AB"/>
              </a:solidFill>
            </a:endParaRPr>
          </a:p>
          <a:p>
            <a:r>
              <a:rPr lang="en-US" sz="1600" dirty="0">
                <a:solidFill>
                  <a:srgbClr val="0047AB"/>
                </a:solidFill>
              </a:rPr>
              <a:t>Possible to have 24 samples in one run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47AB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7A421C-80EB-5F58-C86D-ADB043828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3533" y="840085"/>
            <a:ext cx="5787272" cy="38074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44592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4A54D-A9CC-E292-5443-81571A7FF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44827BE9-5C02-6775-7741-E34B78CAC2E8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Ground truth spike-ins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98AD783F-823A-423B-9652-06F5B38F6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24</a:t>
            </a:r>
            <a:endParaRPr lang="en-US" dirty="0"/>
          </a:p>
        </p:txBody>
      </p:sp>
      <p:sp>
        <p:nvSpPr>
          <p:cNvPr id="5" name="Text 13">
            <a:extLst>
              <a:ext uri="{FF2B5EF4-FFF2-40B4-BE49-F238E27FC236}">
                <a16:creationId xmlns:a16="http://schemas.microsoft.com/office/drawing/2014/main" id="{728B7A04-F7E0-4CDA-3A43-EA5A50A36D73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https://</a:t>
            </a:r>
            <a:r>
              <a:rPr lang="en-US" sz="900" i="1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www.lexogen.com</a:t>
            </a:r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</a:t>
            </a:r>
            <a:r>
              <a:rPr lang="en-US" sz="900" i="1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sirvs</a:t>
            </a:r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/design/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009F60-E593-B7F5-FFC1-8D0F067F720E}"/>
              </a:ext>
            </a:extLst>
          </p:cNvPr>
          <p:cNvSpPr txBox="1"/>
          <p:nvPr/>
        </p:nvSpPr>
        <p:spPr>
          <a:xfrm>
            <a:off x="3500713" y="1250138"/>
            <a:ext cx="2142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dirty="0">
                <a:solidFill>
                  <a:srgbClr val="0047AB"/>
                </a:solidFill>
              </a:rPr>
              <a:t>SIRVs and sequins</a:t>
            </a:r>
          </a:p>
        </p:txBody>
      </p:sp>
      <p:pic>
        <p:nvPicPr>
          <p:cNvPr id="12290" name="Picture 2" descr="SIRVome-and-SIRV-transcripts">
            <a:extLst>
              <a:ext uri="{FF2B5EF4-FFF2-40B4-BE49-F238E27FC236}">
                <a16:creationId xmlns:a16="http://schemas.microsoft.com/office/drawing/2014/main" id="{60CE77B6-FFE6-368D-EC96-0DA40880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3236"/>
            <a:ext cx="914400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44AB1D-BF65-78C6-7666-3280CB9AA9BB}"/>
              </a:ext>
            </a:extLst>
          </p:cNvPr>
          <p:cNvSpPr txBox="1"/>
          <p:nvPr/>
        </p:nvSpPr>
        <p:spPr>
          <a:xfrm>
            <a:off x="329957" y="696139"/>
            <a:ext cx="8315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Synthetic RNA molecules that mimic: isoforms, abundance, and transcript length</a:t>
            </a:r>
            <a:endParaRPr lang="en-E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3429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BAB1E-70CF-527A-3626-6784E296A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F5B79AEB-4E95-B0B5-58FD-70141E5F14F8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Ground truth spike-ins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C79BC951-076C-7998-6AC6-C8CE082D6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25</a:t>
            </a:r>
            <a:endParaRPr lang="en-US" dirty="0"/>
          </a:p>
        </p:txBody>
      </p:sp>
      <p:sp>
        <p:nvSpPr>
          <p:cNvPr id="5" name="Text 13">
            <a:extLst>
              <a:ext uri="{FF2B5EF4-FFF2-40B4-BE49-F238E27FC236}">
                <a16:creationId xmlns:a16="http://schemas.microsoft.com/office/drawing/2014/main" id="{216FAFA7-006D-F65D-158E-482425F38EBD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https://</a:t>
            </a:r>
            <a:r>
              <a:rPr lang="en-US" sz="900" i="1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www.lexogen.com</a:t>
            </a:r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</a:t>
            </a:r>
            <a:r>
              <a:rPr lang="en-US" sz="900" i="1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sirvs</a:t>
            </a:r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/design/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FBD56DA1-BF3E-E6C0-6896-52F70A807A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41"/>
          <a:stretch>
            <a:fillRect/>
          </a:stretch>
        </p:blipFill>
        <p:spPr bwMode="auto">
          <a:xfrm>
            <a:off x="1470992" y="958851"/>
            <a:ext cx="5592417" cy="26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536A12C-268A-4D0E-1853-5A5CD40588D3}"/>
              </a:ext>
            </a:extLst>
          </p:cNvPr>
          <p:cNvSpPr/>
          <p:nvPr/>
        </p:nvSpPr>
        <p:spPr>
          <a:xfrm>
            <a:off x="6807623" y="967409"/>
            <a:ext cx="494325" cy="450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B565141-739C-603D-F4F1-8F1201781722}"/>
              </a:ext>
            </a:extLst>
          </p:cNvPr>
          <p:cNvSpPr/>
          <p:nvPr/>
        </p:nvSpPr>
        <p:spPr>
          <a:xfrm>
            <a:off x="285749" y="4151962"/>
            <a:ext cx="8579274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Check if all SIRVs in the mix were detected in my sample (read length or depth biases)</a:t>
            </a:r>
            <a:endParaRPr lang="en-US" sz="1600" b="1" dirty="0">
              <a:solidFill>
                <a:srgbClr val="0047AB"/>
              </a:solidFill>
              <a:latin typeface="Arial" pitchFamily="34" charset="0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Check that quantification of SIRVs in the mix is as expected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1912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4053A27-D344-1F0B-2A47-F0C0ABA1310F}"/>
              </a:ext>
            </a:extLst>
          </p:cNvPr>
          <p:cNvSpPr/>
          <p:nvPr/>
        </p:nvSpPr>
        <p:spPr>
          <a:xfrm>
            <a:off x="3905036" y="1618059"/>
            <a:ext cx="1405365" cy="450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363" b="1" dirty="0">
                <a:solidFill>
                  <a:srgbClr val="FF8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1</a:t>
            </a:r>
            <a:endParaRPr lang="en-US" sz="2363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0AA74CB-B0BF-204E-FD1A-688FEC67A981}"/>
              </a:ext>
            </a:extLst>
          </p:cNvPr>
          <p:cNvSpPr/>
          <p:nvPr/>
        </p:nvSpPr>
        <p:spPr>
          <a:xfrm>
            <a:off x="1067293" y="2210991"/>
            <a:ext cx="7080852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Long-read Technologies</a:t>
            </a:r>
            <a:endParaRPr lang="en-US" sz="2925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2F088C1-AB94-D31E-46C6-F08A2BC165D8}"/>
              </a:ext>
            </a:extLst>
          </p:cNvPr>
          <p:cNvSpPr/>
          <p:nvPr/>
        </p:nvSpPr>
        <p:spPr>
          <a:xfrm>
            <a:off x="1747512" y="3225403"/>
            <a:ext cx="5720386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5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Understanding the fundamentals of third-generation sequencing</a:t>
            </a:r>
            <a:endParaRPr lang="en-US" sz="1575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34475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61E9C-E2D0-6E87-3FF8-30B0EA0B4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215FD6BC-8760-FAC6-C94C-E04F7A2D96AE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Ground truth spike-ins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629B5139-2631-168A-8DA8-351F0F4E0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26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74038D-65F7-8AAE-027F-5B434BCEAA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5030"/>
          <a:stretch>
            <a:fillRect/>
          </a:stretch>
        </p:blipFill>
        <p:spPr>
          <a:xfrm>
            <a:off x="683314" y="725507"/>
            <a:ext cx="3495260" cy="31800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062822-31E3-EB0D-E87C-68A510B64E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030"/>
          <a:stretch>
            <a:fillRect/>
          </a:stretch>
        </p:blipFill>
        <p:spPr>
          <a:xfrm>
            <a:off x="4716533" y="725507"/>
            <a:ext cx="3495260" cy="3180003"/>
          </a:xfrm>
          <a:prstGeom prst="rect">
            <a:avLst/>
          </a:prstGeom>
        </p:spPr>
      </p:pic>
      <p:sp>
        <p:nvSpPr>
          <p:cNvPr id="5" name="Text 13">
            <a:extLst>
              <a:ext uri="{FF2B5EF4-FFF2-40B4-BE49-F238E27FC236}">
                <a16:creationId xmlns:a16="http://schemas.microsoft.com/office/drawing/2014/main" id="{BB97C37C-594F-703D-6EC3-4D6A3984EA83}"/>
              </a:ext>
            </a:extLst>
          </p:cNvPr>
          <p:cNvSpPr/>
          <p:nvPr/>
        </p:nvSpPr>
        <p:spPr>
          <a:xfrm>
            <a:off x="4887197" y="4940881"/>
            <a:ext cx="3840852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Frankish, Conesa. 2025. 10.1101/gr.279865.124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5339BC-42A7-1045-A7FF-FEEDB1A0678E}"/>
              </a:ext>
            </a:extLst>
          </p:cNvPr>
          <p:cNvSpPr/>
          <p:nvPr/>
        </p:nvSpPr>
        <p:spPr>
          <a:xfrm>
            <a:off x="683314" y="675483"/>
            <a:ext cx="270843" cy="331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B566AB-DADA-A68C-F60E-09CAEEC05F21}"/>
              </a:ext>
            </a:extLst>
          </p:cNvPr>
          <p:cNvSpPr/>
          <p:nvPr/>
        </p:nvSpPr>
        <p:spPr>
          <a:xfrm>
            <a:off x="4668081" y="721899"/>
            <a:ext cx="270843" cy="331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0EA1DF84-94F1-99C8-C36B-ABC66AB6C0C6}"/>
              </a:ext>
            </a:extLst>
          </p:cNvPr>
          <p:cNvSpPr/>
          <p:nvPr/>
        </p:nvSpPr>
        <p:spPr>
          <a:xfrm>
            <a:off x="285749" y="4151962"/>
            <a:ext cx="8579274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Non-blue reads in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spike-ins</a:t>
            </a:r>
            <a:r>
              <a:rPr lang="en-US" sz="1600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 represent the technical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noise level of the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Non-blue reads in the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mouse brains </a:t>
            </a:r>
            <a:r>
              <a:rPr lang="en-US" sz="1600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are a combination of </a:t>
            </a: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technical and biological noise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02742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62F5B-C090-8E3E-85F1-1F7D43FC8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DC589133-71B7-087F-51DF-8A60CD8F76AE}"/>
              </a:ext>
            </a:extLst>
          </p:cNvPr>
          <p:cNvSpPr/>
          <p:nvPr/>
        </p:nvSpPr>
        <p:spPr>
          <a:xfrm>
            <a:off x="1067293" y="2264536"/>
            <a:ext cx="7080852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9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cases and wrap up</a:t>
            </a:r>
            <a:endParaRPr lang="en-US" sz="2925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4922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6082B-A68F-D6E6-EBFC-99CF5DE27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40B6D646-1964-6B3A-3195-46D59405C935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Use cases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E2A88218-2EC0-A5A9-4BAA-1F09C2355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28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6CD549-39DE-3357-298F-9C88D3ABE48A}"/>
              </a:ext>
            </a:extLst>
          </p:cNvPr>
          <p:cNvSpPr/>
          <p:nvPr/>
        </p:nvSpPr>
        <p:spPr>
          <a:xfrm>
            <a:off x="683314" y="675483"/>
            <a:ext cx="270843" cy="331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CB0418-1B3E-57BB-36BE-D2972F2B43F4}"/>
              </a:ext>
            </a:extLst>
          </p:cNvPr>
          <p:cNvSpPr/>
          <p:nvPr/>
        </p:nvSpPr>
        <p:spPr>
          <a:xfrm>
            <a:off x="4668081" y="721899"/>
            <a:ext cx="270843" cy="331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BB4513-9E33-40E9-CBA1-2EF151709C75}"/>
              </a:ext>
            </a:extLst>
          </p:cNvPr>
          <p:cNvSpPr txBox="1"/>
          <p:nvPr/>
        </p:nvSpPr>
        <p:spPr>
          <a:xfrm>
            <a:off x="719666" y="1467759"/>
            <a:ext cx="77046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47AB"/>
                </a:solidFill>
              </a:rPr>
              <a:t>What’s the </a:t>
            </a:r>
            <a:r>
              <a:rPr lang="en-US" b="1" u="sng" dirty="0">
                <a:solidFill>
                  <a:srgbClr val="0047AB"/>
                </a:solidFill>
              </a:rPr>
              <a:t>most</a:t>
            </a:r>
            <a:r>
              <a:rPr lang="en-US" b="1" dirty="0">
                <a:solidFill>
                  <a:srgbClr val="0047AB"/>
                </a:solidFill>
              </a:rPr>
              <a:t> important thing to take into account when:</a:t>
            </a:r>
          </a:p>
          <a:p>
            <a:endParaRPr lang="en-US" b="1" dirty="0">
              <a:solidFill>
                <a:srgbClr val="0047AB"/>
              </a:solidFill>
            </a:endParaRPr>
          </a:p>
          <a:p>
            <a:r>
              <a:rPr lang="en-US" b="1" dirty="0">
                <a:solidFill>
                  <a:srgbClr val="0047AB"/>
                </a:solidFill>
              </a:rPr>
              <a:t>1. Studying drought effect on </a:t>
            </a:r>
            <a:r>
              <a:rPr lang="en-US" b="1" dirty="0" err="1">
                <a:solidFill>
                  <a:srgbClr val="0047AB"/>
                </a:solidFill>
              </a:rPr>
              <a:t>polyA</a:t>
            </a:r>
            <a:r>
              <a:rPr lang="en-US" b="1" dirty="0">
                <a:solidFill>
                  <a:srgbClr val="0047AB"/>
                </a:solidFill>
              </a:rPr>
              <a:t> length in Arabidopsis over time</a:t>
            </a:r>
          </a:p>
          <a:p>
            <a:endParaRPr lang="en-US" b="1" dirty="0">
              <a:solidFill>
                <a:srgbClr val="0047AB"/>
              </a:solidFill>
            </a:endParaRPr>
          </a:p>
          <a:p>
            <a:r>
              <a:rPr lang="en-US" b="1" dirty="0">
                <a:solidFill>
                  <a:srgbClr val="0047AB"/>
                </a:solidFill>
              </a:rPr>
              <a:t>2. Reconstructing the transcriptome of a non-model organism</a:t>
            </a:r>
          </a:p>
          <a:p>
            <a:endParaRPr lang="en-US" b="1" dirty="0">
              <a:solidFill>
                <a:srgbClr val="0047AB"/>
              </a:solidFill>
            </a:endParaRPr>
          </a:p>
          <a:p>
            <a:r>
              <a:rPr lang="en-US" b="1" dirty="0">
                <a:solidFill>
                  <a:srgbClr val="0047AB"/>
                </a:solidFill>
              </a:rPr>
              <a:t>3. Benchmarking bioinformatic tools for transcript quantification</a:t>
            </a:r>
            <a:endParaRPr lang="en-US" dirty="0">
              <a:solidFill>
                <a:srgbClr val="0047A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2469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78E31-FD0A-0354-6853-96B39B2E7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66F71EA5-628E-604D-B37B-838A69861B08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Use cases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6461C1E2-EEA3-6CA0-C992-726127F8D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29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03B86E-DA3A-E1DC-08D1-79F0DF13C866}"/>
              </a:ext>
            </a:extLst>
          </p:cNvPr>
          <p:cNvSpPr/>
          <p:nvPr/>
        </p:nvSpPr>
        <p:spPr>
          <a:xfrm>
            <a:off x="683314" y="675483"/>
            <a:ext cx="270843" cy="331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DBA318-F774-EC46-4ECD-6DBA406238BB}"/>
              </a:ext>
            </a:extLst>
          </p:cNvPr>
          <p:cNvSpPr/>
          <p:nvPr/>
        </p:nvSpPr>
        <p:spPr>
          <a:xfrm>
            <a:off x="4668081" y="721899"/>
            <a:ext cx="270843" cy="331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71C84A38-E4CE-D7CE-DDCB-EEB4A6CB2B7D}"/>
              </a:ext>
            </a:extLst>
          </p:cNvPr>
          <p:cNvSpPr/>
          <p:nvPr/>
        </p:nvSpPr>
        <p:spPr>
          <a:xfrm>
            <a:off x="725970" y="1655224"/>
            <a:ext cx="7692059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the most important aspect in the experimental design to answer your biological question?</a:t>
            </a:r>
            <a:endParaRPr lang="en-US" sz="3600" dirty="0">
              <a:solidFill>
                <a:srgbClr val="0047A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3186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922FC-F69F-EA0A-D467-B1D873981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456588AB-90D8-61A1-AD66-BC628A5FE041}"/>
              </a:ext>
            </a:extLst>
          </p:cNvPr>
          <p:cNvSpPr/>
          <p:nvPr/>
        </p:nvSpPr>
        <p:spPr>
          <a:xfrm>
            <a:off x="285749" y="135988"/>
            <a:ext cx="5843796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Take home messages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8A3FF62E-5292-D260-418D-CB47412797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30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E9BA89-004F-B36F-080F-D1DFEF0B992F}"/>
              </a:ext>
            </a:extLst>
          </p:cNvPr>
          <p:cNvSpPr/>
          <p:nvPr/>
        </p:nvSpPr>
        <p:spPr>
          <a:xfrm>
            <a:off x="683314" y="675483"/>
            <a:ext cx="270843" cy="331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D55A94-6D35-C69E-D2C5-F7FE697A204F}"/>
              </a:ext>
            </a:extLst>
          </p:cNvPr>
          <p:cNvSpPr/>
          <p:nvPr/>
        </p:nvSpPr>
        <p:spPr>
          <a:xfrm>
            <a:off x="4668081" y="721899"/>
            <a:ext cx="270843" cy="331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39CE84DD-165C-26F7-ABE6-6E5E1C53E9BA}"/>
              </a:ext>
            </a:extLst>
          </p:cNvPr>
          <p:cNvSpPr/>
          <p:nvPr/>
        </p:nvSpPr>
        <p:spPr>
          <a:xfrm>
            <a:off x="285749" y="1150897"/>
            <a:ext cx="8579274" cy="24622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Figure out your biological question before deciding on sequencing platform and library preparation method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0047AB"/>
              </a:solidFill>
              <a:latin typeface="Arial" pitchFamily="34" charset="0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Use good quality 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0047AB"/>
              </a:solidFill>
              <a:latin typeface="Arial" pitchFamily="34" charset="0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Sequence with enough depth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0047AB"/>
              </a:solidFill>
              <a:latin typeface="Arial" pitchFamily="34" charset="0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Use biological replicates in your experiment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0047AB"/>
              </a:solidFill>
              <a:latin typeface="Arial" pitchFamily="34" charset="0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47AB"/>
                </a:solidFill>
                <a:latin typeface="Arial" pitchFamily="34" charset="0"/>
                <a:cs typeface="Arial" pitchFamily="34" charset="-120"/>
              </a:rPr>
              <a:t>Use synthetic controls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61490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77903" y="1207936"/>
            <a:ext cx="2059605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You!</a:t>
            </a:r>
            <a:endParaRPr lang="en-US" sz="2925" dirty="0"/>
          </a:p>
        </p:txBody>
      </p:sp>
      <p:sp>
        <p:nvSpPr>
          <p:cNvPr id="4" name="Shape 1"/>
          <p:cNvSpPr/>
          <p:nvPr/>
        </p:nvSpPr>
        <p:spPr>
          <a:xfrm>
            <a:off x="4143375" y="1908023"/>
            <a:ext cx="857250" cy="28575"/>
          </a:xfrm>
          <a:prstGeom prst="rect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625" y="2222348"/>
            <a:ext cx="1428750" cy="69880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289739" y="3135464"/>
            <a:ext cx="463595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more information about the LongTREC Summer School: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3824278" y="3535514"/>
            <a:ext cx="156685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F8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https://longtrec.eu</a:t>
            </a:r>
            <a:endParaRPr lang="en-US" sz="1350" dirty="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F0664-558B-6DB3-4AA3-3E0D6577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CD7B8374-CACC-6E82-7E9A-F848576ABEB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5749" y="135988"/>
            <a:ext cx="3668183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Classical sequencing, 2</a:t>
            </a:r>
            <a:r>
              <a:rPr lang="en-US" sz="1575" b="1" baseline="30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</a:t>
            </a: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generation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7126D2EA-70A9-2F65-752D-4141BA3A8837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4</a:t>
            </a:r>
            <a:endParaRPr lang="en-US" dirty="0"/>
          </a:p>
        </p:txBody>
      </p:sp>
      <p:pic>
        <p:nvPicPr>
          <p:cNvPr id="1026" name="Picture 2" descr="Sean Tomlinson selected for prestigious Illumina internship | LSTM">
            <a:extLst>
              <a:ext uri="{FF2B5EF4-FFF2-40B4-BE49-F238E27FC236}">
                <a16:creationId xmlns:a16="http://schemas.microsoft.com/office/drawing/2014/main" id="{E70317BB-823A-EDC1-8180-6282963278E8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41" y="442828"/>
            <a:ext cx="2526726" cy="168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rinciple of the illumina sequencing by synthesis (SBS) technology (Lu et al., 2016)">
            <a:extLst>
              <a:ext uri="{FF2B5EF4-FFF2-40B4-BE49-F238E27FC236}">
                <a16:creationId xmlns:a16="http://schemas.microsoft.com/office/drawing/2014/main" id="{FEFF6D9A-1DC1-D834-5042-526646227986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36" y="1838907"/>
            <a:ext cx="3308016" cy="25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1244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F0664-558B-6DB3-4AA3-3E0D6577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CD7B8374-CACC-6E82-7E9A-F848576ABEB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5749" y="135988"/>
            <a:ext cx="3668183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Classical sequencing, 2</a:t>
            </a:r>
            <a:r>
              <a:rPr lang="en-US" sz="1575" b="1" baseline="30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</a:t>
            </a: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generation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7126D2EA-70A9-2F65-752D-4141BA3A8837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4</a:t>
            </a:r>
            <a:endParaRPr lang="en-US" dirty="0"/>
          </a:p>
        </p:txBody>
      </p:sp>
      <p:pic>
        <p:nvPicPr>
          <p:cNvPr id="1026" name="Picture 2" descr="Sean Tomlinson selected for prestigious Illumina internship | LSTM">
            <a:extLst>
              <a:ext uri="{FF2B5EF4-FFF2-40B4-BE49-F238E27FC236}">
                <a16:creationId xmlns:a16="http://schemas.microsoft.com/office/drawing/2014/main" id="{E70317BB-823A-EDC1-8180-6282963278E8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41" y="442828"/>
            <a:ext cx="2526726" cy="168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rinciple of the illumina sequencing by synthesis (SBS) technology (Lu et al., 2016)">
            <a:extLst>
              <a:ext uri="{FF2B5EF4-FFF2-40B4-BE49-F238E27FC236}">
                <a16:creationId xmlns:a16="http://schemas.microsoft.com/office/drawing/2014/main" id="{FEFF6D9A-1DC1-D834-5042-526646227986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36" y="1838907"/>
            <a:ext cx="3308016" cy="25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63E01F-D93F-9731-3716-F86118310BF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572000" y="1514028"/>
            <a:ext cx="4572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" rtl="0">
              <a:buNone/>
            </a:pPr>
            <a:r>
              <a:rPr lang="en-GB" sz="1800" b="1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Advantages:</a:t>
            </a:r>
            <a:endParaRPr lang="en-GB" b="1" dirty="0"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3B3B34"/>
                </a:solidFill>
                <a:effectLst/>
                <a:latin typeface="Open Sans" panose="020B0606030504020204" pitchFamily="34" charset="0"/>
              </a:rPr>
              <a:t>Higher accuracy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Noto Sans Symbols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3B3B34"/>
                </a:solidFill>
                <a:effectLst/>
                <a:latin typeface="Open Sans" panose="020B0606030504020204" pitchFamily="34" charset="0"/>
              </a:rPr>
              <a:t>Higher throughput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Noto Sans Symbols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3B3B34"/>
                </a:solidFill>
                <a:effectLst/>
                <a:latin typeface="Open Sans" panose="020B0606030504020204" pitchFamily="34" charset="0"/>
              </a:rPr>
              <a:t>Cost-effective</a:t>
            </a:r>
          </a:p>
          <a:p>
            <a:pPr rtl="0" fontAlgn="base">
              <a:buFont typeface="Arial" panose="020B0604020202020204" pitchFamily="34" charset="0"/>
              <a:buChar char="•"/>
            </a:pPr>
            <a:endParaRPr lang="en-GB" sz="1800" b="0" i="0" u="none" strike="noStrike" dirty="0">
              <a:solidFill>
                <a:srgbClr val="F58A53"/>
              </a:solidFill>
              <a:effectLst/>
              <a:latin typeface="Noto Sans Symbols"/>
            </a:endParaRPr>
          </a:p>
          <a:p>
            <a:pPr marL="1905" rtl="0">
              <a:buNone/>
            </a:pPr>
            <a:r>
              <a:rPr lang="en-GB" sz="1800" b="1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Disadvantages:</a:t>
            </a:r>
            <a:endParaRPr lang="en-GB" b="1" dirty="0"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Repetitive sequences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Structural variants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Isoform resolution – Alternative splicing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Open Sans" panose="020B0606030504020204" pitchFamily="34" charset="0"/>
            </a:endParaRPr>
          </a:p>
          <a:p>
            <a:pPr>
              <a:buNone/>
            </a:pPr>
            <a:br>
              <a:rPr lang="en-GB" b="0" dirty="0">
                <a:effectLst/>
              </a:rPr>
            </a:br>
            <a:endParaRPr lang="en-E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8575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97CA7-8E2A-7E2A-CD4A-275C7FA53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5DFC05D4-F0AD-5EDF-EA40-CE4EA4D753ED}"/>
              </a:ext>
            </a:extLst>
          </p:cNvPr>
          <p:cNvSpPr/>
          <p:nvPr/>
        </p:nvSpPr>
        <p:spPr>
          <a:xfrm>
            <a:off x="285749" y="135988"/>
            <a:ext cx="4286251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Solving the issues: long-read sequencing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CA3993BE-6DC1-B0D1-41D4-E6F2CD677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5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857FA7-A1E2-ECC7-9C9E-45E4C3939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060" y="931449"/>
            <a:ext cx="5003827" cy="36289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F6E5E5-00A8-7E33-1368-21DA8420F7EF}"/>
              </a:ext>
            </a:extLst>
          </p:cNvPr>
          <p:cNvSpPr txBox="1"/>
          <p:nvPr/>
        </p:nvSpPr>
        <p:spPr>
          <a:xfrm>
            <a:off x="5844208" y="2908602"/>
            <a:ext cx="302081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905" rtl="0">
              <a:buNone/>
            </a:pPr>
            <a:r>
              <a:rPr lang="en-GB" sz="1800" b="1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Short-read sequencing</a:t>
            </a:r>
            <a:endParaRPr lang="en-GB" b="1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017103-CF4A-1D81-23FD-188AABF7355F}"/>
              </a:ext>
            </a:extLst>
          </p:cNvPr>
          <p:cNvSpPr txBox="1"/>
          <p:nvPr/>
        </p:nvSpPr>
        <p:spPr>
          <a:xfrm>
            <a:off x="6062869" y="3787983"/>
            <a:ext cx="302081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905" rtl="0">
              <a:buNone/>
            </a:pPr>
            <a:r>
              <a:rPr lang="en-GB" b="1" dirty="0">
                <a:solidFill>
                  <a:srgbClr val="272723"/>
                </a:solidFill>
                <a:latin typeface="Open Sans" panose="020B0606030504020204" pitchFamily="34" charset="0"/>
              </a:rPr>
              <a:t>Long</a:t>
            </a:r>
            <a:r>
              <a:rPr lang="en-GB" sz="1800" b="1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-read sequencing</a:t>
            </a:r>
            <a:endParaRPr lang="en-GB" b="1" dirty="0">
              <a:effectLst/>
            </a:endParaRP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A634151C-D61E-8E83-0E61-405B52E49C81}"/>
              </a:ext>
            </a:extLst>
          </p:cNvPr>
          <p:cNvSpPr/>
          <p:nvPr/>
        </p:nvSpPr>
        <p:spPr>
          <a:xfrm>
            <a:off x="4887197" y="4924639"/>
            <a:ext cx="3840852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Liu, Conesa. 2025. 10.1038/s41576-025-00828-z</a:t>
            </a:r>
          </a:p>
          <a:p>
            <a:endParaRPr lang="en-US" sz="9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4435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0DAD2-E51D-54F0-3FD5-4EB547F52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21FEF55D-2FB3-4200-AFA1-B6B49C723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6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6D8C2A-BAAC-0389-8D18-654F07819FFD}"/>
              </a:ext>
            </a:extLst>
          </p:cNvPr>
          <p:cNvSpPr txBox="1"/>
          <p:nvPr/>
        </p:nvSpPr>
        <p:spPr>
          <a:xfrm>
            <a:off x="4395726" y="1452009"/>
            <a:ext cx="4572000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905" rtl="0">
              <a:buNone/>
            </a:pPr>
            <a:r>
              <a:rPr lang="en-GB" sz="1800" b="1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Advantages:</a:t>
            </a:r>
            <a:endParaRPr lang="en-GB" b="1" dirty="0"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3B3B34"/>
                </a:solidFill>
                <a:effectLst/>
                <a:latin typeface="Open Sans" panose="020B0606030504020204" pitchFamily="34" charset="0"/>
              </a:rPr>
              <a:t>Single-molecule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Noto Sans Symbols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Isoform resolution – Alternative splicing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Noto Sans Symbols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3B3B34"/>
                </a:solidFill>
                <a:effectLst/>
                <a:latin typeface="Open Sans" panose="020B0606030504020204" pitchFamily="34" charset="0"/>
              </a:rPr>
              <a:t>Assembly simplification</a:t>
            </a:r>
          </a:p>
          <a:p>
            <a:pPr rtl="0" fontAlgn="base">
              <a:buFont typeface="Arial" panose="020B0604020202020204" pitchFamily="34" charset="0"/>
              <a:buChar char="•"/>
            </a:pPr>
            <a:endParaRPr lang="en-GB" sz="1800" b="0" i="0" u="none" strike="noStrike" dirty="0">
              <a:solidFill>
                <a:srgbClr val="F58A53"/>
              </a:solidFill>
              <a:effectLst/>
              <a:latin typeface="Noto Sans Symbols"/>
            </a:endParaRPr>
          </a:p>
          <a:p>
            <a:pPr marL="1905" rtl="0">
              <a:buNone/>
            </a:pPr>
            <a:r>
              <a:rPr lang="en-GB" sz="1800" b="1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Disadvantages:</a:t>
            </a:r>
            <a:endParaRPr lang="en-GB" b="1" dirty="0"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Lower accuracy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Lower throughput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Higher costs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Open Sans" panose="020B0606030504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GB" sz="1800" b="0" i="0" u="none" strike="noStrike" dirty="0">
                <a:solidFill>
                  <a:srgbClr val="272723"/>
                </a:solidFill>
                <a:effectLst/>
                <a:latin typeface="Open Sans" panose="020B0606030504020204" pitchFamily="34" charset="0"/>
              </a:rPr>
              <a:t>Bioinformatic challenges</a:t>
            </a:r>
            <a:endParaRPr lang="en-GB" sz="1800" b="0" i="0" u="none" strike="noStrike" dirty="0">
              <a:solidFill>
                <a:srgbClr val="F58A53"/>
              </a:solidFill>
              <a:effectLst/>
              <a:latin typeface="Open Sans" panose="020B0606030504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9F373B1-3C7C-C0E5-9AAD-F5077F05F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72" y="1560723"/>
            <a:ext cx="1666605" cy="87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Oxford Nanopore Technologies - New Concept Pharma">
            <a:extLst>
              <a:ext uri="{FF2B5EF4-FFF2-40B4-BE49-F238E27FC236}">
                <a16:creationId xmlns:a16="http://schemas.microsoft.com/office/drawing/2014/main" id="{1BC703C4-FF6D-3B85-B7FC-67D63A3B4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22" y="1560723"/>
            <a:ext cx="3420303" cy="228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BF62565A-D81E-1A74-9648-A6DEDAB4C5DC}"/>
              </a:ext>
            </a:extLst>
          </p:cNvPr>
          <p:cNvSpPr/>
          <p:nvPr/>
        </p:nvSpPr>
        <p:spPr>
          <a:xfrm>
            <a:off x="285749" y="135988"/>
            <a:ext cx="5558460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Long-read Sequencing, 3</a:t>
            </a:r>
            <a:r>
              <a:rPr lang="en-US" sz="1575" b="1" baseline="30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rd</a:t>
            </a: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generation</a:t>
            </a:r>
            <a:endParaRPr lang="en-US" sz="1575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0923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4FF1A2C6-CF2B-DA26-D483-FB22198B828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5749" y="135988"/>
            <a:ext cx="5558460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Long-read Sequencing, 3</a:t>
            </a:r>
            <a:r>
              <a:rPr lang="en-US" sz="1575" b="1" baseline="30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rd</a:t>
            </a: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generation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1A81DAC4-341B-7F09-E659-C8A2676A871F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7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05A793E-1BF8-7739-9383-4B6F7472D32B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9" b="10324"/>
          <a:stretch>
            <a:fillRect/>
          </a:stretch>
        </p:blipFill>
        <p:spPr bwMode="auto">
          <a:xfrm>
            <a:off x="185530" y="1292982"/>
            <a:ext cx="4386470" cy="342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BAE31AF-A280-BE63-6960-11553CA65487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698" y="513801"/>
            <a:ext cx="1666605" cy="87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13">
            <a:extLst>
              <a:ext uri="{FF2B5EF4-FFF2-40B4-BE49-F238E27FC236}">
                <a16:creationId xmlns:a16="http://schemas.microsoft.com/office/drawing/2014/main" id="{5C8DD141-1D35-4C3D-AA24-D6932092D75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887197" y="4924639"/>
            <a:ext cx="3840852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Liu, Conesa. 2025. 10.1038/s41576-025-00828-z</a:t>
            </a:r>
          </a:p>
          <a:p>
            <a:endParaRPr lang="en-US" sz="9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38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4FF1A2C6-CF2B-DA26-D483-FB22198B828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5749" y="135988"/>
            <a:ext cx="5558460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Long-read Sequencing, 3</a:t>
            </a:r>
            <a:r>
              <a:rPr lang="en-US" sz="1575" b="1" baseline="30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rd</a:t>
            </a: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generation</a:t>
            </a:r>
            <a:endParaRPr lang="en-US" sz="1575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1A81DAC4-341B-7F09-E659-C8A2676A871F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6807623" y="4890857"/>
            <a:ext cx="2057400" cy="274637"/>
          </a:xfrm>
        </p:spPr>
        <p:txBody>
          <a:bodyPr/>
          <a:lstStyle/>
          <a:p>
            <a:r>
              <a:rPr lang="en-US"/>
              <a:t>7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05A793E-1BF8-7739-9383-4B6F7472D32B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9" b="10324"/>
          <a:stretch>
            <a:fillRect/>
          </a:stretch>
        </p:blipFill>
        <p:spPr bwMode="auto">
          <a:xfrm>
            <a:off x="185530" y="1292982"/>
            <a:ext cx="4386470" cy="342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E637FAE-8C99-84ED-5FFC-EF624EFA98EE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" r="51086" b="10324"/>
          <a:stretch>
            <a:fillRect/>
          </a:stretch>
        </p:blipFill>
        <p:spPr bwMode="auto">
          <a:xfrm>
            <a:off x="4746910" y="1292983"/>
            <a:ext cx="4121426" cy="342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BAE31AF-A280-BE63-6960-11553CA65487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698" y="513801"/>
            <a:ext cx="1666605" cy="87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Oxford Nanopore Technologies - New Concept Pharma">
            <a:extLst>
              <a:ext uri="{FF2B5EF4-FFF2-40B4-BE49-F238E27FC236}">
                <a16:creationId xmlns:a16="http://schemas.microsoft.com/office/drawing/2014/main" id="{FD79B1E2-4CCA-3E48-884E-52527063E12E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71" y="-190326"/>
            <a:ext cx="3420303" cy="228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13">
            <a:extLst>
              <a:ext uri="{FF2B5EF4-FFF2-40B4-BE49-F238E27FC236}">
                <a16:creationId xmlns:a16="http://schemas.microsoft.com/office/drawing/2014/main" id="{5C8DD141-1D35-4C3D-AA24-D6932092D75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887197" y="4924639"/>
            <a:ext cx="3840852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9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source: Monzó, Liu, Conesa. 2025. 10.1038/s41576-025-00828-z</a:t>
            </a:r>
          </a:p>
          <a:p>
            <a:endParaRPr lang="en-US" sz="9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36858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2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2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7"/>
  <p:tag name="PPSPLIT_DON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05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05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05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05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05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8"/>
  <p:tag name="PPSPLIT_DON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4"/>
  <p:tag name="PPSPLIT_DONE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1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2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2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3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2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102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SPLIT" val="1"/>
  <p:tag name="PPSPLIT_ORIGINALSLIDENUMBER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ongTREC_PowerPoint_Template" id="{CC4E40BC-BE01-B34D-9C90-CC136DB86376}" vid="{B3F24151-5428-BE4A-9FF9-141C8CA6E3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3355</TotalTime>
  <Words>1112</Words>
  <Application>Microsoft Macintosh PowerPoint</Application>
  <PresentationFormat>On-screen Show (16:9)</PresentationFormat>
  <Paragraphs>211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Noto Sans Symbols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PptxGenJS Presentation</dc:subject>
  <dc:creator>Carolina Monzo Cataluna</dc:creator>
  <cp:lastModifiedBy>Carolina Monzo Cataluna</cp:lastModifiedBy>
  <cp:revision>24</cp:revision>
  <dcterms:created xsi:type="dcterms:W3CDTF">2025-06-17T10:11:54Z</dcterms:created>
  <dcterms:modified xsi:type="dcterms:W3CDTF">2026-06-22T12:46:22Z</dcterms:modified>
</cp:coreProperties>
</file>