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1" r:id="rId9"/>
    <p:sldId id="270" r:id="rId10"/>
    <p:sldId id="280" r:id="rId11"/>
    <p:sldId id="278" r:id="rId12"/>
    <p:sldId id="279" r:id="rId13"/>
    <p:sldId id="275" r:id="rId14"/>
    <p:sldId id="276" r:id="rId15"/>
    <p:sldId id="281" r:id="rId16"/>
    <p:sldId id="282" r:id="rId17"/>
    <p:sldId id="284" r:id="rId18"/>
    <p:sldId id="285" r:id="rId19"/>
    <p:sldId id="286" r:id="rId20"/>
    <p:sldId id="289" r:id="rId21"/>
    <p:sldId id="288" r:id="rId22"/>
    <p:sldId id="291" r:id="rId23"/>
    <p:sldId id="293" r:id="rId24"/>
    <p:sldId id="294" r:id="rId25"/>
    <p:sldId id="311" r:id="rId26"/>
    <p:sldId id="295" r:id="rId27"/>
    <p:sldId id="296" r:id="rId28"/>
    <p:sldId id="312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9"/>
  </p:normalViewPr>
  <p:slideViewPr>
    <p:cSldViewPr>
      <p:cViewPr varScale="1">
        <p:scale>
          <a:sx n="107" d="100"/>
          <a:sy n="107" d="100"/>
        </p:scale>
        <p:origin x="192" y="176"/>
      </p:cViewPr>
      <p:guideLst>
        <p:guide orient="horz" pos="288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666666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0701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666666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0701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666666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0701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666666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0701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666666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0701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92635" cy="685800"/>
          </a:xfrm>
          <a:custGeom>
            <a:avLst/>
            <a:gdLst/>
            <a:ahLst/>
            <a:cxnLst/>
            <a:rect l="l" t="t" r="r" b="b"/>
            <a:pathLst>
              <a:path w="12192635" h="685800">
                <a:moveTo>
                  <a:pt x="12192119" y="685799"/>
                </a:moveTo>
                <a:lnTo>
                  <a:pt x="0" y="685799"/>
                </a:lnTo>
                <a:lnTo>
                  <a:pt x="0" y="0"/>
                </a:lnTo>
                <a:lnTo>
                  <a:pt x="12192119" y="0"/>
                </a:lnTo>
                <a:lnTo>
                  <a:pt x="12192119" y="685799"/>
                </a:lnTo>
                <a:close/>
              </a:path>
            </a:pathLst>
          </a:custGeom>
          <a:solidFill>
            <a:srgbClr val="0047A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32200" y="152280"/>
            <a:ext cx="779039" cy="380879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6467399"/>
            <a:ext cx="12192635" cy="391160"/>
          </a:xfrm>
          <a:custGeom>
            <a:avLst/>
            <a:gdLst/>
            <a:ahLst/>
            <a:cxnLst/>
            <a:rect l="l" t="t" r="r" b="b"/>
            <a:pathLst>
              <a:path w="12192635" h="391159">
                <a:moveTo>
                  <a:pt x="12192119" y="390599"/>
                </a:moveTo>
                <a:lnTo>
                  <a:pt x="0" y="390599"/>
                </a:lnTo>
                <a:lnTo>
                  <a:pt x="0" y="0"/>
                </a:lnTo>
                <a:lnTo>
                  <a:pt x="12192119" y="0"/>
                </a:lnTo>
                <a:lnTo>
                  <a:pt x="12192119" y="3905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4025" y="159692"/>
            <a:ext cx="2468245" cy="347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8012" y="1674212"/>
            <a:ext cx="6943725" cy="3596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59180" y="6576083"/>
            <a:ext cx="170243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rgbClr val="666666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28450" y="6525140"/>
            <a:ext cx="427990" cy="366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07010">
              <a:lnSpc>
                <a:spcPts val="27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38/s41587-023-01815-7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doi.org/10.1073/pnas.180644711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38/s41587-021-00842-6" TargetMode="External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21/acsnano.1c06488" TargetMode="Externa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hyperlink" Target="https://doi.org/10.1038/s41587-023-01743-6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38/s41587-023-01743-6" TargetMode="External"/><Relationship Id="rId2" Type="http://schemas.openxmlformats.org/officeDocument/2006/relationships/hyperlink" Target="https://doi.org/10.64898/2026.06.16.73258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molcel.2024.11.014" TargetMode="External"/><Relationship Id="rId2" Type="http://schemas.openxmlformats.org/officeDocument/2006/relationships/hyperlink" Target="https://doi.org/10.1007/978-1-0716-1374-0_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38/s41467-025-59102-9" TargetMode="External"/><Relationship Id="rId2" Type="http://schemas.openxmlformats.org/officeDocument/2006/relationships/hyperlink" Target="https://doi.org/10.1021/acsnano.1c0648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hyperlink" Target="https://doi.org/10.1186/s13059-024-03375-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7" Type="http://schemas.openxmlformats.org/officeDocument/2006/relationships/image" Target="../media/image56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4" Type="http://schemas.openxmlformats.org/officeDocument/2006/relationships/image" Target="../media/image5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hyperlink" Target="https://doi.org/10.1038/s41467-023-44656-3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dna_r10.4.1_e8.2_400bps_hac@v5.2.0" TargetMode="External"/><Relationship Id="rId2" Type="http://schemas.openxmlformats.org/officeDocument/2006/relationships/hyperlink" Target="mailto:dna_r10.4.1_e8.2_400bps_fast@v5.2.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jpg"/><Relationship Id="rId4" Type="http://schemas.openxmlformats.org/officeDocument/2006/relationships/hyperlink" Target="mailto:dna_r10.4.1_e8.2_400bps_sup@v5.2.0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rna004_130bps_hac@v5.2.0" TargetMode="External"/><Relationship Id="rId2" Type="http://schemas.openxmlformats.org/officeDocument/2006/relationships/hyperlink" Target="mailto:rna004_130bps_fast@v5.2.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hyperlink" Target="mailto:rna004_130bps_sup@v5.2.0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ongtrec.eu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81920" y="488160"/>
            <a:ext cx="4209839" cy="888119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679139" y="3123872"/>
            <a:ext cx="6829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Bioinformatics</a:t>
            </a:r>
            <a:r>
              <a:rPr sz="3600" spc="-60" dirty="0"/>
              <a:t> </a:t>
            </a:r>
            <a:r>
              <a:rPr sz="3600" dirty="0"/>
              <a:t>Summer</a:t>
            </a:r>
            <a:r>
              <a:rPr sz="3600" spc="-50" dirty="0"/>
              <a:t> </a:t>
            </a:r>
            <a:r>
              <a:rPr sz="3600" spc="-10" dirty="0"/>
              <a:t>School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3777922" y="3900644"/>
            <a:ext cx="463486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10" dirty="0">
                <a:solidFill>
                  <a:srgbClr val="FFFFFF"/>
                </a:solidFill>
                <a:latin typeface="Arial"/>
                <a:cs typeface="Arial"/>
              </a:rPr>
              <a:t>Long-</a:t>
            </a:r>
            <a:r>
              <a:rPr sz="2700" b="1" dirty="0">
                <a:solidFill>
                  <a:srgbClr val="FFFFFF"/>
                </a:solidFill>
                <a:latin typeface="Arial"/>
                <a:cs typeface="Arial"/>
              </a:rPr>
              <a:t>reads </a:t>
            </a:r>
            <a:r>
              <a:rPr sz="2700" b="1" spc="-10" dirty="0">
                <a:solidFill>
                  <a:srgbClr val="FFFFFF"/>
                </a:solidFill>
                <a:latin typeface="Arial"/>
                <a:cs typeface="Arial"/>
              </a:rPr>
              <a:t>Transcriptomics</a:t>
            </a:r>
            <a:endParaRPr sz="27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5880" y="390600"/>
            <a:ext cx="2390759" cy="116963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4608719" y="5408640"/>
            <a:ext cx="2974975" cy="476884"/>
          </a:xfrm>
          <a:custGeom>
            <a:avLst/>
            <a:gdLst/>
            <a:ahLst/>
            <a:cxnLst/>
            <a:rect l="l" t="t" r="r" b="b"/>
            <a:pathLst>
              <a:path w="2974975" h="476885">
                <a:moveTo>
                  <a:pt x="2974679" y="476279"/>
                </a:moveTo>
                <a:lnTo>
                  <a:pt x="79452" y="476279"/>
                </a:lnTo>
                <a:lnTo>
                  <a:pt x="0" y="396899"/>
                </a:lnTo>
                <a:lnTo>
                  <a:pt x="0" y="0"/>
                </a:lnTo>
                <a:lnTo>
                  <a:pt x="2895249" y="0"/>
                </a:lnTo>
                <a:lnTo>
                  <a:pt x="2974679" y="79379"/>
                </a:lnTo>
                <a:lnTo>
                  <a:pt x="2974679" y="476279"/>
                </a:lnTo>
                <a:close/>
              </a:path>
            </a:pathLst>
          </a:custGeom>
          <a:solidFill>
            <a:srgbClr val="FF8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77922" y="4752607"/>
            <a:ext cx="4832678" cy="18993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650" i="1" spc="-30" dirty="0">
                <a:solidFill>
                  <a:srgbClr val="FFFFFF"/>
                </a:solidFill>
                <a:latin typeface="Arial"/>
                <a:cs typeface="Arial"/>
              </a:rPr>
              <a:t>Carolina Monzó, adapted from Satrio</a:t>
            </a:r>
            <a:r>
              <a:rPr sz="1650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i="1" spc="-10" dirty="0">
                <a:solidFill>
                  <a:srgbClr val="FFFFFF"/>
                </a:solidFill>
                <a:latin typeface="Arial"/>
                <a:cs typeface="Arial"/>
              </a:rPr>
              <a:t>Wibowo</a:t>
            </a:r>
            <a:endParaRPr sz="16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35"/>
              </a:spcBef>
            </a:pPr>
            <a:endParaRPr sz="1650" dirty="0">
              <a:latin typeface="Arial"/>
              <a:cs typeface="Arial"/>
            </a:endParaRPr>
          </a:p>
          <a:p>
            <a:pPr marL="1567815" marR="739140" indent="-384175">
              <a:lnSpc>
                <a:spcPct val="101400"/>
              </a:lnSpc>
            </a:pPr>
            <a:endParaRPr lang="es-ES" sz="1450" dirty="0">
              <a:solidFill>
                <a:srgbClr val="FFFFFF"/>
              </a:solidFill>
              <a:latin typeface="Arial MT"/>
              <a:cs typeface="Arial MT"/>
            </a:endParaRPr>
          </a:p>
          <a:p>
            <a:pPr marL="1567815" marR="739140" indent="-384175">
              <a:lnSpc>
                <a:spcPct val="101400"/>
              </a:lnSpc>
            </a:pPr>
            <a:r>
              <a:rPr lang="es-ES" sz="1450" dirty="0">
                <a:solidFill>
                  <a:srgbClr val="FFFFFF"/>
                </a:solidFill>
                <a:latin typeface="Arial MT"/>
                <a:cs typeface="Arial MT"/>
              </a:rPr>
              <a:t>I2SysBio, Valencia, Spain</a:t>
            </a:r>
            <a:endParaRPr sz="14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320"/>
              </a:spcBef>
            </a:pPr>
            <a:endParaRPr sz="1450" dirty="0">
              <a:latin typeface="Arial MT"/>
              <a:cs typeface="Arial MT"/>
            </a:endParaRPr>
          </a:p>
          <a:p>
            <a:pPr marL="12700" marR="5080" algn="ctr">
              <a:lnSpc>
                <a:spcPct val="124900"/>
              </a:lnSpc>
            </a:pPr>
            <a:r>
              <a:rPr sz="1050" spc="-10" dirty="0">
                <a:solidFill>
                  <a:srgbClr val="FFFFFF"/>
                </a:solidFill>
                <a:latin typeface="Arial MT"/>
                <a:cs typeface="Arial MT"/>
              </a:rPr>
              <a:t>LongTREC</a:t>
            </a:r>
            <a:r>
              <a:rPr sz="1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05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sz="1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 MT"/>
                <a:cs typeface="Arial MT"/>
              </a:rPr>
              <a:t>Long-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reads</a:t>
            </a:r>
            <a:r>
              <a:rPr sz="105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 MT"/>
                <a:cs typeface="Arial MT"/>
              </a:rPr>
              <a:t>TRanscriptome</a:t>
            </a:r>
            <a:r>
              <a:rPr sz="1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 MT"/>
                <a:cs typeface="Arial MT"/>
              </a:rPr>
              <a:t>European Consortium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Marie</a:t>
            </a:r>
            <a:r>
              <a:rPr sz="1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Arial MT"/>
                <a:cs typeface="Arial MT"/>
              </a:rPr>
              <a:t>Skłodowska-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Curie</a:t>
            </a:r>
            <a:r>
              <a:rPr sz="1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grant</a:t>
            </a:r>
            <a:r>
              <a:rPr sz="1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 MT"/>
                <a:cs typeface="Arial MT"/>
              </a:rPr>
              <a:t>agreement</a:t>
            </a:r>
            <a:r>
              <a:rPr sz="1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No</a:t>
            </a:r>
            <a:r>
              <a:rPr sz="1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 MT"/>
                <a:cs typeface="Arial MT"/>
              </a:rPr>
              <a:t>101072892</a:t>
            </a:r>
            <a:endParaRPr sz="105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4944745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Kinnex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(Commercial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version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of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MAS-</a:t>
            </a:r>
            <a:r>
              <a:rPr sz="1900" spc="-10" dirty="0">
                <a:latin typeface="Arial MT"/>
                <a:cs typeface="Arial MT"/>
              </a:rPr>
              <a:t>ISO-</a:t>
            </a:r>
            <a:r>
              <a:rPr sz="1900" spc="-20" dirty="0">
                <a:latin typeface="Arial MT"/>
                <a:cs typeface="Arial MT"/>
              </a:rPr>
              <a:t>seq)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F1CEEE"/>
          </a:solidFill>
        </p:spPr>
        <p:txBody>
          <a:bodyPr vert="horz" wrap="square" lIns="0" tIns="2857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D86ECC"/>
                </a:solidFill>
                <a:latin typeface="Arial"/>
                <a:cs typeface="Arial"/>
              </a:rPr>
              <a:t>PacBio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1209" y="5947361"/>
            <a:ext cx="41852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Arial MT"/>
                <a:cs typeface="Arial MT"/>
              </a:rPr>
              <a:t>Complete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Kinnex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library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preparation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workflow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for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cDNA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40604" y="4905223"/>
            <a:ext cx="476631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Increasing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the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throughput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&gt;15-</a:t>
            </a:r>
            <a:r>
              <a:rPr sz="1400" dirty="0">
                <a:latin typeface="Arial MT"/>
                <a:cs typeface="Arial MT"/>
              </a:rPr>
              <a:t>fold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nearly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40</a:t>
            </a:r>
            <a:r>
              <a:rPr sz="1400" spc="-1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million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cDNA </a:t>
            </a:r>
            <a:r>
              <a:rPr sz="1400" dirty="0">
                <a:latin typeface="Arial MT"/>
                <a:cs typeface="Arial MT"/>
              </a:rPr>
              <a:t>reads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run.</a:t>
            </a:r>
            <a:r>
              <a:rPr sz="1400" spc="-10" dirty="0">
                <a:latin typeface="Arial MT"/>
                <a:cs typeface="Arial MT"/>
              </a:rPr>
              <a:t> MAS-ISO-</a:t>
            </a:r>
            <a:r>
              <a:rPr sz="1400" dirty="0">
                <a:latin typeface="Arial MT"/>
                <a:cs typeface="Arial MT"/>
              </a:rPr>
              <a:t>seq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demonstrated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12-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to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32-</a:t>
            </a:r>
            <a:r>
              <a:rPr sz="1400" spc="-20" dirty="0">
                <a:latin typeface="Arial MT"/>
                <a:cs typeface="Arial MT"/>
              </a:rPr>
              <a:t>fold </a:t>
            </a:r>
            <a:r>
              <a:rPr sz="1400" dirty="0">
                <a:latin typeface="Arial MT"/>
                <a:cs typeface="Arial MT"/>
              </a:rPr>
              <a:t>increase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the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discovery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of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differentially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spliced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genes.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01350" y="1753649"/>
            <a:ext cx="4646349" cy="295032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120704" y="5745386"/>
            <a:ext cx="420687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Arial MT"/>
                <a:cs typeface="Arial MT"/>
              </a:rPr>
              <a:t>Al’Khafaji,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A.M.,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Smith,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J.T.,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Garimella,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K.V.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et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al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(2024).</a:t>
            </a:r>
            <a:endParaRPr sz="11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100" spc="-10" dirty="0">
                <a:latin typeface="Arial MT"/>
                <a:cs typeface="Arial MT"/>
              </a:rPr>
              <a:t>High-</a:t>
            </a:r>
            <a:r>
              <a:rPr sz="1100" dirty="0">
                <a:latin typeface="Arial MT"/>
                <a:cs typeface="Arial MT"/>
              </a:rPr>
              <a:t>throughput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RNA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isoform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using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programmed</a:t>
            </a:r>
            <a:r>
              <a:rPr sz="1100" spc="-20" dirty="0">
                <a:latin typeface="Arial MT"/>
                <a:cs typeface="Arial MT"/>
              </a:rPr>
              <a:t> cDNA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0112" y="1670574"/>
            <a:ext cx="3466575" cy="40638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376283" y="6093900"/>
            <a:ext cx="3696970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concatenation.</a:t>
            </a:r>
            <a:r>
              <a:rPr sz="1100" spc="1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  <a:hlinkClick r:id="rId4"/>
              </a:rPr>
              <a:t>https://doi.org/10.1038/s41587-023-01815-</a:t>
            </a:r>
            <a:r>
              <a:rPr sz="1100" spc="-50" dirty="0">
                <a:latin typeface="Arial MT"/>
                <a:cs typeface="Arial MT"/>
                <a:hlinkClick r:id="rId4"/>
              </a:rPr>
              <a:t>7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025" y="6170870"/>
            <a:ext cx="933450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PacBio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4944745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Kinnex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(Commercial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version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of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MAS-</a:t>
            </a:r>
            <a:r>
              <a:rPr sz="1900" spc="-10" dirty="0">
                <a:latin typeface="Arial MT"/>
                <a:cs typeface="Arial MT"/>
              </a:rPr>
              <a:t>ISO-</a:t>
            </a:r>
            <a:r>
              <a:rPr sz="1900" spc="-20" dirty="0">
                <a:latin typeface="Arial MT"/>
                <a:cs typeface="Arial MT"/>
              </a:rPr>
              <a:t>seq)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F1CEEE"/>
          </a:solidFill>
        </p:spPr>
        <p:txBody>
          <a:bodyPr vert="horz" wrap="square" lIns="0" tIns="2857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D86ECC"/>
                </a:solidFill>
                <a:latin typeface="Arial"/>
                <a:cs typeface="Arial"/>
              </a:rPr>
              <a:t>PacBio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0112" y="1670574"/>
            <a:ext cx="3466575" cy="40638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37550" y="2491174"/>
            <a:ext cx="6101350" cy="22947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331209" y="5960595"/>
            <a:ext cx="418528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spc="-10" dirty="0">
                <a:latin typeface="Arial MT"/>
                <a:cs typeface="Arial MT"/>
              </a:rPr>
              <a:t>Complete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Kinnex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library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preparation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workflow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for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cDNA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025" y="6170870"/>
            <a:ext cx="933450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PacBio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4944745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Kinnex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(Commercial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version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of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MAS-</a:t>
            </a:r>
            <a:r>
              <a:rPr sz="1900" spc="-10" dirty="0">
                <a:latin typeface="Arial MT"/>
                <a:cs typeface="Arial MT"/>
              </a:rPr>
              <a:t>ISO-</a:t>
            </a:r>
            <a:r>
              <a:rPr sz="1900" spc="-20" dirty="0">
                <a:latin typeface="Arial MT"/>
                <a:cs typeface="Arial MT"/>
              </a:rPr>
              <a:t>seq)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F1CEEE"/>
          </a:solidFill>
        </p:spPr>
        <p:txBody>
          <a:bodyPr vert="horz" wrap="square" lIns="0" tIns="2857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D86ECC"/>
                </a:solidFill>
                <a:latin typeface="Arial"/>
                <a:cs typeface="Arial"/>
              </a:rPr>
              <a:t>PacBio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50599" y="2364550"/>
            <a:ext cx="5163647" cy="212890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0112" y="1670574"/>
            <a:ext cx="3466575" cy="40638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331209" y="5960595"/>
            <a:ext cx="418528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spc="-10" dirty="0">
                <a:latin typeface="Arial MT"/>
                <a:cs typeface="Arial MT"/>
              </a:rPr>
              <a:t>Complete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Kinnex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library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preparation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workflow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for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cDNA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025" y="6170870"/>
            <a:ext cx="933450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PacBio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4944745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Kinnex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(Commercial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version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of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MAS-</a:t>
            </a:r>
            <a:r>
              <a:rPr sz="1900" spc="-10" dirty="0">
                <a:latin typeface="Arial MT"/>
                <a:cs typeface="Arial MT"/>
              </a:rPr>
              <a:t>ISO-</a:t>
            </a:r>
            <a:r>
              <a:rPr sz="1900" spc="-20" dirty="0">
                <a:latin typeface="Arial MT"/>
                <a:cs typeface="Arial MT"/>
              </a:rPr>
              <a:t>seq)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F1CEEE"/>
          </a:solidFill>
        </p:spPr>
        <p:txBody>
          <a:bodyPr vert="horz" wrap="square" lIns="0" tIns="2857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D86ECC"/>
                </a:solidFill>
                <a:latin typeface="Arial"/>
                <a:cs typeface="Arial"/>
              </a:rPr>
              <a:t>PacBio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76112" y="1674212"/>
          <a:ext cx="6858634" cy="3622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Description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06172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isoform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discovery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with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flexible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sample multiplexing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25" dirty="0">
                          <a:latin typeface="Arial"/>
                          <a:cs typeface="Arial"/>
                        </a:rPr>
                        <a:t>Kit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Kinnex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7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kit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Multiplex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9179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5M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×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3-plex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(Sequel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II);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5M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x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6-plex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(Vega);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10M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×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6-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plex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(Revio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SPRQ)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Preparation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time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1.5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days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4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Safe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stop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point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Input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300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ng</a:t>
                      </a:r>
                      <a:r>
                        <a:rPr sz="14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Total RNA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Output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15-20M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(Sequel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II);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20-30M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(Vega);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50-60M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(Revio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SPRQ)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HiFi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transcripts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(Q40)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Notable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Studies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Al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Khafaji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et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al.,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2023.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Nature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Portofolio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2625" y="1965512"/>
            <a:ext cx="4726999" cy="4536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333260" y="2490111"/>
            <a:ext cx="27266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Arial MT"/>
                <a:cs typeface="Arial MT"/>
              </a:rPr>
              <a:t>Completed </a:t>
            </a:r>
            <a:r>
              <a:rPr sz="1100" dirty="0">
                <a:latin typeface="Arial MT"/>
                <a:cs typeface="Arial MT"/>
              </a:rPr>
              <a:t>Library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with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cDNA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concatenated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85693" y="6170870"/>
            <a:ext cx="933450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PacBio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4944745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Kinnex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(Commercial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version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of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MAS-</a:t>
            </a:r>
            <a:r>
              <a:rPr sz="1900" spc="-10" dirty="0">
                <a:latin typeface="Arial MT"/>
                <a:cs typeface="Arial MT"/>
              </a:rPr>
              <a:t>ISO-</a:t>
            </a:r>
            <a:r>
              <a:rPr sz="1900" spc="-20" dirty="0">
                <a:latin typeface="Arial MT"/>
                <a:cs typeface="Arial MT"/>
              </a:rPr>
              <a:t>seq)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F1CEEE"/>
          </a:solidFill>
        </p:spPr>
        <p:txBody>
          <a:bodyPr vert="horz" wrap="square" lIns="0" tIns="2857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D86ECC"/>
                </a:solidFill>
                <a:latin typeface="Arial"/>
                <a:cs typeface="Arial"/>
              </a:rPr>
              <a:t>PacBio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76112" y="1674212"/>
          <a:ext cx="6858634" cy="3622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Description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06172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isoform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discovery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with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flexible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sample multiplexing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25" dirty="0">
                          <a:latin typeface="Arial"/>
                          <a:cs typeface="Arial"/>
                        </a:rPr>
                        <a:t>Kit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Kinnex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7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kit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Multiplex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9179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5M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×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3-plex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(Sequel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II);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5M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x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6-plex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(Vega);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10M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×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6-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plex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(Revio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SPRQ)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Preparation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time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1.5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days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4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Safe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stop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point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Input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300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ng</a:t>
                      </a:r>
                      <a:r>
                        <a:rPr sz="14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Total RNA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Output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15-20M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(Sequel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II);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20-30M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(Vega);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50-60M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(Revio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SPRQ)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HiFi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transcripts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(Q40)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Notable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Studies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Al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Khafaji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et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al.,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2023.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Nature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Portofolio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61816" y="3211150"/>
            <a:ext cx="4268606" cy="20870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32625" y="1965512"/>
            <a:ext cx="4726999" cy="4536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333260" y="2490111"/>
            <a:ext cx="27266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Arial MT"/>
                <a:cs typeface="Arial MT"/>
              </a:rPr>
              <a:t>Completed </a:t>
            </a:r>
            <a:r>
              <a:rPr sz="1100" dirty="0">
                <a:latin typeface="Arial MT"/>
                <a:cs typeface="Arial MT"/>
              </a:rPr>
              <a:t>Library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with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cDNA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concatenated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85693" y="6170870"/>
            <a:ext cx="933450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PacBio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453432" y="5470624"/>
            <a:ext cx="24860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Kinnex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increase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throughput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significantly</a:t>
            </a:r>
            <a:endParaRPr sz="11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23177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spc="-25" dirty="0">
                <a:latin typeface="Arial MT"/>
                <a:cs typeface="Arial MT"/>
              </a:rPr>
              <a:t>cDNA-</a:t>
            </a:r>
            <a:r>
              <a:rPr sz="1900" dirty="0">
                <a:latin typeface="Arial MT"/>
                <a:cs typeface="Arial MT"/>
              </a:rPr>
              <a:t>PCR</a:t>
            </a:r>
            <a:r>
              <a:rPr sz="1900" spc="-1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(R10.4.1)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76112" y="1674212"/>
          <a:ext cx="6858634" cy="2800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Description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0132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1400" spc="-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kit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optimised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for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identification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and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quantification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of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transcripts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with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highest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output.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25" dirty="0">
                          <a:latin typeface="Arial"/>
                          <a:cs typeface="Arial"/>
                        </a:rPr>
                        <a:t>Kit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0" dirty="0">
                          <a:latin typeface="Arial MT"/>
                          <a:cs typeface="Arial MT"/>
                        </a:rPr>
                        <a:t>cDNA-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PCR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Kit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V14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Multiplex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up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24-plex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(cDNA-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PCR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Barcoding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Kit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V14)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Preparation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time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225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minutes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+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PCR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Input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10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ng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poly(A)+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or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500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ng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total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RNA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Output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17348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10-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15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million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cDNA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(MinION);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100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million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cDNA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(PromethION)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DCEAF6"/>
          </a:solidFill>
        </p:spPr>
        <p:txBody>
          <a:bodyPr vert="horz" wrap="square" lIns="0" tIns="28575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5197DA"/>
                </a:solidFill>
                <a:latin typeface="Arial"/>
                <a:cs typeface="Arial"/>
              </a:rPr>
              <a:t>Nanopore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71374" y="2233175"/>
            <a:ext cx="4649497" cy="155057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430255" y="4247412"/>
            <a:ext cx="253238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8005" marR="5080" indent="-53594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Latest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transformer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model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and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R10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pores </a:t>
            </a:r>
            <a:r>
              <a:rPr sz="1100" dirty="0">
                <a:latin typeface="Arial MT"/>
                <a:cs typeface="Arial MT"/>
              </a:rPr>
              <a:t>deliver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higher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accuracy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23177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spc="-25" dirty="0">
                <a:latin typeface="Arial MT"/>
                <a:cs typeface="Arial MT"/>
              </a:rPr>
              <a:t>cDNA-</a:t>
            </a:r>
            <a:r>
              <a:rPr sz="1900" dirty="0">
                <a:latin typeface="Arial MT"/>
                <a:cs typeface="Arial MT"/>
              </a:rPr>
              <a:t>PCR</a:t>
            </a:r>
            <a:r>
              <a:rPr sz="1900" spc="-1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(R10.4.1)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76112" y="1674212"/>
          <a:ext cx="6858634" cy="2800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Description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0132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1400" spc="-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kit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optimised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for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identification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and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quantification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of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transcripts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with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highest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output.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25" dirty="0">
                          <a:latin typeface="Arial"/>
                          <a:cs typeface="Arial"/>
                        </a:rPr>
                        <a:t>Kit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20" dirty="0">
                          <a:latin typeface="Arial MT"/>
                          <a:cs typeface="Arial MT"/>
                        </a:rPr>
                        <a:t>cDNA-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PCR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Kit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V14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Multiplex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up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24-plex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(cDNA-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PCR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Barcoding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Kit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V14)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Preparation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time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225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minutes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+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PCR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Input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10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ng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poly(A)+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or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500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ng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total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RNA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Output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17348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10-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15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million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cDNA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(MinION);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100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million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cDNA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(PromethION)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8342190" y="4247412"/>
            <a:ext cx="270764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spc="-20" dirty="0">
                <a:latin typeface="Arial MT"/>
                <a:cs typeface="Arial MT"/>
              </a:rPr>
              <a:t>Two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types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of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device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with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different sequencing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throughput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(Left: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PromethION, </a:t>
            </a:r>
            <a:r>
              <a:rPr sz="1100" dirty="0">
                <a:latin typeface="Arial MT"/>
                <a:cs typeface="Arial MT"/>
              </a:rPr>
              <a:t>Right:</a:t>
            </a:r>
            <a:r>
              <a:rPr sz="1100" spc="-6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MinION)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DCEAF6"/>
          </a:solidFill>
        </p:spPr>
        <p:txBody>
          <a:bodyPr vert="horz" wrap="square" lIns="0" tIns="28575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5197DA"/>
                </a:solidFill>
                <a:latin typeface="Arial"/>
                <a:cs typeface="Arial"/>
              </a:rPr>
              <a:t>Nanopore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784975" y="2000025"/>
            <a:ext cx="3949065" cy="1898014"/>
            <a:chOff x="7784975" y="2000025"/>
            <a:chExt cx="3949065" cy="1898014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84975" y="2000025"/>
              <a:ext cx="1927074" cy="14771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2050" y="2792760"/>
              <a:ext cx="2021586" cy="110514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23177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spc="-25" dirty="0">
                <a:latin typeface="Arial MT"/>
                <a:cs typeface="Arial MT"/>
              </a:rPr>
              <a:t>cDNA-</a:t>
            </a:r>
            <a:r>
              <a:rPr sz="1900" dirty="0">
                <a:latin typeface="Arial MT"/>
                <a:cs typeface="Arial MT"/>
              </a:rPr>
              <a:t>PCR</a:t>
            </a:r>
            <a:r>
              <a:rPr sz="1900" spc="-1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(R10.4.1)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DCEAF6"/>
          </a:solidFill>
        </p:spPr>
        <p:txBody>
          <a:bodyPr vert="horz" wrap="square" lIns="0" tIns="28575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5197DA"/>
                </a:solidFill>
                <a:latin typeface="Arial"/>
                <a:cs typeface="Arial"/>
              </a:rPr>
              <a:t>Nanopore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53075" y="1725474"/>
            <a:ext cx="10688320" cy="3846829"/>
            <a:chOff x="1053075" y="1725474"/>
            <a:chExt cx="10688320" cy="384682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3075" y="1725474"/>
              <a:ext cx="4740649" cy="38465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32900" y="1950252"/>
              <a:ext cx="3891074" cy="35868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36175" y="4308537"/>
              <a:ext cx="2604624" cy="106859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331550" y="5947361"/>
            <a:ext cx="41840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Arial MT"/>
                <a:cs typeface="Arial MT"/>
              </a:rPr>
              <a:t>Complete </a:t>
            </a:r>
            <a:r>
              <a:rPr sz="1100" dirty="0">
                <a:latin typeface="Arial MT"/>
                <a:cs typeface="Arial MT"/>
              </a:rPr>
              <a:t>library</a:t>
            </a:r>
            <a:r>
              <a:rPr sz="1100" spc="-10" dirty="0">
                <a:latin typeface="Arial MT"/>
                <a:cs typeface="Arial MT"/>
              </a:rPr>
              <a:t> workflow </a:t>
            </a:r>
            <a:r>
              <a:rPr sz="1100" dirty="0">
                <a:latin typeface="Arial MT"/>
                <a:cs typeface="Arial MT"/>
              </a:rPr>
              <a:t>for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cDNA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 </a:t>
            </a:r>
            <a:r>
              <a:rPr sz="1100" dirty="0">
                <a:latin typeface="Arial MT"/>
                <a:cs typeface="Arial MT"/>
              </a:rPr>
              <a:t>with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cDNA-</a:t>
            </a:r>
            <a:r>
              <a:rPr sz="1100" dirty="0">
                <a:latin typeface="Arial MT"/>
                <a:cs typeface="Arial MT"/>
              </a:rPr>
              <a:t>PCR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kit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BC7F9FB1-4612-FF66-F23F-4134B2E0E17B}"/>
              </a:ext>
            </a:extLst>
          </p:cNvPr>
          <p:cNvSpPr/>
          <p:nvPr/>
        </p:nvSpPr>
        <p:spPr>
          <a:xfrm>
            <a:off x="2895662" y="793357"/>
            <a:ext cx="6858000" cy="871855"/>
          </a:xfrm>
          <a:custGeom>
            <a:avLst/>
            <a:gdLst/>
            <a:ahLst/>
            <a:cxnLst/>
            <a:rect l="l" t="t" r="r" b="b"/>
            <a:pathLst>
              <a:path w="6858000" h="871854">
                <a:moveTo>
                  <a:pt x="6712696" y="871799"/>
                </a:moveTo>
                <a:lnTo>
                  <a:pt x="145302" y="871799"/>
                </a:lnTo>
                <a:lnTo>
                  <a:pt x="99375" y="864392"/>
                </a:lnTo>
                <a:lnTo>
                  <a:pt x="59488" y="843764"/>
                </a:lnTo>
                <a:lnTo>
                  <a:pt x="28035" y="812311"/>
                </a:lnTo>
                <a:lnTo>
                  <a:pt x="7407" y="772424"/>
                </a:lnTo>
                <a:lnTo>
                  <a:pt x="0" y="726497"/>
                </a:lnTo>
                <a:lnTo>
                  <a:pt x="0" y="145302"/>
                </a:lnTo>
                <a:lnTo>
                  <a:pt x="7407" y="99375"/>
                </a:lnTo>
                <a:lnTo>
                  <a:pt x="28035" y="59488"/>
                </a:lnTo>
                <a:lnTo>
                  <a:pt x="59488" y="28034"/>
                </a:lnTo>
                <a:lnTo>
                  <a:pt x="99375" y="7407"/>
                </a:lnTo>
                <a:lnTo>
                  <a:pt x="145302" y="0"/>
                </a:lnTo>
                <a:lnTo>
                  <a:pt x="6712696" y="0"/>
                </a:lnTo>
                <a:lnTo>
                  <a:pt x="6768302" y="11060"/>
                </a:lnTo>
                <a:lnTo>
                  <a:pt x="6815441" y="42558"/>
                </a:lnTo>
                <a:lnTo>
                  <a:pt x="6846939" y="89697"/>
                </a:lnTo>
                <a:lnTo>
                  <a:pt x="6857999" y="145302"/>
                </a:lnTo>
                <a:lnTo>
                  <a:pt x="6857999" y="726497"/>
                </a:lnTo>
                <a:lnTo>
                  <a:pt x="6850592" y="772424"/>
                </a:lnTo>
                <a:lnTo>
                  <a:pt x="6829964" y="812311"/>
                </a:lnTo>
                <a:lnTo>
                  <a:pt x="6798510" y="843764"/>
                </a:lnTo>
                <a:lnTo>
                  <a:pt x="6758623" y="864392"/>
                </a:lnTo>
                <a:lnTo>
                  <a:pt x="6712696" y="871799"/>
                </a:lnTo>
                <a:close/>
              </a:path>
            </a:pathLst>
          </a:custGeom>
          <a:solidFill>
            <a:srgbClr val="DCEA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24FA6A00-0E42-D64A-668F-B09A98765415}"/>
              </a:ext>
            </a:extLst>
          </p:cNvPr>
          <p:cNvSpPr txBox="1"/>
          <p:nvPr/>
        </p:nvSpPr>
        <p:spPr>
          <a:xfrm>
            <a:off x="3011244" y="901827"/>
            <a:ext cx="5882005" cy="4483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100"/>
              </a:spcBef>
            </a:pPr>
            <a:r>
              <a:rPr sz="1400" b="1" dirty="0">
                <a:solidFill>
                  <a:srgbClr val="5197DA"/>
                </a:solidFill>
                <a:latin typeface="Arial"/>
                <a:cs typeface="Arial"/>
              </a:rPr>
              <a:t>Common</a:t>
            </a:r>
            <a:r>
              <a:rPr sz="1400" b="1" spc="-30" dirty="0">
                <a:solidFill>
                  <a:srgbClr val="5197DA"/>
                </a:solidFill>
                <a:latin typeface="Arial"/>
                <a:cs typeface="Arial"/>
              </a:rPr>
              <a:t> </a:t>
            </a:r>
            <a:r>
              <a:rPr lang="es-ES" sz="1400" b="1" spc="-10" dirty="0" err="1">
                <a:solidFill>
                  <a:srgbClr val="5197DA"/>
                </a:solidFill>
                <a:latin typeface="Arial"/>
                <a:cs typeface="Arial"/>
              </a:rPr>
              <a:t>Problem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ts val="1664"/>
              </a:lnSpc>
            </a:pP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Always</a:t>
            </a:r>
            <a:r>
              <a:rPr sz="1400" spc="-25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perform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flow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cell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QC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prior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lib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prep,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ensure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you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have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enough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5197DA"/>
                </a:solidFill>
                <a:latin typeface="Arial MT"/>
                <a:cs typeface="Arial MT"/>
              </a:rPr>
              <a:t>pores!</a:t>
            </a:r>
            <a:endParaRPr sz="1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23177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spc="-25" dirty="0">
                <a:latin typeface="Arial MT"/>
                <a:cs typeface="Arial MT"/>
              </a:rPr>
              <a:t>cDNA-</a:t>
            </a:r>
            <a:r>
              <a:rPr sz="1900" dirty="0">
                <a:latin typeface="Arial MT"/>
                <a:cs typeface="Arial MT"/>
              </a:rPr>
              <a:t>PCR</a:t>
            </a:r>
            <a:r>
              <a:rPr sz="1900" spc="-1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(R10.4.1)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67461" y="5530912"/>
            <a:ext cx="461327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226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R.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Volden,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et.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al.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Improving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read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accuracy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with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the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R2C2 </a:t>
            </a:r>
            <a:r>
              <a:rPr sz="1100" dirty="0">
                <a:latin typeface="Arial MT"/>
                <a:cs typeface="Arial MT"/>
              </a:rPr>
              <a:t>method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enables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the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of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highly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multiplexed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full-</a:t>
            </a:r>
            <a:r>
              <a:rPr sz="1100" dirty="0">
                <a:latin typeface="Arial MT"/>
                <a:cs typeface="Arial MT"/>
              </a:rPr>
              <a:t>length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single-</a:t>
            </a:r>
            <a:r>
              <a:rPr sz="1100" spc="-20" dirty="0">
                <a:latin typeface="Arial MT"/>
                <a:cs typeface="Arial MT"/>
              </a:rPr>
              <a:t>cell</a:t>
            </a:r>
            <a:endParaRPr sz="1100">
              <a:latin typeface="Arial MT"/>
              <a:cs typeface="Arial MT"/>
            </a:endParaRPr>
          </a:p>
          <a:p>
            <a:pPr marL="575945">
              <a:lnSpc>
                <a:spcPct val="100000"/>
              </a:lnSpc>
            </a:pPr>
            <a:r>
              <a:rPr sz="1100" dirty="0">
                <a:latin typeface="Arial MT"/>
                <a:cs typeface="Arial MT"/>
              </a:rPr>
              <a:t>cDNA.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  <a:hlinkClick r:id="rId2"/>
              </a:rPr>
              <a:t>https://doi.org/10.1073/pnas.1806447115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(2018).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47327" y="4712457"/>
            <a:ext cx="4248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Mandalorion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was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used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to</a:t>
            </a:r>
            <a:r>
              <a:rPr sz="1200" b="1" spc="30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analyze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the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R2C2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reads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of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the</a:t>
            </a:r>
            <a:r>
              <a:rPr sz="1200" b="1" spc="50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96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cells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and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identified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several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surface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receptor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isoforms </a:t>
            </a:r>
            <a:r>
              <a:rPr sz="1200" b="1" dirty="0">
                <a:latin typeface="Arial"/>
                <a:cs typeface="Arial"/>
              </a:rPr>
              <a:t>expressed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by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96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distinct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single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human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cells.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0450439" y="1098359"/>
          <a:ext cx="1365885" cy="737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600" b="1" spc="-10" dirty="0">
                          <a:solidFill>
                            <a:srgbClr val="767676"/>
                          </a:solidFill>
                          <a:latin typeface="Arial"/>
                          <a:cs typeface="Arial"/>
                        </a:rPr>
                        <a:t>Community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6227" y="1979799"/>
            <a:ext cx="5094143" cy="21888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9132" y="4974399"/>
            <a:ext cx="786949" cy="1115799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7548100" y="704249"/>
            <a:ext cx="2793365" cy="3935729"/>
            <a:chOff x="7548100" y="704249"/>
            <a:chExt cx="2793365" cy="3935729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8100" y="781924"/>
              <a:ext cx="2743199" cy="38579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789100" y="704249"/>
              <a:ext cx="552450" cy="756285"/>
            </a:xfrm>
            <a:custGeom>
              <a:avLst/>
              <a:gdLst/>
              <a:ahLst/>
              <a:cxnLst/>
              <a:rect l="l" t="t" r="r" b="b"/>
              <a:pathLst>
                <a:path w="552450" h="756285">
                  <a:moveTo>
                    <a:pt x="551999" y="755699"/>
                  </a:moveTo>
                  <a:lnTo>
                    <a:pt x="0" y="755699"/>
                  </a:lnTo>
                  <a:lnTo>
                    <a:pt x="0" y="0"/>
                  </a:lnTo>
                  <a:lnTo>
                    <a:pt x="551999" y="0"/>
                  </a:lnTo>
                  <a:lnTo>
                    <a:pt x="551999" y="7556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827562" y="5530912"/>
            <a:ext cx="418211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Zhang,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J.,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Hou,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L.,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Zuo,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Z.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et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al.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Comprehensive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profiling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of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circular </a:t>
            </a:r>
            <a:r>
              <a:rPr sz="1100" dirty="0">
                <a:latin typeface="Arial MT"/>
                <a:cs typeface="Arial MT"/>
              </a:rPr>
              <a:t>RNAs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with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and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CIRI-</a:t>
            </a:r>
            <a:r>
              <a:rPr sz="1100" dirty="0">
                <a:latin typeface="Arial MT"/>
                <a:cs typeface="Arial MT"/>
              </a:rPr>
              <a:t>long.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Nat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Biotechnol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39, </a:t>
            </a:r>
            <a:r>
              <a:rPr sz="1100" spc="-20" dirty="0">
                <a:latin typeface="Arial MT"/>
                <a:cs typeface="Arial MT"/>
              </a:rPr>
              <a:t>836–</a:t>
            </a:r>
            <a:r>
              <a:rPr sz="1100" dirty="0">
                <a:latin typeface="Arial MT"/>
                <a:cs typeface="Arial MT"/>
              </a:rPr>
              <a:t>845</a:t>
            </a:r>
            <a:r>
              <a:rPr sz="1100" spc="8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(2021).</a:t>
            </a:r>
            <a:r>
              <a:rPr sz="1100" spc="8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  <a:hlinkClick r:id="rId6"/>
              </a:rPr>
              <a:t>https://doi.org/10.1038/s41587-021-00842-</a:t>
            </a:r>
            <a:r>
              <a:rPr sz="1100" spc="-50" dirty="0">
                <a:latin typeface="Arial MT"/>
                <a:cs typeface="Arial MT"/>
                <a:hlinkClick r:id="rId6"/>
              </a:rPr>
              <a:t>6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823257" y="4712457"/>
            <a:ext cx="4188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Circular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reverse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transcription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and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size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selection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achieves 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20-</a:t>
            </a:r>
            <a:r>
              <a:rPr sz="1200" b="1" dirty="0">
                <a:latin typeface="Arial"/>
                <a:cs typeface="Arial"/>
              </a:rPr>
              <a:t>fold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higher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enrichment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of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circRNAs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from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total</a:t>
            </a:r>
            <a:r>
              <a:rPr sz="1200" b="1" spc="-25" dirty="0">
                <a:latin typeface="Arial"/>
                <a:cs typeface="Arial"/>
              </a:rPr>
              <a:t> RNA </a:t>
            </a:r>
            <a:r>
              <a:rPr sz="1200" b="1" dirty="0">
                <a:latin typeface="Arial"/>
                <a:cs typeface="Arial"/>
              </a:rPr>
              <a:t>compared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to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previous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methods.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23177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spc="-25" dirty="0">
                <a:latin typeface="Arial MT"/>
                <a:cs typeface="Arial MT"/>
              </a:rPr>
              <a:t>cDNA-</a:t>
            </a:r>
            <a:r>
              <a:rPr sz="1900" dirty="0">
                <a:latin typeface="Arial MT"/>
                <a:cs typeface="Arial MT"/>
              </a:rPr>
              <a:t>PCR</a:t>
            </a:r>
            <a:r>
              <a:rPr sz="1900" spc="-1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(R10.4.1)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450439" y="1098359"/>
          <a:ext cx="1365885" cy="737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600" b="1" spc="-10" dirty="0">
                          <a:solidFill>
                            <a:srgbClr val="767676"/>
                          </a:solidFill>
                          <a:latin typeface="Arial"/>
                          <a:cs typeface="Arial"/>
                        </a:rPr>
                        <a:t>Community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739110" y="5408326"/>
            <a:ext cx="3420110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latin typeface="Arial MT"/>
                <a:cs typeface="Arial MT"/>
              </a:rPr>
              <a:t>Shallow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nanopore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spc="-20" dirty="0">
                <a:latin typeface="Arial MT"/>
                <a:cs typeface="Arial MT"/>
              </a:rPr>
              <a:t>RNA-</a:t>
            </a:r>
            <a:r>
              <a:rPr sz="1300" dirty="0">
                <a:latin typeface="Arial MT"/>
                <a:cs typeface="Arial MT"/>
              </a:rPr>
              <a:t>seq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enables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rapid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spc="-25" dirty="0">
                <a:latin typeface="Arial MT"/>
                <a:cs typeface="Arial MT"/>
              </a:rPr>
              <a:t>and </a:t>
            </a:r>
            <a:r>
              <a:rPr sz="1300" dirty="0">
                <a:latin typeface="Arial MT"/>
                <a:cs typeface="Arial MT"/>
              </a:rPr>
              <a:t>biologically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meaningful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transcriptome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profiling </a:t>
            </a:r>
            <a:r>
              <a:rPr sz="1300" dirty="0">
                <a:latin typeface="Arial MT"/>
                <a:cs typeface="Arial MT"/>
              </a:rPr>
              <a:t>of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tumors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(Mock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et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al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2023)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38416" y="5408326"/>
            <a:ext cx="293243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latin typeface="Arial MT"/>
                <a:cs typeface="Arial MT"/>
              </a:rPr>
              <a:t>Nanopore</a:t>
            </a:r>
            <a:r>
              <a:rPr sz="1300" spc="-20" dirty="0">
                <a:latin typeface="Arial MT"/>
                <a:cs typeface="Arial MT"/>
              </a:rPr>
              <a:t> scRNA-</a:t>
            </a:r>
            <a:r>
              <a:rPr sz="1300" dirty="0">
                <a:latin typeface="Arial MT"/>
                <a:cs typeface="Arial MT"/>
              </a:rPr>
              <a:t>seq</a:t>
            </a:r>
            <a:r>
              <a:rPr sz="1300" spc="-2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reveals</a:t>
            </a:r>
            <a:r>
              <a:rPr sz="1300" spc="-15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transcript </a:t>
            </a:r>
            <a:r>
              <a:rPr sz="1300" dirty="0">
                <a:latin typeface="Arial MT"/>
                <a:cs typeface="Arial MT"/>
              </a:rPr>
              <a:t>isoform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diversity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(Lebrigand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et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al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2020).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70095" y="5408326"/>
            <a:ext cx="3380104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latin typeface="Arial MT"/>
                <a:cs typeface="Arial MT"/>
              </a:rPr>
              <a:t>SiT</a:t>
            </a:r>
            <a:r>
              <a:rPr sz="1300" spc="-6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can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be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used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to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profile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isoform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expression </a:t>
            </a:r>
            <a:r>
              <a:rPr sz="1300" dirty="0">
                <a:latin typeface="Arial MT"/>
                <a:cs typeface="Arial MT"/>
              </a:rPr>
              <a:t>and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sequence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heterogeneity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in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different</a:t>
            </a:r>
            <a:r>
              <a:rPr sz="1300" spc="-35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areas </a:t>
            </a:r>
            <a:r>
              <a:rPr sz="1300" dirty="0">
                <a:latin typeface="Arial MT"/>
                <a:cs typeface="Arial MT"/>
              </a:rPr>
              <a:t>of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the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tissue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(Lebrigand</a:t>
            </a:r>
            <a:r>
              <a:rPr sz="1300" spc="-2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et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al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2023).</a:t>
            </a:r>
            <a:endParaRPr sz="13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27479" y="1874160"/>
            <a:ext cx="3540958" cy="33156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1520" y="1966432"/>
            <a:ext cx="3227039" cy="178776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06957" y="3883662"/>
            <a:ext cx="2066428" cy="14470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4640" y="1967400"/>
            <a:ext cx="3102602" cy="312767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524560" y="3976559"/>
            <a:ext cx="1143000" cy="38735"/>
          </a:xfrm>
          <a:custGeom>
            <a:avLst/>
            <a:gdLst/>
            <a:ahLst/>
            <a:cxnLst/>
            <a:rect l="l" t="t" r="r" b="b"/>
            <a:pathLst>
              <a:path w="1143000" h="38735">
                <a:moveTo>
                  <a:pt x="1142999" y="38159"/>
                </a:moveTo>
                <a:lnTo>
                  <a:pt x="0" y="38159"/>
                </a:lnTo>
                <a:lnTo>
                  <a:pt x="0" y="0"/>
                </a:lnTo>
                <a:lnTo>
                  <a:pt x="1142999" y="0"/>
                </a:lnTo>
                <a:lnTo>
                  <a:pt x="1142999" y="38159"/>
                </a:lnTo>
                <a:close/>
              </a:path>
            </a:pathLst>
          </a:custGeom>
          <a:solidFill>
            <a:srgbClr val="FF8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193980" y="2188628"/>
            <a:ext cx="1801495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50" dirty="0">
                <a:solidFill>
                  <a:srgbClr val="FF8C00"/>
                </a:solidFill>
              </a:rPr>
              <a:t>Section</a:t>
            </a:r>
            <a:r>
              <a:rPr sz="3150" spc="-40" dirty="0">
                <a:solidFill>
                  <a:srgbClr val="FF8C00"/>
                </a:solidFill>
              </a:rPr>
              <a:t> </a:t>
            </a:r>
            <a:r>
              <a:rPr sz="3150" spc="-50" dirty="0">
                <a:solidFill>
                  <a:srgbClr val="FF8C00"/>
                </a:solidFill>
              </a:rPr>
              <a:t>1</a:t>
            </a:r>
            <a:endParaRPr sz="3150" dirty="0"/>
          </a:p>
        </p:txBody>
      </p:sp>
      <p:sp>
        <p:nvSpPr>
          <p:cNvPr id="5" name="object 5"/>
          <p:cNvSpPr txBox="1"/>
          <p:nvPr/>
        </p:nvSpPr>
        <p:spPr>
          <a:xfrm>
            <a:off x="3811888" y="2978821"/>
            <a:ext cx="4570112" cy="615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850" b="1" dirty="0">
                <a:solidFill>
                  <a:srgbClr val="FFFFFF"/>
                </a:solidFill>
                <a:latin typeface="Arial"/>
                <a:cs typeface="Arial"/>
              </a:rPr>
              <a:t>Library</a:t>
            </a:r>
            <a:r>
              <a:rPr sz="385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850" b="1" dirty="0">
                <a:solidFill>
                  <a:srgbClr val="FFFFFF"/>
                </a:solidFill>
                <a:latin typeface="Arial"/>
                <a:cs typeface="Arial"/>
              </a:rPr>
              <a:t>preparation</a:t>
            </a:r>
            <a:endParaRPr sz="38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34727" y="4164826"/>
            <a:ext cx="621728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9665" marR="5080" indent="-2387600">
              <a:lnSpc>
                <a:spcPct val="100000"/>
              </a:lnSpc>
              <a:spcBef>
                <a:spcPts val="100"/>
              </a:spcBef>
            </a:pP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Library</a:t>
            </a:r>
            <a:r>
              <a:rPr sz="205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preparation</a:t>
            </a:r>
            <a:r>
              <a:rPr sz="2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strategies</a:t>
            </a:r>
            <a:r>
              <a:rPr sz="2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sz="2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long-reads</a:t>
            </a:r>
            <a:r>
              <a:rPr sz="2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spc="-10" dirty="0">
                <a:solidFill>
                  <a:srgbClr val="FFFFFF"/>
                </a:solidFill>
                <a:latin typeface="Arial MT"/>
                <a:cs typeface="Arial MT"/>
              </a:rPr>
              <a:t>RNA-</a:t>
            </a:r>
            <a:r>
              <a:rPr sz="2050" spc="-25" dirty="0">
                <a:solidFill>
                  <a:srgbClr val="FFFFFF"/>
                </a:solidFill>
                <a:latin typeface="Arial MT"/>
                <a:cs typeface="Arial MT"/>
              </a:rPr>
              <a:t>seq </a:t>
            </a:r>
            <a:r>
              <a:rPr sz="2050" spc="-10" dirty="0">
                <a:solidFill>
                  <a:srgbClr val="FFFFFF"/>
                </a:solidFill>
                <a:latin typeface="Arial MT"/>
                <a:cs typeface="Arial MT"/>
              </a:rPr>
              <a:t>experiments</a:t>
            </a:r>
            <a:endParaRPr sz="20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mRNA</a:t>
            </a:r>
            <a:r>
              <a:rPr sz="2200" b="1" spc="-145" dirty="0">
                <a:latin typeface="Arial"/>
                <a:cs typeface="Arial"/>
              </a:rPr>
              <a:t> </a:t>
            </a:r>
            <a:endParaRPr lang="es-ES" sz="2200" b="1" spc="-14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 dirty="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DCEAF6"/>
          </a:solidFill>
        </p:spPr>
        <p:txBody>
          <a:bodyPr vert="horz" wrap="square" lIns="0" tIns="28575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5197DA"/>
                </a:solidFill>
                <a:latin typeface="Arial"/>
                <a:cs typeface="Arial"/>
              </a:rPr>
              <a:t>Nanopore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22519" y="4332011"/>
            <a:ext cx="25476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5625" marR="5080" indent="-54356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Latest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transformer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model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and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RP4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pores </a:t>
            </a:r>
            <a:r>
              <a:rPr sz="1100" dirty="0">
                <a:latin typeface="Arial MT"/>
                <a:cs typeface="Arial MT"/>
              </a:rPr>
              <a:t>deliver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higher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accuracy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3050" y="2209525"/>
            <a:ext cx="4586147" cy="1529450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76112" y="1674212"/>
          <a:ext cx="6858634" cy="2586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Description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29210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1400" spc="-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kit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optimised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for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native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with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improved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output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and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accuracy.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25" dirty="0">
                          <a:latin typeface="Arial"/>
                          <a:cs typeface="Arial"/>
                        </a:rPr>
                        <a:t>Kit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Direct</a:t>
                      </a:r>
                      <a:r>
                        <a:rPr sz="14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Kit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Multiplex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Under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development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Preparation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time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135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minutes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Input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300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ng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poly(A)+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or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1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ug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total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RNA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Output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2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GB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cDNA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(MinION);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30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million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cDNA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(PromethION)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mRNA</a:t>
            </a:r>
            <a:r>
              <a:rPr sz="2200" b="1" spc="-145" dirty="0">
                <a:latin typeface="Arial"/>
                <a:cs typeface="Arial"/>
              </a:rPr>
              <a:t> </a:t>
            </a:r>
            <a:endParaRPr lang="es-ES" sz="2200" b="1" spc="-14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 dirty="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DCEAF6"/>
          </a:solidFill>
        </p:spPr>
        <p:txBody>
          <a:bodyPr vert="horz" wrap="square" lIns="0" tIns="28575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5197DA"/>
                </a:solidFill>
                <a:latin typeface="Arial"/>
                <a:cs typeface="Arial"/>
              </a:rPr>
              <a:t>Nanopore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71975" y="4332011"/>
            <a:ext cx="264858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Overall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quality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and</a:t>
            </a:r>
            <a:r>
              <a:rPr sz="1100" spc="-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throughput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significantly improved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in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RNA004.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Libprep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step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is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the </a:t>
            </a:r>
            <a:r>
              <a:rPr sz="1100" spc="-10" dirty="0">
                <a:latin typeface="Arial MT"/>
                <a:cs typeface="Arial MT"/>
              </a:rPr>
              <a:t>same.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39237" y="1813124"/>
            <a:ext cx="4313785" cy="2590551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76112" y="1674212"/>
          <a:ext cx="6858634" cy="2586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Description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29210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1400" spc="-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kit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optimised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for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native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with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improved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output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and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accuracy.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25" dirty="0">
                          <a:latin typeface="Arial"/>
                          <a:cs typeface="Arial"/>
                        </a:rPr>
                        <a:t>Kit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Direct</a:t>
                      </a:r>
                      <a:r>
                        <a:rPr sz="14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Kit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Multiplex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Under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development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Preparation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time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135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minutes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Input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300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ng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poly(A)+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or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1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ug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total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RNA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Output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2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GB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cDNA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(MinION);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30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million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cDNA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(PromethION)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mRNA</a:t>
            </a:r>
            <a:r>
              <a:rPr sz="2200" b="1" spc="-145" dirty="0">
                <a:latin typeface="Arial"/>
                <a:cs typeface="Arial"/>
              </a:rPr>
              <a:t> </a:t>
            </a:r>
            <a:endParaRPr lang="es-ES" sz="2200" b="1" spc="-14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 dirty="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DCEAF6"/>
          </a:solidFill>
        </p:spPr>
        <p:txBody>
          <a:bodyPr vert="horz" wrap="square" lIns="0" tIns="28575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5197DA"/>
                </a:solidFill>
                <a:latin typeface="Arial"/>
                <a:cs typeface="Arial"/>
              </a:rPr>
              <a:t>Nanopore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42190" y="4247412"/>
            <a:ext cx="270764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spc="-20" dirty="0">
                <a:latin typeface="Arial MT"/>
                <a:cs typeface="Arial MT"/>
              </a:rPr>
              <a:t>Two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types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of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device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with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different sequencing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throughput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(Left: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PromethION, </a:t>
            </a:r>
            <a:r>
              <a:rPr sz="1100" dirty="0">
                <a:latin typeface="Arial MT"/>
                <a:cs typeface="Arial MT"/>
              </a:rPr>
              <a:t>Right:</a:t>
            </a:r>
            <a:r>
              <a:rPr sz="1100" spc="-6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MinION)</a:t>
            </a:r>
            <a:endParaRPr sz="11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784975" y="2000025"/>
            <a:ext cx="3949065" cy="1898014"/>
            <a:chOff x="7784975" y="2000025"/>
            <a:chExt cx="3949065" cy="189801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84975" y="2000025"/>
              <a:ext cx="1927074" cy="14771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2050" y="2792760"/>
              <a:ext cx="2021586" cy="1105149"/>
            </a:xfrm>
            <a:prstGeom prst="rect">
              <a:avLst/>
            </a:prstGeom>
          </p:spPr>
        </p:pic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76112" y="1674212"/>
          <a:ext cx="6858634" cy="2586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Description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29210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1400" spc="-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kit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optimised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for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native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with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improved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output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and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accuracy.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25" dirty="0">
                          <a:latin typeface="Arial"/>
                          <a:cs typeface="Arial"/>
                        </a:rPr>
                        <a:t>Kit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Direct</a:t>
                      </a:r>
                      <a:r>
                        <a:rPr sz="14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Sequencing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Kit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Multiplex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Under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development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Preparation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time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135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minutes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Input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300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ng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poly(A)+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RNA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or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1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ug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total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RNA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Output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2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GB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cDNA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(MinION);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30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million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cDNA</a:t>
                      </a:r>
                      <a:r>
                        <a:rPr sz="14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(PromethION)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mRNA</a:t>
            </a:r>
            <a:r>
              <a:rPr sz="2200" b="1" spc="-145" dirty="0">
                <a:latin typeface="Arial"/>
                <a:cs typeface="Arial"/>
              </a:rPr>
              <a:t> </a:t>
            </a:r>
            <a:endParaRPr lang="es-ES" sz="2200" b="1" spc="-14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 dirty="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014872" y="6157636"/>
            <a:ext cx="11042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DCEAF6"/>
          </a:solidFill>
        </p:spPr>
        <p:txBody>
          <a:bodyPr vert="horz" wrap="square" lIns="0" tIns="28575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5197DA"/>
                </a:solidFill>
                <a:latin typeface="Arial"/>
                <a:cs typeface="Arial"/>
              </a:rPr>
              <a:t>Nanopore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24594" y="5947361"/>
            <a:ext cx="39973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7950" marR="5080" indent="-1365885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Arial MT"/>
                <a:cs typeface="Arial MT"/>
              </a:rPr>
              <a:t>Complete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library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workflow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for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Direct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RNA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with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Direct </a:t>
            </a:r>
            <a:r>
              <a:rPr sz="1100" spc="-20" dirty="0">
                <a:latin typeface="Arial MT"/>
                <a:cs typeface="Arial MT"/>
              </a:rPr>
              <a:t>RNA</a:t>
            </a:r>
            <a:r>
              <a:rPr sz="1100" spc="-5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kit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7361" y="1904050"/>
            <a:ext cx="4632074" cy="3335249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6290046" y="2010424"/>
            <a:ext cx="5384800" cy="3327400"/>
            <a:chOff x="6290046" y="2010424"/>
            <a:chExt cx="5384800" cy="33274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90046" y="2010424"/>
              <a:ext cx="2846123" cy="332680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36175" y="4514100"/>
              <a:ext cx="2538199" cy="725199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2C1900B1-9704-946A-8C61-4F45B619A4E3}"/>
              </a:ext>
            </a:extLst>
          </p:cNvPr>
          <p:cNvSpPr/>
          <p:nvPr/>
        </p:nvSpPr>
        <p:spPr>
          <a:xfrm>
            <a:off x="2895600" y="781467"/>
            <a:ext cx="6858000" cy="871855"/>
          </a:xfrm>
          <a:custGeom>
            <a:avLst/>
            <a:gdLst/>
            <a:ahLst/>
            <a:cxnLst/>
            <a:rect l="l" t="t" r="r" b="b"/>
            <a:pathLst>
              <a:path w="6858000" h="871854">
                <a:moveTo>
                  <a:pt x="6712696" y="871799"/>
                </a:moveTo>
                <a:lnTo>
                  <a:pt x="145302" y="871799"/>
                </a:lnTo>
                <a:lnTo>
                  <a:pt x="99375" y="864392"/>
                </a:lnTo>
                <a:lnTo>
                  <a:pt x="59488" y="843764"/>
                </a:lnTo>
                <a:lnTo>
                  <a:pt x="28035" y="812311"/>
                </a:lnTo>
                <a:lnTo>
                  <a:pt x="7407" y="772424"/>
                </a:lnTo>
                <a:lnTo>
                  <a:pt x="0" y="726497"/>
                </a:lnTo>
                <a:lnTo>
                  <a:pt x="0" y="145302"/>
                </a:lnTo>
                <a:lnTo>
                  <a:pt x="7407" y="99375"/>
                </a:lnTo>
                <a:lnTo>
                  <a:pt x="28035" y="59488"/>
                </a:lnTo>
                <a:lnTo>
                  <a:pt x="59488" y="28034"/>
                </a:lnTo>
                <a:lnTo>
                  <a:pt x="99375" y="7407"/>
                </a:lnTo>
                <a:lnTo>
                  <a:pt x="145302" y="0"/>
                </a:lnTo>
                <a:lnTo>
                  <a:pt x="6712696" y="0"/>
                </a:lnTo>
                <a:lnTo>
                  <a:pt x="6768302" y="11060"/>
                </a:lnTo>
                <a:lnTo>
                  <a:pt x="6815441" y="42558"/>
                </a:lnTo>
                <a:lnTo>
                  <a:pt x="6846939" y="89697"/>
                </a:lnTo>
                <a:lnTo>
                  <a:pt x="6857999" y="145302"/>
                </a:lnTo>
                <a:lnTo>
                  <a:pt x="6857999" y="726497"/>
                </a:lnTo>
                <a:lnTo>
                  <a:pt x="6850592" y="772424"/>
                </a:lnTo>
                <a:lnTo>
                  <a:pt x="6829964" y="812311"/>
                </a:lnTo>
                <a:lnTo>
                  <a:pt x="6798510" y="843764"/>
                </a:lnTo>
                <a:lnTo>
                  <a:pt x="6758623" y="864392"/>
                </a:lnTo>
                <a:lnTo>
                  <a:pt x="6712696" y="871799"/>
                </a:lnTo>
                <a:close/>
              </a:path>
            </a:pathLst>
          </a:custGeom>
          <a:solidFill>
            <a:srgbClr val="DCEA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AF9DE8C9-9364-50B1-1DE0-C0709816453A}"/>
              </a:ext>
            </a:extLst>
          </p:cNvPr>
          <p:cNvSpPr txBox="1"/>
          <p:nvPr/>
        </p:nvSpPr>
        <p:spPr>
          <a:xfrm>
            <a:off x="3011182" y="889937"/>
            <a:ext cx="5882005" cy="4483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100"/>
              </a:spcBef>
            </a:pPr>
            <a:r>
              <a:rPr sz="1400" b="1" dirty="0">
                <a:solidFill>
                  <a:srgbClr val="5197DA"/>
                </a:solidFill>
                <a:latin typeface="Arial"/>
                <a:cs typeface="Arial"/>
              </a:rPr>
              <a:t>Common</a:t>
            </a:r>
            <a:r>
              <a:rPr sz="1400" b="1" spc="-30" dirty="0">
                <a:solidFill>
                  <a:srgbClr val="5197DA"/>
                </a:solidFill>
                <a:latin typeface="Arial"/>
                <a:cs typeface="Arial"/>
              </a:rPr>
              <a:t> </a:t>
            </a:r>
            <a:r>
              <a:rPr lang="es-ES" sz="1400" b="1" spc="-10" dirty="0" err="1">
                <a:solidFill>
                  <a:srgbClr val="5197DA"/>
                </a:solidFill>
                <a:latin typeface="Arial"/>
                <a:cs typeface="Arial"/>
              </a:rPr>
              <a:t>Problems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ts val="1664"/>
              </a:lnSpc>
            </a:pP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Always</a:t>
            </a:r>
            <a:r>
              <a:rPr sz="1400" spc="-25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perform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flow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cell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QC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prior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lib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prep,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ensure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you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have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5197DA"/>
                </a:solidFill>
                <a:latin typeface="Arial MT"/>
                <a:cs typeface="Arial MT"/>
              </a:rPr>
              <a:t>enough</a:t>
            </a:r>
            <a:r>
              <a:rPr sz="1400" spc="-20" dirty="0">
                <a:solidFill>
                  <a:srgbClr val="5197DA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5197DA"/>
                </a:solidFill>
                <a:latin typeface="Arial MT"/>
                <a:cs typeface="Arial MT"/>
              </a:rPr>
              <a:t>pores!</a:t>
            </a:r>
            <a:endParaRPr sz="1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0" dirty="0">
                <a:latin typeface="Arial"/>
                <a:cs typeface="Arial"/>
              </a:rPr>
              <a:t>tRNA</a:t>
            </a:r>
            <a:r>
              <a:rPr sz="2200" b="1" spc="-14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(Native</a:t>
            </a:r>
            <a:r>
              <a:rPr sz="2200" b="1" spc="-80" dirty="0">
                <a:latin typeface="Arial"/>
                <a:cs typeface="Arial"/>
              </a:rPr>
              <a:t> </a:t>
            </a:r>
            <a:r>
              <a:rPr sz="2200" b="1" spc="-20" dirty="0">
                <a:latin typeface="Arial"/>
                <a:cs typeface="Arial"/>
              </a:rPr>
              <a:t>RNA)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6198" y="2102511"/>
            <a:ext cx="4912228" cy="229702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99024" y="5530912"/>
            <a:ext cx="418211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Thomas,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N.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K.,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Poodari,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45" dirty="0">
                <a:latin typeface="Arial MT"/>
                <a:cs typeface="Arial MT"/>
              </a:rPr>
              <a:t>V.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C.,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Jain,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M.,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Olsen,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E.,</a:t>
            </a:r>
            <a:r>
              <a:rPr sz="1100" spc="-7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Akeson,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M.,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50" dirty="0">
                <a:latin typeface="Arial MT"/>
                <a:cs typeface="Arial MT"/>
              </a:rPr>
              <a:t>&amp; </a:t>
            </a:r>
            <a:r>
              <a:rPr sz="1100" spc="-10" dirty="0">
                <a:latin typeface="Arial MT"/>
                <a:cs typeface="Arial MT"/>
              </a:rPr>
              <a:t>Abu-</a:t>
            </a:r>
            <a:r>
              <a:rPr sz="1100" dirty="0">
                <a:latin typeface="Arial MT"/>
                <a:cs typeface="Arial MT"/>
              </a:rPr>
              <a:t>Shumays,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(2021).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Direct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r>
              <a:rPr sz="1100" spc="-25" dirty="0">
                <a:latin typeface="Arial MT"/>
                <a:cs typeface="Arial MT"/>
              </a:rPr>
              <a:t> of </a:t>
            </a:r>
            <a:r>
              <a:rPr sz="1100" spc="-10" dirty="0">
                <a:latin typeface="Arial MT"/>
                <a:cs typeface="Arial MT"/>
              </a:rPr>
              <a:t>Individual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Full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Length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tRNA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Strands.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ACS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nano,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15(10),</a:t>
            </a:r>
            <a:r>
              <a:rPr sz="1100" spc="500" dirty="0">
                <a:latin typeface="Arial MT"/>
                <a:cs typeface="Arial MT"/>
              </a:rPr>
              <a:t>    </a:t>
            </a:r>
            <a:r>
              <a:rPr sz="1100" spc="-20" dirty="0">
                <a:latin typeface="Arial MT"/>
                <a:cs typeface="Arial MT"/>
              </a:rPr>
              <a:t>16642–</a:t>
            </a:r>
            <a:r>
              <a:rPr sz="1100" dirty="0">
                <a:latin typeface="Arial MT"/>
                <a:cs typeface="Arial MT"/>
              </a:rPr>
              <a:t>16653.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  <a:hlinkClick r:id="rId3"/>
              </a:rPr>
              <a:t>https://doi.org/10.1021/acsnano.1c06488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9610" y="4848602"/>
            <a:ext cx="39827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790" marR="5080" indent="-21272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Nanopore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sequencing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detected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all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43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expected </a:t>
            </a:r>
            <a:r>
              <a:rPr sz="1400" b="1" dirty="0">
                <a:latin typeface="Arial"/>
                <a:cs typeface="Arial"/>
              </a:rPr>
              <a:t>isoacceptors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total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E.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coli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MRE600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tRNA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80105" y="5530937"/>
            <a:ext cx="42176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Lucas,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M.C.,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Pryszcz,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L.P.,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Medina,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R.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et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al.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Quantitative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analysis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of </a:t>
            </a:r>
            <a:r>
              <a:rPr sz="1100" spc="-20" dirty="0">
                <a:latin typeface="Arial MT"/>
                <a:cs typeface="Arial MT"/>
              </a:rPr>
              <a:t>tRNA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abundance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and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modifications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by</a:t>
            </a:r>
            <a:r>
              <a:rPr sz="1100" spc="-10" dirty="0">
                <a:latin typeface="Arial MT"/>
                <a:cs typeface="Arial MT"/>
              </a:rPr>
              <a:t> nanopore </a:t>
            </a:r>
            <a:r>
              <a:rPr sz="1100" spc="-20" dirty="0">
                <a:latin typeface="Arial MT"/>
                <a:cs typeface="Arial MT"/>
              </a:rPr>
              <a:t>RNA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sequencing.</a:t>
            </a:r>
            <a:endParaRPr sz="1100">
              <a:latin typeface="Arial MT"/>
              <a:cs typeface="Arial MT"/>
            </a:endParaRPr>
          </a:p>
          <a:p>
            <a:pPr marL="748030" marR="735965" indent="-1905" algn="ctr">
              <a:lnSpc>
                <a:spcPct val="100000"/>
              </a:lnSpc>
            </a:pPr>
            <a:r>
              <a:rPr sz="1100" dirty="0">
                <a:latin typeface="Arial MT"/>
                <a:cs typeface="Arial MT"/>
              </a:rPr>
              <a:t>Nat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Biotechnol </a:t>
            </a:r>
            <a:r>
              <a:rPr sz="1100" dirty="0">
                <a:latin typeface="Arial MT"/>
                <a:cs typeface="Arial MT"/>
              </a:rPr>
              <a:t>42,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72–</a:t>
            </a:r>
            <a:r>
              <a:rPr sz="1100" dirty="0">
                <a:latin typeface="Arial MT"/>
                <a:cs typeface="Arial MT"/>
              </a:rPr>
              <a:t>86</a:t>
            </a:r>
            <a:r>
              <a:rPr sz="1100" spc="-10" dirty="0">
                <a:latin typeface="Arial MT"/>
                <a:cs typeface="Arial MT"/>
              </a:rPr>
              <a:t> (2024). </a:t>
            </a:r>
            <a:r>
              <a:rPr sz="1100" spc="-10" dirty="0">
                <a:latin typeface="Arial MT"/>
                <a:cs typeface="Arial MT"/>
                <a:hlinkClick r:id="rId4"/>
              </a:rPr>
              <a:t>https://doi.org/10.1038/s41587-023-01743-</a:t>
            </a:r>
            <a:r>
              <a:rPr sz="1100" spc="-50" dirty="0">
                <a:latin typeface="Arial MT"/>
                <a:cs typeface="Arial MT"/>
                <a:hlinkClick r:id="rId4"/>
              </a:rPr>
              <a:t>6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18899" y="4848626"/>
            <a:ext cx="41408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9790" marR="5080" indent="-847725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Nano-</a:t>
            </a:r>
            <a:r>
              <a:rPr sz="1400" b="1" dirty="0">
                <a:latin typeface="Arial"/>
                <a:cs typeface="Arial"/>
              </a:rPr>
              <a:t>tRNAseq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can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efficiently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sequence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both</a:t>
            </a:r>
            <a:r>
              <a:rPr sz="1400" b="1" spc="-25" dirty="0">
                <a:latin typeface="Arial"/>
                <a:cs typeface="Arial"/>
              </a:rPr>
              <a:t> IVT </a:t>
            </a:r>
            <a:r>
              <a:rPr sz="1400" b="1" dirty="0">
                <a:latin typeface="Arial"/>
                <a:cs typeface="Arial"/>
              </a:rPr>
              <a:t>and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native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tRNA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populations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0450439" y="1098359"/>
          <a:ext cx="1365885" cy="737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600" b="1" spc="-10" dirty="0">
                          <a:solidFill>
                            <a:srgbClr val="767676"/>
                          </a:solidFill>
                          <a:latin typeface="Arial"/>
                          <a:cs typeface="Arial"/>
                        </a:rPr>
                        <a:t>Community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29454" y="1888762"/>
            <a:ext cx="5321712" cy="2724524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796BE-7E4D-DB77-F51D-960A5C828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680ED1F-6A43-F48A-B0A0-7BE6E0059422}"/>
              </a:ext>
            </a:extLst>
          </p:cNvPr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0" dirty="0">
                <a:latin typeface="Arial"/>
                <a:cs typeface="Arial"/>
              </a:rPr>
              <a:t>tRNA</a:t>
            </a:r>
            <a:r>
              <a:rPr sz="2200" b="1" spc="-14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(Native</a:t>
            </a:r>
            <a:r>
              <a:rPr sz="2200" b="1" spc="-80" dirty="0">
                <a:latin typeface="Arial"/>
                <a:cs typeface="Arial"/>
              </a:rPr>
              <a:t> </a:t>
            </a:r>
            <a:r>
              <a:rPr sz="2200" b="1" spc="-20" dirty="0">
                <a:latin typeface="Arial"/>
                <a:cs typeface="Arial"/>
              </a:rPr>
              <a:t>RNA)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D5CC8A6D-C88F-CEF5-42A8-B0B84248D2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8E145B4-7DDF-95AD-30D7-E47AB2A0C16F}"/>
              </a:ext>
            </a:extLst>
          </p:cNvPr>
          <p:cNvSpPr txBox="1"/>
          <p:nvPr/>
        </p:nvSpPr>
        <p:spPr>
          <a:xfrm>
            <a:off x="1099024" y="5026773"/>
            <a:ext cx="4182110" cy="8848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s-ES" sz="1100" dirty="0" err="1">
                <a:latin typeface="Arial MT"/>
                <a:cs typeface="Arial MT"/>
              </a:rPr>
              <a:t>Katopodi</a:t>
            </a:r>
            <a:r>
              <a:rPr lang="es-ES" sz="1100" dirty="0">
                <a:latin typeface="Arial MT"/>
                <a:cs typeface="Arial MT"/>
              </a:rPr>
              <a:t>, X.L., </a:t>
            </a:r>
            <a:r>
              <a:rPr lang="es-ES" sz="1100" dirty="0" err="1">
                <a:latin typeface="Arial MT"/>
                <a:cs typeface="Arial MT"/>
              </a:rPr>
              <a:t>Pryszcz</a:t>
            </a:r>
            <a:r>
              <a:rPr lang="es-ES" sz="1100" dirty="0">
                <a:latin typeface="Arial MT"/>
                <a:cs typeface="Arial MT"/>
              </a:rPr>
              <a:t>, L.P.,  Llovera, L., Ollivier, A., </a:t>
            </a:r>
            <a:r>
              <a:rPr lang="es-ES" sz="1100" dirty="0" err="1">
                <a:latin typeface="Arial MT"/>
                <a:cs typeface="Arial MT"/>
              </a:rPr>
              <a:t>Cozzuto</a:t>
            </a:r>
            <a:r>
              <a:rPr lang="es-ES" sz="1100" dirty="0">
                <a:latin typeface="Arial MT"/>
                <a:cs typeface="Arial MT"/>
              </a:rPr>
              <a:t>, L., Ponomarenko, J., Novoa E.M. </a:t>
            </a:r>
            <a:r>
              <a:rPr lang="es-ES" sz="1100" dirty="0" err="1">
                <a:latin typeface="Arial MT"/>
                <a:cs typeface="Arial MT"/>
              </a:rPr>
              <a:t>AMaNITA</a:t>
            </a:r>
            <a:r>
              <a:rPr lang="es-ES" sz="1100" dirty="0">
                <a:latin typeface="Arial MT"/>
                <a:cs typeface="Arial MT"/>
              </a:rPr>
              <a:t>: </a:t>
            </a:r>
            <a:r>
              <a:rPr lang="es-ES" sz="1100" dirty="0" err="1">
                <a:latin typeface="Arial MT"/>
                <a:cs typeface="Arial MT"/>
              </a:rPr>
              <a:t>an</a:t>
            </a:r>
            <a:r>
              <a:rPr lang="es-ES" sz="1100" dirty="0">
                <a:latin typeface="Arial MT"/>
                <a:cs typeface="Arial MT"/>
              </a:rPr>
              <a:t> </a:t>
            </a:r>
            <a:r>
              <a:rPr lang="es-ES" sz="1100" dirty="0" err="1">
                <a:latin typeface="Arial MT"/>
                <a:cs typeface="Arial MT"/>
              </a:rPr>
              <a:t>end-to-end</a:t>
            </a:r>
            <a:r>
              <a:rPr lang="es-ES" sz="1100" dirty="0">
                <a:latin typeface="Arial MT"/>
                <a:cs typeface="Arial MT"/>
              </a:rPr>
              <a:t> </a:t>
            </a:r>
            <a:r>
              <a:rPr lang="es-ES" sz="1100" dirty="0" err="1">
                <a:latin typeface="Arial MT"/>
                <a:cs typeface="Arial MT"/>
              </a:rPr>
              <a:t>workflow</a:t>
            </a:r>
            <a:r>
              <a:rPr lang="es-ES" sz="1100" dirty="0">
                <a:latin typeface="Arial MT"/>
                <a:cs typeface="Arial MT"/>
              </a:rPr>
              <a:t> </a:t>
            </a:r>
            <a:r>
              <a:rPr lang="es-ES" sz="1100" dirty="0" err="1">
                <a:latin typeface="Arial MT"/>
                <a:cs typeface="Arial MT"/>
              </a:rPr>
              <a:t>for</a:t>
            </a:r>
            <a:r>
              <a:rPr lang="es-ES" sz="1100" dirty="0">
                <a:latin typeface="Arial MT"/>
                <a:cs typeface="Arial MT"/>
              </a:rPr>
              <a:t> native </a:t>
            </a:r>
            <a:r>
              <a:rPr lang="es-ES" sz="1100" dirty="0" err="1">
                <a:latin typeface="Arial MT"/>
                <a:cs typeface="Arial MT"/>
              </a:rPr>
              <a:t>tRNA</a:t>
            </a:r>
            <a:r>
              <a:rPr lang="es-ES" sz="1100" dirty="0">
                <a:latin typeface="Arial MT"/>
                <a:cs typeface="Arial MT"/>
              </a:rPr>
              <a:t> </a:t>
            </a:r>
            <a:r>
              <a:rPr lang="es-ES" sz="1100" dirty="0" err="1">
                <a:latin typeface="Arial MT"/>
                <a:cs typeface="Arial MT"/>
              </a:rPr>
              <a:t>nanopore</a:t>
            </a:r>
            <a:r>
              <a:rPr lang="es-ES" sz="1100" dirty="0">
                <a:latin typeface="Arial MT"/>
                <a:cs typeface="Arial MT"/>
              </a:rPr>
              <a:t> </a:t>
            </a:r>
            <a:r>
              <a:rPr lang="es-ES" sz="1100" dirty="0" err="1">
                <a:latin typeface="Arial MT"/>
                <a:cs typeface="Arial MT"/>
              </a:rPr>
              <a:t>sequencing</a:t>
            </a:r>
            <a:r>
              <a:rPr lang="es-ES" sz="1100" dirty="0">
                <a:latin typeface="Arial MT"/>
                <a:cs typeface="Arial MT"/>
              </a:rPr>
              <a:t> data </a:t>
            </a:r>
            <a:r>
              <a:rPr lang="es-ES" sz="1100" dirty="0" err="1">
                <a:latin typeface="Arial MT"/>
                <a:cs typeface="Arial MT"/>
              </a:rPr>
              <a:t>analysis</a:t>
            </a:r>
            <a:r>
              <a:rPr lang="es-ES" sz="1100" dirty="0">
                <a:latin typeface="Arial MT"/>
                <a:cs typeface="Arial MT"/>
              </a:rPr>
              <a:t>.</a:t>
            </a:r>
          </a:p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s-ES" sz="1100" dirty="0" err="1">
                <a:latin typeface="Arial MT"/>
                <a:cs typeface="Arial MT"/>
              </a:rPr>
              <a:t>BiorXiv</a:t>
            </a:r>
            <a:r>
              <a:rPr lang="es-ES" sz="1100" dirty="0">
                <a:latin typeface="Arial MT"/>
                <a:cs typeface="Arial MT"/>
              </a:rPr>
              <a:t> 2026</a:t>
            </a:r>
          </a:p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ES" sz="1100" dirty="0">
                <a:hlinkClick r:id="rId2"/>
              </a:rPr>
              <a:t>https://doi.org/10.64898/2026.06.16.732588</a:t>
            </a:r>
            <a:r>
              <a:rPr lang="en-ES" sz="1100" dirty="0"/>
              <a:t> </a:t>
            </a:r>
            <a:endParaRPr sz="1100" dirty="0">
              <a:latin typeface="Arial MT"/>
              <a:cs typeface="Arial MT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DF46B2E-2DA6-BF30-365E-FB24D9E2F1FB}"/>
              </a:ext>
            </a:extLst>
          </p:cNvPr>
          <p:cNvSpPr txBox="1"/>
          <p:nvPr/>
        </p:nvSpPr>
        <p:spPr>
          <a:xfrm>
            <a:off x="1099024" y="4134053"/>
            <a:ext cx="41821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790" marR="5080" indent="-212725">
              <a:lnSpc>
                <a:spcPct val="100000"/>
              </a:lnSpc>
              <a:spcBef>
                <a:spcPts val="100"/>
              </a:spcBef>
            </a:pPr>
            <a:r>
              <a:rPr lang="es-ES" sz="1400" b="1" dirty="0">
                <a:latin typeface="Arial"/>
                <a:cs typeface="Arial"/>
              </a:rPr>
              <a:t>New </a:t>
            </a:r>
            <a:r>
              <a:rPr lang="es-ES" sz="1400" b="1" dirty="0" err="1">
                <a:latin typeface="Arial"/>
                <a:cs typeface="Arial"/>
              </a:rPr>
              <a:t>specialized</a:t>
            </a:r>
            <a:r>
              <a:rPr lang="es-ES" sz="1400" b="1" dirty="0">
                <a:latin typeface="Arial"/>
                <a:cs typeface="Arial"/>
              </a:rPr>
              <a:t> </a:t>
            </a:r>
            <a:r>
              <a:rPr lang="es-ES" sz="1400" b="1" dirty="0" err="1">
                <a:latin typeface="Arial"/>
                <a:cs typeface="Arial"/>
              </a:rPr>
              <a:t>tools</a:t>
            </a:r>
            <a:r>
              <a:rPr lang="es-ES" sz="1400" b="1" dirty="0">
                <a:latin typeface="Arial"/>
                <a:cs typeface="Arial"/>
              </a:rPr>
              <a:t> </a:t>
            </a:r>
            <a:r>
              <a:rPr lang="es-ES" sz="1400" b="1" dirty="0" err="1">
                <a:latin typeface="Arial"/>
                <a:cs typeface="Arial"/>
              </a:rPr>
              <a:t>to</a:t>
            </a:r>
            <a:r>
              <a:rPr lang="es-ES" sz="1400" b="1" dirty="0">
                <a:latin typeface="Arial"/>
                <a:cs typeface="Arial"/>
              </a:rPr>
              <a:t> </a:t>
            </a:r>
            <a:r>
              <a:rPr lang="es-ES" sz="1400" b="1" dirty="0" err="1">
                <a:latin typeface="Arial"/>
                <a:cs typeface="Arial"/>
              </a:rPr>
              <a:t>analyze</a:t>
            </a:r>
            <a:r>
              <a:rPr lang="es-ES" sz="1400" b="1" dirty="0">
                <a:latin typeface="Arial"/>
                <a:cs typeface="Arial"/>
              </a:rPr>
              <a:t> Nano-</a:t>
            </a:r>
            <a:r>
              <a:rPr lang="es-ES" sz="1400" b="1" dirty="0" err="1">
                <a:latin typeface="Arial"/>
                <a:cs typeface="Arial"/>
              </a:rPr>
              <a:t>tRNAseq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D1557F2-0963-1BC9-E463-723EDA9BA575}"/>
              </a:ext>
            </a:extLst>
          </p:cNvPr>
          <p:cNvSpPr txBox="1"/>
          <p:nvPr/>
        </p:nvSpPr>
        <p:spPr>
          <a:xfrm>
            <a:off x="6580105" y="5530937"/>
            <a:ext cx="42176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Lucas,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M.C.,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Pryszcz,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L.P.,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Medina,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R.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et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al.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Quantitative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analysis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of </a:t>
            </a:r>
            <a:r>
              <a:rPr sz="1100" spc="-20" dirty="0">
                <a:latin typeface="Arial MT"/>
                <a:cs typeface="Arial MT"/>
              </a:rPr>
              <a:t>tRNA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abundance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and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modifications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by</a:t>
            </a:r>
            <a:r>
              <a:rPr sz="1100" spc="-10" dirty="0">
                <a:latin typeface="Arial MT"/>
                <a:cs typeface="Arial MT"/>
              </a:rPr>
              <a:t> nanopore </a:t>
            </a:r>
            <a:r>
              <a:rPr sz="1100" spc="-20" dirty="0">
                <a:latin typeface="Arial MT"/>
                <a:cs typeface="Arial MT"/>
              </a:rPr>
              <a:t>RNA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sequencing.</a:t>
            </a:r>
            <a:endParaRPr sz="1100">
              <a:latin typeface="Arial MT"/>
              <a:cs typeface="Arial MT"/>
            </a:endParaRPr>
          </a:p>
          <a:p>
            <a:pPr marL="748030" marR="735965" indent="-1905" algn="ctr">
              <a:lnSpc>
                <a:spcPct val="100000"/>
              </a:lnSpc>
            </a:pPr>
            <a:r>
              <a:rPr sz="1100" dirty="0">
                <a:latin typeface="Arial MT"/>
                <a:cs typeface="Arial MT"/>
              </a:rPr>
              <a:t>Nat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Biotechnol </a:t>
            </a:r>
            <a:r>
              <a:rPr sz="1100" dirty="0">
                <a:latin typeface="Arial MT"/>
                <a:cs typeface="Arial MT"/>
              </a:rPr>
              <a:t>42,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72–</a:t>
            </a:r>
            <a:r>
              <a:rPr sz="1100" dirty="0">
                <a:latin typeface="Arial MT"/>
                <a:cs typeface="Arial MT"/>
              </a:rPr>
              <a:t>86</a:t>
            </a:r>
            <a:r>
              <a:rPr sz="1100" spc="-10" dirty="0">
                <a:latin typeface="Arial MT"/>
                <a:cs typeface="Arial MT"/>
              </a:rPr>
              <a:t> (2024). </a:t>
            </a:r>
            <a:r>
              <a:rPr sz="1100" spc="-10" dirty="0">
                <a:latin typeface="Arial MT"/>
                <a:cs typeface="Arial MT"/>
                <a:hlinkClick r:id="rId3"/>
              </a:rPr>
              <a:t>https://doi.org/10.1038/s41587-023-01743-</a:t>
            </a:r>
            <a:r>
              <a:rPr sz="1100" spc="-50" dirty="0">
                <a:latin typeface="Arial MT"/>
                <a:cs typeface="Arial MT"/>
                <a:hlinkClick r:id="rId3"/>
              </a:rPr>
              <a:t>6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1B5EB63-C631-5D1A-8B28-B9F650B7FB02}"/>
              </a:ext>
            </a:extLst>
          </p:cNvPr>
          <p:cNvSpPr txBox="1"/>
          <p:nvPr/>
        </p:nvSpPr>
        <p:spPr>
          <a:xfrm>
            <a:off x="6618899" y="4848626"/>
            <a:ext cx="41408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9790" marR="5080" indent="-847725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Nano-</a:t>
            </a:r>
            <a:r>
              <a:rPr sz="1400" b="1" dirty="0">
                <a:latin typeface="Arial"/>
                <a:cs typeface="Arial"/>
              </a:rPr>
              <a:t>tRNAseq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can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efficiently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sequence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both</a:t>
            </a:r>
            <a:r>
              <a:rPr sz="1400" b="1" spc="-25" dirty="0">
                <a:latin typeface="Arial"/>
                <a:cs typeface="Arial"/>
              </a:rPr>
              <a:t> IVT </a:t>
            </a:r>
            <a:r>
              <a:rPr sz="1400" b="1" dirty="0">
                <a:latin typeface="Arial"/>
                <a:cs typeface="Arial"/>
              </a:rPr>
              <a:t>and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native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tRNA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populations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9" name="object 9">
            <a:extLst>
              <a:ext uri="{FF2B5EF4-FFF2-40B4-BE49-F238E27FC236}">
                <a16:creationId xmlns:a16="http://schemas.microsoft.com/office/drawing/2014/main" id="{E31EB6DC-E2C5-8025-DB90-8EE2D9440866}"/>
              </a:ext>
            </a:extLst>
          </p:cNvPr>
          <p:cNvGraphicFramePr>
            <a:graphicFrameLocks noGrp="1"/>
          </p:cNvGraphicFramePr>
          <p:nvPr/>
        </p:nvGraphicFramePr>
        <p:xfrm>
          <a:off x="10450439" y="1098359"/>
          <a:ext cx="1365885" cy="737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600" b="1" spc="-10" dirty="0">
                          <a:solidFill>
                            <a:srgbClr val="767676"/>
                          </a:solidFill>
                          <a:latin typeface="Arial"/>
                          <a:cs typeface="Arial"/>
                        </a:rPr>
                        <a:t>Community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object 10">
            <a:extLst>
              <a:ext uri="{FF2B5EF4-FFF2-40B4-BE49-F238E27FC236}">
                <a16:creationId xmlns:a16="http://schemas.microsoft.com/office/drawing/2014/main" id="{A6D65167-541F-16FB-CE22-B4F2E446D84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29454" y="1888762"/>
            <a:ext cx="5321712" cy="2724524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ACE200D8-BD08-A17A-DADC-AB2435A453CF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8EBC5EA6-E6E4-67DA-7843-3395F4ABBBD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440DADA-5B35-774E-71EC-8DF7C96B58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179" y="2329378"/>
            <a:ext cx="5325500" cy="128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414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rRNA</a:t>
            </a:r>
            <a:r>
              <a:rPr sz="2200" b="1" spc="-14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(Native</a:t>
            </a:r>
            <a:r>
              <a:rPr sz="2200" b="1" spc="-65" dirty="0">
                <a:latin typeface="Arial"/>
                <a:cs typeface="Arial"/>
              </a:rPr>
              <a:t> </a:t>
            </a:r>
            <a:r>
              <a:rPr sz="2200" b="1" spc="-20" dirty="0">
                <a:latin typeface="Arial"/>
                <a:cs typeface="Arial"/>
              </a:rPr>
              <a:t>RNA)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19263" y="4741922"/>
            <a:ext cx="4146550" cy="13362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70"/>
              </a:spcBef>
            </a:pPr>
            <a:endParaRPr lang="es-ES" sz="1100" dirty="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170"/>
              </a:spcBef>
            </a:pPr>
            <a:endParaRPr lang="en-ES" sz="1100" dirty="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170"/>
              </a:spcBef>
            </a:pPr>
            <a:r>
              <a:rPr sz="1100" dirty="0">
                <a:latin typeface="Arial MT"/>
                <a:cs typeface="Arial MT"/>
              </a:rPr>
              <a:t>Jain,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M.,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Olsen,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H.E.,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Akeson,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M.,</a:t>
            </a:r>
            <a:r>
              <a:rPr sz="1100" spc="-7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Abu-</a:t>
            </a:r>
            <a:r>
              <a:rPr sz="1100" dirty="0">
                <a:latin typeface="Arial MT"/>
                <a:cs typeface="Arial MT"/>
              </a:rPr>
              <a:t>Shumays,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(2021).</a:t>
            </a:r>
            <a:endParaRPr sz="1100" dirty="0">
              <a:latin typeface="Arial MT"/>
              <a:cs typeface="Arial MT"/>
            </a:endParaRPr>
          </a:p>
          <a:p>
            <a:pPr marL="12065" marR="5080" algn="ctr">
              <a:lnSpc>
                <a:spcPct val="100000"/>
              </a:lnSpc>
            </a:pPr>
            <a:r>
              <a:rPr sz="1100" spc="-10" dirty="0">
                <a:latin typeface="Arial MT"/>
                <a:cs typeface="Arial MT"/>
              </a:rPr>
              <a:t>Adaptation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of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Human</a:t>
            </a:r>
            <a:r>
              <a:rPr sz="1100" spc="-10" dirty="0">
                <a:latin typeface="Arial MT"/>
                <a:cs typeface="Arial MT"/>
              </a:rPr>
              <a:t> Ribosomal </a:t>
            </a:r>
            <a:r>
              <a:rPr sz="1100" spc="-20" dirty="0">
                <a:latin typeface="Arial MT"/>
                <a:cs typeface="Arial MT"/>
              </a:rPr>
              <a:t>RNA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for</a:t>
            </a:r>
            <a:r>
              <a:rPr sz="1100" spc="-10" dirty="0">
                <a:latin typeface="Arial MT"/>
                <a:cs typeface="Arial MT"/>
              </a:rPr>
              <a:t> Nanopore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 </a:t>
            </a:r>
            <a:r>
              <a:rPr sz="1100" spc="-25" dirty="0">
                <a:latin typeface="Arial MT"/>
                <a:cs typeface="Arial MT"/>
              </a:rPr>
              <a:t>of </a:t>
            </a:r>
            <a:r>
              <a:rPr sz="1100" spc="-10" dirty="0">
                <a:latin typeface="Arial MT"/>
                <a:cs typeface="Arial MT"/>
              </a:rPr>
              <a:t>Canonical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and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Modified Nucleotides.</a:t>
            </a:r>
            <a:endParaRPr sz="1100" dirty="0">
              <a:latin typeface="Arial MT"/>
              <a:cs typeface="Arial MT"/>
            </a:endParaRPr>
          </a:p>
          <a:p>
            <a:pPr marL="635" algn="ctr">
              <a:lnSpc>
                <a:spcPct val="100000"/>
              </a:lnSpc>
            </a:pPr>
            <a:r>
              <a:rPr sz="1100" spc="-10" dirty="0">
                <a:latin typeface="Arial MT"/>
                <a:cs typeface="Arial MT"/>
              </a:rPr>
              <a:t>In</a:t>
            </a:r>
            <a:r>
              <a:rPr sz="1100" spc="-10" dirty="0">
                <a:latin typeface="Arial MT"/>
                <a:cs typeface="Arial MT"/>
                <a:hlinkClick r:id="rId2"/>
              </a:rPr>
              <a:t>https://doi.org/10.1007/978-1-0716-1374-</a:t>
            </a:r>
            <a:r>
              <a:rPr sz="1100" spc="-25" dirty="0">
                <a:latin typeface="Arial MT"/>
                <a:cs typeface="Arial MT"/>
                <a:hlinkClick r:id="rId2"/>
              </a:rPr>
              <a:t>0_4</a:t>
            </a:r>
            <a:endParaRPr sz="110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59444" y="4741946"/>
            <a:ext cx="4262120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170"/>
              </a:spcBef>
            </a:pPr>
            <a:endParaRPr lang="es-ES" sz="1100" spc="-10" dirty="0">
              <a:latin typeface="Arial MT"/>
              <a:cs typeface="Arial MT"/>
            </a:endParaRPr>
          </a:p>
          <a:p>
            <a:pPr marL="12065" marR="5080" indent="-1905" algn="ctr">
              <a:lnSpc>
                <a:spcPct val="100000"/>
              </a:lnSpc>
              <a:spcBef>
                <a:spcPts val="1170"/>
              </a:spcBef>
            </a:pPr>
            <a:endParaRPr lang="en-ES" sz="1100" spc="-10" dirty="0">
              <a:latin typeface="Arial MT"/>
              <a:cs typeface="Arial MT"/>
            </a:endParaRPr>
          </a:p>
          <a:p>
            <a:pPr marL="12065" marR="5080" indent="-1905" algn="ctr">
              <a:lnSpc>
                <a:spcPct val="100000"/>
              </a:lnSpc>
              <a:spcBef>
                <a:spcPts val="1170"/>
              </a:spcBef>
            </a:pPr>
            <a:r>
              <a:rPr sz="1100" spc="-10" dirty="0">
                <a:latin typeface="Arial MT"/>
                <a:cs typeface="Arial MT"/>
              </a:rPr>
              <a:t>Milenkovic,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et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al.</a:t>
            </a:r>
            <a:r>
              <a:rPr sz="1100" spc="3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(2025).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Epitranscriptomic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rRNA</a:t>
            </a:r>
            <a:r>
              <a:rPr sz="1100" spc="-5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fingerprinting </a:t>
            </a:r>
            <a:r>
              <a:rPr sz="1100" dirty="0">
                <a:latin typeface="Arial MT"/>
                <a:cs typeface="Arial MT"/>
              </a:rPr>
              <a:t>reveals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tissue-of-</a:t>
            </a:r>
            <a:r>
              <a:rPr sz="1100" dirty="0">
                <a:latin typeface="Arial MT"/>
                <a:cs typeface="Arial MT"/>
              </a:rPr>
              <a:t>origin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and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tumor-specific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signatures.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Molecular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cell, </a:t>
            </a:r>
            <a:r>
              <a:rPr sz="1100" dirty="0">
                <a:latin typeface="Arial MT"/>
                <a:cs typeface="Arial MT"/>
              </a:rPr>
              <a:t>85(1),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177–</a:t>
            </a:r>
            <a:r>
              <a:rPr sz="1100" dirty="0">
                <a:latin typeface="Arial MT"/>
                <a:cs typeface="Arial MT"/>
              </a:rPr>
              <a:t>190.e7.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  <a:hlinkClick r:id="rId3"/>
              </a:rPr>
              <a:t>https://doi.org/10.1016/j.molcel.2024.11.014</a:t>
            </a:r>
            <a:endParaRPr sz="1100" dirty="0">
              <a:latin typeface="Arial MT"/>
              <a:cs typeface="Arial MT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0450439" y="1098359"/>
          <a:ext cx="1365885" cy="737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600" b="1" spc="-10" dirty="0">
                          <a:solidFill>
                            <a:srgbClr val="767676"/>
                          </a:solidFill>
                          <a:latin typeface="Arial"/>
                          <a:cs typeface="Arial"/>
                        </a:rPr>
                        <a:t>Community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22025" y="1174550"/>
            <a:ext cx="3532799" cy="355520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95848" y="1559938"/>
            <a:ext cx="3992899" cy="3083075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FE9582-FE54-6C6E-4B1A-80C3BEA43EC7}"/>
              </a:ext>
            </a:extLst>
          </p:cNvPr>
          <p:cNvSpPr txBox="1"/>
          <p:nvPr/>
        </p:nvSpPr>
        <p:spPr>
          <a:xfrm>
            <a:off x="2196979" y="4729751"/>
            <a:ext cx="7132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latin typeface="Arial"/>
                <a:cs typeface="Arial"/>
              </a:rPr>
              <a:t>Differential</a:t>
            </a:r>
            <a:r>
              <a:rPr lang="en-GB" sz="1800" b="1" spc="-40" dirty="0">
                <a:latin typeface="Arial"/>
                <a:cs typeface="Arial"/>
              </a:rPr>
              <a:t> </a:t>
            </a:r>
            <a:r>
              <a:rPr lang="en-GB" sz="1800" b="1" spc="-10" dirty="0">
                <a:latin typeface="Arial"/>
                <a:cs typeface="Arial"/>
              </a:rPr>
              <a:t>rRNA</a:t>
            </a:r>
            <a:r>
              <a:rPr lang="en-GB" sz="1800" b="1" spc="-85" dirty="0">
                <a:latin typeface="Arial"/>
                <a:cs typeface="Arial"/>
              </a:rPr>
              <a:t> </a:t>
            </a:r>
            <a:r>
              <a:rPr lang="en-GB" sz="1800" b="1" dirty="0">
                <a:latin typeface="Arial"/>
                <a:cs typeface="Arial"/>
              </a:rPr>
              <a:t>modification</a:t>
            </a:r>
            <a:r>
              <a:rPr lang="en-GB" sz="1800" b="1" spc="-40" dirty="0">
                <a:latin typeface="Arial"/>
                <a:cs typeface="Arial"/>
              </a:rPr>
              <a:t> </a:t>
            </a:r>
            <a:r>
              <a:rPr lang="en-GB" sz="1800" b="1" dirty="0">
                <a:latin typeface="Arial"/>
                <a:cs typeface="Arial"/>
              </a:rPr>
              <a:t>patterns</a:t>
            </a:r>
            <a:r>
              <a:rPr lang="en-GB" sz="1800" b="1" spc="-40" dirty="0">
                <a:latin typeface="Arial"/>
                <a:cs typeface="Arial"/>
              </a:rPr>
              <a:t> </a:t>
            </a:r>
            <a:r>
              <a:rPr lang="en-GB" sz="1800" b="1" dirty="0">
                <a:latin typeface="Arial"/>
                <a:cs typeface="Arial"/>
              </a:rPr>
              <a:t>can</a:t>
            </a:r>
            <a:r>
              <a:rPr lang="en-GB" sz="1800" b="1" spc="-40" dirty="0">
                <a:latin typeface="Arial"/>
                <a:cs typeface="Arial"/>
              </a:rPr>
              <a:t> </a:t>
            </a:r>
            <a:r>
              <a:rPr lang="en-GB" sz="1800" b="1" spc="-25" dirty="0">
                <a:latin typeface="Arial"/>
                <a:cs typeface="Arial"/>
              </a:rPr>
              <a:t>be </a:t>
            </a:r>
            <a:r>
              <a:rPr lang="en-GB" sz="1800" b="1" dirty="0">
                <a:latin typeface="Arial"/>
                <a:cs typeface="Arial"/>
              </a:rPr>
              <a:t>used</a:t>
            </a:r>
            <a:r>
              <a:rPr lang="en-GB" sz="1800" b="1" spc="-30" dirty="0">
                <a:latin typeface="Arial"/>
                <a:cs typeface="Arial"/>
              </a:rPr>
              <a:t> </a:t>
            </a:r>
            <a:r>
              <a:rPr lang="en-GB" sz="1800" b="1" dirty="0">
                <a:latin typeface="Arial"/>
                <a:cs typeface="Arial"/>
              </a:rPr>
              <a:t>to</a:t>
            </a:r>
            <a:r>
              <a:rPr lang="en-GB" sz="1800" b="1" spc="-15" dirty="0">
                <a:latin typeface="Arial"/>
                <a:cs typeface="Arial"/>
              </a:rPr>
              <a:t> </a:t>
            </a:r>
            <a:r>
              <a:rPr lang="en-GB" sz="1800" b="1" dirty="0">
                <a:latin typeface="Arial"/>
                <a:cs typeface="Arial"/>
              </a:rPr>
              <a:t>predict</a:t>
            </a:r>
            <a:r>
              <a:rPr lang="en-GB" sz="1800" b="1" spc="-20" dirty="0">
                <a:latin typeface="Arial"/>
                <a:cs typeface="Arial"/>
              </a:rPr>
              <a:t> </a:t>
            </a:r>
            <a:r>
              <a:rPr lang="en-GB" sz="1800" b="1" dirty="0">
                <a:latin typeface="Arial"/>
                <a:cs typeface="Arial"/>
              </a:rPr>
              <a:t>tissue</a:t>
            </a:r>
            <a:r>
              <a:rPr lang="en-GB" sz="1800" b="1" spc="-15" dirty="0">
                <a:latin typeface="Arial"/>
                <a:cs typeface="Arial"/>
              </a:rPr>
              <a:t> </a:t>
            </a:r>
            <a:r>
              <a:rPr lang="en-GB" sz="1800" b="1" dirty="0">
                <a:latin typeface="Arial"/>
                <a:cs typeface="Arial"/>
              </a:rPr>
              <a:t>types</a:t>
            </a:r>
            <a:r>
              <a:rPr lang="en-GB" sz="1800" b="1" spc="-20" dirty="0">
                <a:latin typeface="Arial"/>
                <a:cs typeface="Arial"/>
              </a:rPr>
              <a:t> </a:t>
            </a:r>
            <a:r>
              <a:rPr lang="en-GB" sz="1800" b="1" dirty="0">
                <a:latin typeface="Arial"/>
                <a:cs typeface="Arial"/>
              </a:rPr>
              <a:t>and</a:t>
            </a:r>
            <a:r>
              <a:rPr lang="en-GB" sz="1800" b="1" spc="-15" dirty="0">
                <a:latin typeface="Arial"/>
                <a:cs typeface="Arial"/>
              </a:rPr>
              <a:t> </a:t>
            </a:r>
            <a:r>
              <a:rPr lang="en-GB" sz="1800" b="1" spc="-10" dirty="0">
                <a:latin typeface="Arial"/>
                <a:cs typeface="Arial"/>
              </a:rPr>
              <a:t>developmental stages</a:t>
            </a:r>
            <a:endParaRPr lang="en-GB" sz="1800" dirty="0">
              <a:latin typeface="Arial"/>
              <a:cs typeface="Arial"/>
            </a:endParaRPr>
          </a:p>
          <a:p>
            <a:endParaRPr lang="en-E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0" dirty="0">
                <a:latin typeface="Arial"/>
                <a:cs typeface="Arial"/>
              </a:rPr>
              <a:t>Multiplexing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56530" y="4741922"/>
            <a:ext cx="4269740" cy="1485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latin typeface="Arial"/>
                <a:cs typeface="Arial"/>
              </a:rPr>
              <a:t>SeqTagger,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rapid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and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robust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method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that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can </a:t>
            </a:r>
            <a:r>
              <a:rPr sz="1400" b="1" dirty="0">
                <a:latin typeface="Arial"/>
                <a:cs typeface="Arial"/>
              </a:rPr>
              <a:t>demultiplex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DRS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data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sets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with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99%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precision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and </a:t>
            </a:r>
            <a:r>
              <a:rPr sz="1400" b="1" dirty="0">
                <a:latin typeface="Arial"/>
                <a:cs typeface="Arial"/>
              </a:rPr>
              <a:t>95%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recall.</a:t>
            </a:r>
            <a:endParaRPr sz="1400">
              <a:latin typeface="Arial"/>
              <a:cs typeface="Arial"/>
            </a:endParaRPr>
          </a:p>
          <a:p>
            <a:pPr marL="54610" marR="49530" algn="ctr">
              <a:lnSpc>
                <a:spcPct val="100000"/>
              </a:lnSpc>
              <a:spcBef>
                <a:spcPts val="1170"/>
              </a:spcBef>
            </a:pPr>
            <a:r>
              <a:rPr sz="1100" dirty="0">
                <a:latin typeface="Arial MT"/>
                <a:cs typeface="Arial MT"/>
              </a:rPr>
              <a:t>Thomas,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N.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K.,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Poodari,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45" dirty="0">
                <a:latin typeface="Arial MT"/>
                <a:cs typeface="Arial MT"/>
              </a:rPr>
              <a:t>V.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C.,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Jain,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M.,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Olsen,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E.,</a:t>
            </a:r>
            <a:r>
              <a:rPr sz="1100" spc="-7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Akeson,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M.,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50" dirty="0">
                <a:latin typeface="Arial MT"/>
                <a:cs typeface="Arial MT"/>
              </a:rPr>
              <a:t>&amp; </a:t>
            </a:r>
            <a:r>
              <a:rPr sz="1100" spc="-10" dirty="0">
                <a:latin typeface="Arial MT"/>
                <a:cs typeface="Arial MT"/>
              </a:rPr>
              <a:t>Abu-</a:t>
            </a:r>
            <a:r>
              <a:rPr sz="1100" dirty="0">
                <a:latin typeface="Arial MT"/>
                <a:cs typeface="Arial MT"/>
              </a:rPr>
              <a:t>Shumays,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(2021).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Direct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r>
              <a:rPr sz="1100" spc="-25" dirty="0">
                <a:latin typeface="Arial MT"/>
                <a:cs typeface="Arial MT"/>
              </a:rPr>
              <a:t> of </a:t>
            </a:r>
            <a:r>
              <a:rPr sz="1100" spc="-10" dirty="0">
                <a:latin typeface="Arial MT"/>
                <a:cs typeface="Arial MT"/>
              </a:rPr>
              <a:t>Individual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Full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Length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tRNA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Strands.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ACS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nano,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15(10),</a:t>
            </a:r>
            <a:r>
              <a:rPr sz="1100" spc="500" dirty="0">
                <a:latin typeface="Arial MT"/>
                <a:cs typeface="Arial MT"/>
              </a:rPr>
              <a:t>    </a:t>
            </a:r>
            <a:r>
              <a:rPr sz="1100" spc="-20" dirty="0">
                <a:latin typeface="Arial MT"/>
                <a:cs typeface="Arial MT"/>
              </a:rPr>
              <a:t>16642–</a:t>
            </a:r>
            <a:r>
              <a:rPr sz="1100" dirty="0">
                <a:latin typeface="Arial MT"/>
                <a:cs typeface="Arial MT"/>
              </a:rPr>
              <a:t>16653.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  <a:hlinkClick r:id="rId2"/>
              </a:rPr>
              <a:t>https://doi.org/10.1021/acsnano.1c06488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4378" y="4697243"/>
            <a:ext cx="5128260" cy="1529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Rapid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phenotypic profiling </a:t>
            </a:r>
            <a:r>
              <a:rPr sz="1200" b="1" dirty="0">
                <a:latin typeface="Arial"/>
                <a:cs typeface="Arial"/>
              </a:rPr>
              <a:t>of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different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SARS-</a:t>
            </a:r>
            <a:r>
              <a:rPr sz="1200" b="1" spc="-30" dirty="0">
                <a:latin typeface="Arial"/>
                <a:cs typeface="Arial"/>
              </a:rPr>
              <a:t>CoV-</a:t>
            </a:r>
            <a:r>
              <a:rPr sz="1200" b="1" dirty="0">
                <a:latin typeface="Arial"/>
                <a:cs typeface="Arial"/>
              </a:rPr>
              <a:t>2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viruses</a:t>
            </a:r>
            <a:r>
              <a:rPr sz="1200" b="1" spc="-10" dirty="0">
                <a:latin typeface="Arial"/>
                <a:cs typeface="Arial"/>
              </a:rPr>
              <a:t> through multiplexed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sequencing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of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longitudinal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samples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on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single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flowcell, identifying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systematic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differences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in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transcript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abundance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and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poly(A) </a:t>
            </a:r>
            <a:r>
              <a:rPr sz="1200" b="1" dirty="0">
                <a:latin typeface="Arial"/>
                <a:cs typeface="Arial"/>
              </a:rPr>
              <a:t>tail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lengths</a:t>
            </a:r>
            <a:endParaRPr sz="1200" dirty="0">
              <a:latin typeface="Arial"/>
              <a:cs typeface="Arial"/>
            </a:endParaRPr>
          </a:p>
          <a:p>
            <a:pPr marL="544195" marR="535305" algn="ctr">
              <a:lnSpc>
                <a:spcPct val="100000"/>
              </a:lnSpc>
              <a:spcBef>
                <a:spcPts val="805"/>
              </a:spcBef>
            </a:pPr>
            <a:r>
              <a:rPr sz="1100" dirty="0">
                <a:latin typeface="Arial MT"/>
                <a:cs typeface="Arial MT"/>
              </a:rPr>
              <a:t>van</a:t>
            </a:r>
            <a:r>
              <a:rPr sz="1100" spc="-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der</a:t>
            </a:r>
            <a:r>
              <a:rPr sz="1100" spc="-5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Toorn,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W.,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Bohn,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spc="-45" dirty="0">
                <a:latin typeface="Arial MT"/>
                <a:cs typeface="Arial MT"/>
              </a:rPr>
              <a:t>P.,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Liu-</a:t>
            </a:r>
            <a:r>
              <a:rPr sz="1100" dirty="0">
                <a:latin typeface="Arial MT"/>
                <a:cs typeface="Arial MT"/>
              </a:rPr>
              <a:t>Wei,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W.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et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al.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Demultiplexing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and </a:t>
            </a:r>
            <a:r>
              <a:rPr sz="1100" spc="-10" dirty="0">
                <a:latin typeface="Arial MT"/>
                <a:cs typeface="Arial MT"/>
              </a:rPr>
              <a:t>barcode-</a:t>
            </a:r>
            <a:r>
              <a:rPr sz="1100" dirty="0">
                <a:latin typeface="Arial MT"/>
                <a:cs typeface="Arial MT"/>
              </a:rPr>
              <a:t>specific</a:t>
            </a:r>
            <a:r>
              <a:rPr sz="1100" spc="-10" dirty="0">
                <a:latin typeface="Arial MT"/>
                <a:cs typeface="Arial MT"/>
              </a:rPr>
              <a:t> adaptive sampling </a:t>
            </a:r>
            <a:r>
              <a:rPr sz="1100" dirty="0">
                <a:latin typeface="Arial MT"/>
                <a:cs typeface="Arial MT"/>
              </a:rPr>
              <a:t>for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 </a:t>
            </a:r>
            <a:r>
              <a:rPr sz="1100" dirty="0">
                <a:latin typeface="Arial MT"/>
                <a:cs typeface="Arial MT"/>
              </a:rPr>
              <a:t>direct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RNA </a:t>
            </a:r>
            <a:r>
              <a:rPr sz="1100" spc="-10" dirty="0">
                <a:latin typeface="Arial MT"/>
                <a:cs typeface="Arial MT"/>
              </a:rPr>
              <a:t>sequencing.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Nat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Commun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16,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3742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(2025). </a:t>
            </a:r>
            <a:r>
              <a:rPr sz="1100" spc="-10" dirty="0">
                <a:latin typeface="Arial MT"/>
                <a:cs typeface="Arial MT"/>
                <a:hlinkClick r:id="rId3"/>
              </a:rPr>
              <a:t>https://doi.org/10.1038/s41467-025-59102-</a:t>
            </a:r>
            <a:r>
              <a:rPr sz="1100" spc="-50" dirty="0">
                <a:latin typeface="Arial MT"/>
                <a:cs typeface="Arial MT"/>
                <a:hlinkClick r:id="rId3"/>
              </a:rPr>
              <a:t>9</a:t>
            </a:r>
            <a:endParaRPr sz="1100" dirty="0">
              <a:latin typeface="Arial MT"/>
              <a:cs typeface="Arial MT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0450439" y="1098359"/>
          <a:ext cx="1365885" cy="737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600" b="1" spc="-10" dirty="0">
                          <a:solidFill>
                            <a:srgbClr val="767676"/>
                          </a:solidFill>
                          <a:latin typeface="Arial"/>
                          <a:cs typeface="Arial"/>
                        </a:rPr>
                        <a:t>Community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124" y="1538500"/>
            <a:ext cx="5038361" cy="313783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73223" y="1856252"/>
            <a:ext cx="4434154" cy="2843836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56846-5BCC-3E4B-2D5B-6847C238D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0E22A94-EB30-FF49-3E8B-A4BD966ABEA4}"/>
              </a:ext>
            </a:extLst>
          </p:cNvPr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0" dirty="0">
                <a:latin typeface="Arial"/>
                <a:cs typeface="Arial"/>
              </a:rPr>
              <a:t>Multiplexing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EC140CF4-CF57-4DF2-BC48-DA0F79E0C7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graphicFrame>
        <p:nvGraphicFramePr>
          <p:cNvPr id="6" name="object 6">
            <a:extLst>
              <a:ext uri="{FF2B5EF4-FFF2-40B4-BE49-F238E27FC236}">
                <a16:creationId xmlns:a16="http://schemas.microsoft.com/office/drawing/2014/main" id="{A774676F-75B1-C2A6-4AB2-A1B5E109B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247978"/>
              </p:ext>
            </p:extLst>
          </p:nvPr>
        </p:nvGraphicFramePr>
        <p:xfrm>
          <a:off x="10450439" y="1098359"/>
          <a:ext cx="1365885" cy="368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object 9">
            <a:extLst>
              <a:ext uri="{FF2B5EF4-FFF2-40B4-BE49-F238E27FC236}">
                <a16:creationId xmlns:a16="http://schemas.microsoft.com/office/drawing/2014/main" id="{D17447C8-3C62-0CA3-1EEB-F205854F8B0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8DF535B0-A77B-7776-7CC1-57EBE1E8A460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405A20-9743-6538-E565-DAE644AF0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25" y="1799193"/>
            <a:ext cx="4140200" cy="3556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0019CC-48C7-F4CC-7AFC-54C487DD8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7609" y="1690276"/>
            <a:ext cx="6919809" cy="455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80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Improving</a:t>
            </a:r>
            <a:r>
              <a:rPr sz="2200" b="1" spc="-15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Representation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78090" y="4741922"/>
            <a:ext cx="4225290" cy="1485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065" marR="80645" indent="-50165" algn="just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NERD-</a:t>
            </a:r>
            <a:r>
              <a:rPr sz="1400" b="1" dirty="0">
                <a:latin typeface="Arial"/>
                <a:cs typeface="Arial"/>
              </a:rPr>
              <a:t>seq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expands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representation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of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frequently </a:t>
            </a:r>
            <a:r>
              <a:rPr sz="1400" b="1" dirty="0">
                <a:latin typeface="Arial"/>
                <a:cs typeface="Arial"/>
              </a:rPr>
              <a:t>modified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non-</a:t>
            </a:r>
            <a:r>
              <a:rPr sz="1400" b="1" dirty="0">
                <a:latin typeface="Arial"/>
                <a:cs typeface="Arial"/>
              </a:rPr>
              <a:t>coding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RNAs,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such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as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snoRNAs, </a:t>
            </a:r>
            <a:r>
              <a:rPr sz="1400" b="1" dirty="0">
                <a:latin typeface="Arial"/>
                <a:cs typeface="Arial"/>
              </a:rPr>
              <a:t>snRNAs,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scRNAs,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srpRNAs,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tRNAs,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and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rRFs.</a:t>
            </a:r>
            <a:endParaRPr sz="14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1170"/>
              </a:spcBef>
            </a:pPr>
            <a:r>
              <a:rPr sz="1100" spc="-10" dirty="0">
                <a:latin typeface="Arial MT"/>
                <a:cs typeface="Arial MT"/>
              </a:rPr>
              <a:t>Saville,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L.,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Wu,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L.,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Habtewold,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J.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et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al.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NERD-</a:t>
            </a:r>
            <a:r>
              <a:rPr sz="1100" dirty="0">
                <a:latin typeface="Arial MT"/>
                <a:cs typeface="Arial MT"/>
              </a:rPr>
              <a:t>seq: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novel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approach </a:t>
            </a:r>
            <a:r>
              <a:rPr sz="1100" dirty="0">
                <a:latin typeface="Arial MT"/>
                <a:cs typeface="Arial MT"/>
              </a:rPr>
              <a:t>of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direct</a:t>
            </a:r>
            <a:r>
              <a:rPr sz="1100" spc="-20" dirty="0">
                <a:latin typeface="Arial MT"/>
                <a:cs typeface="Arial MT"/>
              </a:rPr>
              <a:t> RNA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that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expands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representation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of </a:t>
            </a:r>
            <a:r>
              <a:rPr sz="1100" spc="-20" dirty="0">
                <a:latin typeface="Arial MT"/>
                <a:cs typeface="Arial MT"/>
              </a:rPr>
              <a:t>non-</a:t>
            </a:r>
            <a:r>
              <a:rPr sz="1100" dirty="0">
                <a:latin typeface="Arial MT"/>
                <a:cs typeface="Arial MT"/>
              </a:rPr>
              <a:t>coding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RNAs.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Genome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Biol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25,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233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(2024). </a:t>
            </a:r>
            <a:r>
              <a:rPr sz="1100" spc="-10" dirty="0">
                <a:latin typeface="Arial MT"/>
                <a:cs typeface="Arial MT"/>
                <a:hlinkClick r:id="rId2"/>
              </a:rPr>
              <a:t>https://doi.org/10.1186/s13059-024-03375-</a:t>
            </a:r>
            <a:r>
              <a:rPr sz="1100" spc="-50" dirty="0">
                <a:latin typeface="Arial MT"/>
                <a:cs typeface="Arial MT"/>
                <a:hlinkClick r:id="rId2"/>
              </a:rPr>
              <a:t>8</a:t>
            </a:r>
            <a:endParaRPr sz="1100">
              <a:latin typeface="Arial MT"/>
              <a:cs typeface="Arial MT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0450439" y="1098359"/>
          <a:ext cx="1365885" cy="737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600" b="1" spc="-10" dirty="0">
                          <a:solidFill>
                            <a:srgbClr val="767676"/>
                          </a:solidFill>
                          <a:latin typeface="Arial"/>
                          <a:cs typeface="Arial"/>
                        </a:rPr>
                        <a:t>Community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7000" y="1659225"/>
            <a:ext cx="3030601" cy="2983797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2536825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Knowing</a:t>
            </a:r>
            <a:r>
              <a:rPr sz="2200" b="1" spc="-10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your</a:t>
            </a:r>
            <a:r>
              <a:rPr sz="2200" b="1" spc="-100" dirty="0">
                <a:latin typeface="Arial"/>
                <a:cs typeface="Arial"/>
              </a:rPr>
              <a:t> </a:t>
            </a:r>
            <a:r>
              <a:rPr sz="2200" b="1" spc="-20" dirty="0">
                <a:latin typeface="Arial"/>
                <a:cs typeface="Arial"/>
              </a:rPr>
              <a:t>goal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What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is</a:t>
            </a:r>
            <a:r>
              <a:rPr sz="1900" spc="-4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your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goal?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2200" y="4095360"/>
            <a:ext cx="1832759" cy="183492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237035" y="1611914"/>
            <a:ext cx="1849755" cy="1847214"/>
            <a:chOff x="4237035" y="1611914"/>
            <a:chExt cx="1849755" cy="184721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6560" y="1621439"/>
              <a:ext cx="1830242" cy="182771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241797" y="1616677"/>
              <a:ext cx="1840230" cy="1837689"/>
            </a:xfrm>
            <a:custGeom>
              <a:avLst/>
              <a:gdLst/>
              <a:ahLst/>
              <a:cxnLst/>
              <a:rect l="l" t="t" r="r" b="b"/>
              <a:pathLst>
                <a:path w="1840229" h="1837689">
                  <a:moveTo>
                    <a:pt x="0" y="0"/>
                  </a:moveTo>
                  <a:lnTo>
                    <a:pt x="1839767" y="0"/>
                  </a:lnTo>
                  <a:lnTo>
                    <a:pt x="1839767" y="1837243"/>
                  </a:lnTo>
                  <a:lnTo>
                    <a:pt x="0" y="1837243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416795" y="1645754"/>
            <a:ext cx="1840230" cy="1860550"/>
            <a:chOff x="1416795" y="1645754"/>
            <a:chExt cx="1840230" cy="186055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6320" y="1657305"/>
              <a:ext cx="1820880" cy="183937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21557" y="1650517"/>
              <a:ext cx="1830705" cy="1851025"/>
            </a:xfrm>
            <a:custGeom>
              <a:avLst/>
              <a:gdLst/>
              <a:ahLst/>
              <a:cxnLst/>
              <a:rect l="l" t="t" r="r" b="b"/>
              <a:pathLst>
                <a:path w="1830704" h="1851025">
                  <a:moveTo>
                    <a:pt x="0" y="0"/>
                  </a:moveTo>
                  <a:lnTo>
                    <a:pt x="1830405" y="0"/>
                  </a:lnTo>
                  <a:lnTo>
                    <a:pt x="1830405" y="1850925"/>
                  </a:lnTo>
                  <a:lnTo>
                    <a:pt x="0" y="185092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682693" y="3489535"/>
            <a:ext cx="14801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Transcriptomics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42110" y="3501056"/>
            <a:ext cx="1812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Epi-transcriptomics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37352" y="5947256"/>
            <a:ext cx="2019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libri"/>
                <a:cs typeface="Calibri"/>
              </a:rPr>
              <a:t>Meta-</a:t>
            </a:r>
            <a:r>
              <a:rPr sz="1800" spc="-10" dirty="0">
                <a:latin typeface="Calibri"/>
                <a:cs typeface="Calibri"/>
              </a:rPr>
              <a:t>transcriptomics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28439" y="3512215"/>
            <a:ext cx="4260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libri"/>
                <a:cs typeface="Calibri"/>
              </a:rPr>
              <a:t>Bulk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02413" y="5947256"/>
            <a:ext cx="961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libri"/>
                <a:cs typeface="Calibri"/>
              </a:rPr>
              <a:t>Single-cell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740977" y="5947256"/>
            <a:ext cx="648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Spatial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061394" y="4086554"/>
            <a:ext cx="1853564" cy="1852295"/>
            <a:chOff x="9061394" y="4086554"/>
            <a:chExt cx="1853564" cy="1852295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70919" y="4096079"/>
              <a:ext cx="1834199" cy="183311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066157" y="4091317"/>
              <a:ext cx="1844039" cy="1842770"/>
            </a:xfrm>
            <a:custGeom>
              <a:avLst/>
              <a:gdLst/>
              <a:ahLst/>
              <a:cxnLst/>
              <a:rect l="l" t="t" r="r" b="b"/>
              <a:pathLst>
                <a:path w="1844040" h="1842770">
                  <a:moveTo>
                    <a:pt x="0" y="0"/>
                  </a:moveTo>
                  <a:lnTo>
                    <a:pt x="1843724" y="0"/>
                  </a:lnTo>
                  <a:lnTo>
                    <a:pt x="1843724" y="1842644"/>
                  </a:lnTo>
                  <a:lnTo>
                    <a:pt x="0" y="184264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977635" y="4084034"/>
            <a:ext cx="1896745" cy="1844675"/>
            <a:chOff x="5977635" y="4084034"/>
            <a:chExt cx="1896745" cy="184467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87160" y="4093559"/>
              <a:ext cx="1877399" cy="182519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982397" y="4088797"/>
              <a:ext cx="1887220" cy="1835150"/>
            </a:xfrm>
            <a:custGeom>
              <a:avLst/>
              <a:gdLst/>
              <a:ahLst/>
              <a:cxnLst/>
              <a:rect l="l" t="t" r="r" b="b"/>
              <a:pathLst>
                <a:path w="1887220" h="1835150">
                  <a:moveTo>
                    <a:pt x="0" y="0"/>
                  </a:moveTo>
                  <a:lnTo>
                    <a:pt x="1886924" y="0"/>
                  </a:lnTo>
                  <a:lnTo>
                    <a:pt x="1886924" y="1834724"/>
                  </a:lnTo>
                  <a:lnTo>
                    <a:pt x="0" y="183472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7535354" y="1593915"/>
            <a:ext cx="1838960" cy="1850389"/>
            <a:chOff x="7535354" y="1593915"/>
            <a:chExt cx="1838960" cy="1850389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4880" y="1603440"/>
              <a:ext cx="1819800" cy="183131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540117" y="1598677"/>
              <a:ext cx="1829435" cy="1840864"/>
            </a:xfrm>
            <a:custGeom>
              <a:avLst/>
              <a:gdLst/>
              <a:ahLst/>
              <a:cxnLst/>
              <a:rect l="l" t="t" r="r" b="b"/>
              <a:pathLst>
                <a:path w="1829434" h="1840864">
                  <a:moveTo>
                    <a:pt x="0" y="0"/>
                  </a:moveTo>
                  <a:lnTo>
                    <a:pt x="1829326" y="0"/>
                  </a:lnTo>
                  <a:lnTo>
                    <a:pt x="1829326" y="1840843"/>
                  </a:lnTo>
                  <a:lnTo>
                    <a:pt x="0" y="1840843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010">
              <a:lnSpc>
                <a:spcPts val="2755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524560" y="3976559"/>
            <a:ext cx="1143000" cy="38735"/>
          </a:xfrm>
          <a:custGeom>
            <a:avLst/>
            <a:gdLst/>
            <a:ahLst/>
            <a:cxnLst/>
            <a:rect l="l" t="t" r="r" b="b"/>
            <a:pathLst>
              <a:path w="1143000" h="38735">
                <a:moveTo>
                  <a:pt x="1142999" y="38159"/>
                </a:moveTo>
                <a:lnTo>
                  <a:pt x="0" y="38159"/>
                </a:lnTo>
                <a:lnTo>
                  <a:pt x="0" y="0"/>
                </a:lnTo>
                <a:lnTo>
                  <a:pt x="1142999" y="0"/>
                </a:lnTo>
                <a:lnTo>
                  <a:pt x="1142999" y="38159"/>
                </a:lnTo>
                <a:close/>
              </a:path>
            </a:pathLst>
          </a:custGeom>
          <a:solidFill>
            <a:srgbClr val="FF8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074777" y="2188629"/>
            <a:ext cx="213487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50" dirty="0">
                <a:solidFill>
                  <a:srgbClr val="FF8C00"/>
                </a:solidFill>
              </a:rPr>
              <a:t>Section</a:t>
            </a:r>
            <a:r>
              <a:rPr sz="3150" spc="-40" dirty="0">
                <a:solidFill>
                  <a:srgbClr val="FF8C00"/>
                </a:solidFill>
              </a:rPr>
              <a:t> </a:t>
            </a:r>
            <a:r>
              <a:rPr sz="3150" spc="-25" dirty="0">
                <a:solidFill>
                  <a:srgbClr val="FF8C00"/>
                </a:solidFill>
              </a:rPr>
              <a:t>1.</a:t>
            </a:r>
            <a:r>
              <a:rPr lang="es-ES" sz="3150" spc="-25" dirty="0">
                <a:solidFill>
                  <a:srgbClr val="FF8C00"/>
                </a:solidFill>
              </a:rPr>
              <a:t>2</a:t>
            </a:r>
            <a:endParaRPr sz="3150" dirty="0"/>
          </a:p>
        </p:txBody>
      </p:sp>
      <p:sp>
        <p:nvSpPr>
          <p:cNvPr id="5" name="object 5"/>
          <p:cNvSpPr txBox="1"/>
          <p:nvPr/>
        </p:nvSpPr>
        <p:spPr>
          <a:xfrm>
            <a:off x="3826245" y="3002695"/>
            <a:ext cx="4539510" cy="60785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s-ES" sz="3850" b="1" spc="-10" dirty="0">
                <a:solidFill>
                  <a:srgbClr val="FFFFFF"/>
                </a:solidFill>
                <a:latin typeface="Arial"/>
                <a:cs typeface="Arial"/>
              </a:rPr>
              <a:t>Adaptive </a:t>
            </a:r>
            <a:r>
              <a:rPr lang="es-ES" sz="3850" b="1" spc="-10" dirty="0" err="1">
                <a:solidFill>
                  <a:srgbClr val="FFFFFF"/>
                </a:solidFill>
                <a:latin typeface="Arial"/>
                <a:cs typeface="Arial"/>
              </a:rPr>
              <a:t>sampling</a:t>
            </a:r>
            <a:endParaRPr sz="38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34736" y="4164835"/>
            <a:ext cx="621728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9665" marR="5080" indent="-2387600">
              <a:lnSpc>
                <a:spcPct val="100000"/>
              </a:lnSpc>
              <a:spcBef>
                <a:spcPts val="100"/>
              </a:spcBef>
            </a:pP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Library</a:t>
            </a:r>
            <a:r>
              <a:rPr sz="205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preparation</a:t>
            </a:r>
            <a:r>
              <a:rPr sz="2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strategies</a:t>
            </a:r>
            <a:r>
              <a:rPr sz="2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sz="2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long-reads</a:t>
            </a:r>
            <a:r>
              <a:rPr sz="205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spc="-10" dirty="0">
                <a:solidFill>
                  <a:srgbClr val="FFFFFF"/>
                </a:solidFill>
                <a:latin typeface="Arial MT"/>
                <a:cs typeface="Arial MT"/>
              </a:rPr>
              <a:t>RNA-</a:t>
            </a:r>
            <a:r>
              <a:rPr sz="2050" spc="-25" dirty="0">
                <a:solidFill>
                  <a:srgbClr val="FFFFFF"/>
                </a:solidFill>
                <a:latin typeface="Arial MT"/>
                <a:cs typeface="Arial MT"/>
              </a:rPr>
              <a:t>seq </a:t>
            </a:r>
            <a:r>
              <a:rPr sz="2050" spc="-10" dirty="0">
                <a:solidFill>
                  <a:srgbClr val="FFFFFF"/>
                </a:solidFill>
                <a:latin typeface="Arial MT"/>
                <a:cs typeface="Arial MT"/>
              </a:rPr>
              <a:t>experiments</a:t>
            </a:r>
            <a:endParaRPr sz="20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Adaptive</a:t>
            </a:r>
            <a:r>
              <a:rPr sz="2200" b="1" spc="-13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Sampling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Bonus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450439" y="1098359"/>
          <a:ext cx="1365885" cy="737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600" b="1" spc="-10" dirty="0">
                          <a:solidFill>
                            <a:srgbClr val="767676"/>
                          </a:solidFill>
                          <a:latin typeface="Arial"/>
                          <a:cs typeface="Arial"/>
                        </a:rPr>
                        <a:t>Community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602268" y="1852465"/>
            <a:ext cx="2563495" cy="2432050"/>
            <a:chOff x="602268" y="1852465"/>
            <a:chExt cx="2563495" cy="24320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2268" y="1852465"/>
              <a:ext cx="2563479" cy="243147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83699" y="2746724"/>
              <a:ext cx="211454" cy="327660"/>
            </a:xfrm>
            <a:custGeom>
              <a:avLst/>
              <a:gdLst/>
              <a:ahLst/>
              <a:cxnLst/>
              <a:rect l="l" t="t" r="r" b="b"/>
              <a:pathLst>
                <a:path w="211455" h="327660">
                  <a:moveTo>
                    <a:pt x="105449" y="327599"/>
                  </a:moveTo>
                  <a:lnTo>
                    <a:pt x="0" y="222149"/>
                  </a:lnTo>
                  <a:lnTo>
                    <a:pt x="52724" y="222149"/>
                  </a:lnTo>
                  <a:lnTo>
                    <a:pt x="52724" y="0"/>
                  </a:lnTo>
                  <a:lnTo>
                    <a:pt x="158174" y="0"/>
                  </a:lnTo>
                  <a:lnTo>
                    <a:pt x="158174" y="222149"/>
                  </a:lnTo>
                  <a:lnTo>
                    <a:pt x="210899" y="222149"/>
                  </a:lnTo>
                  <a:lnTo>
                    <a:pt x="105449" y="327599"/>
                  </a:lnTo>
                  <a:close/>
                </a:path>
              </a:pathLst>
            </a:custGeom>
            <a:solidFill>
              <a:srgbClr val="0084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59779" y="5816870"/>
            <a:ext cx="3665220" cy="34925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490980" marR="5080" indent="-1478915">
              <a:lnSpc>
                <a:spcPts val="1320"/>
              </a:lnSpc>
              <a:spcBef>
                <a:spcPts val="40"/>
              </a:spcBef>
            </a:pPr>
            <a:r>
              <a:rPr sz="1100" spc="-10" dirty="0">
                <a:latin typeface="Arial MT"/>
                <a:cs typeface="Arial MT"/>
              </a:rPr>
              <a:t>Adaptive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sampling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can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used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to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enrich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or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deplete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target transcripts.</a:t>
            </a:r>
            <a:endParaRPr sz="11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Adaptive</a:t>
            </a:r>
            <a:r>
              <a:rPr sz="2200" b="1" spc="-13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Sampling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Bonus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450439" y="1098359"/>
          <a:ext cx="1365885" cy="737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600" b="1" spc="-10" dirty="0">
                          <a:solidFill>
                            <a:srgbClr val="767676"/>
                          </a:solidFill>
                          <a:latin typeface="Arial"/>
                          <a:cs typeface="Arial"/>
                        </a:rPr>
                        <a:t>Community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602268" y="1852465"/>
            <a:ext cx="3314700" cy="3235960"/>
            <a:chOff x="602268" y="1852465"/>
            <a:chExt cx="3314700" cy="323596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2268" y="1852465"/>
              <a:ext cx="2563479" cy="24314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7199" y="4497525"/>
              <a:ext cx="1479339" cy="5906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884007" y="4283942"/>
              <a:ext cx="325120" cy="509270"/>
            </a:xfrm>
            <a:custGeom>
              <a:avLst/>
              <a:gdLst/>
              <a:ahLst/>
              <a:cxnLst/>
              <a:rect l="l" t="t" r="r" b="b"/>
              <a:pathLst>
                <a:path w="325119" h="509270">
                  <a:moveTo>
                    <a:pt x="0" y="0"/>
                  </a:moveTo>
                  <a:lnTo>
                    <a:pt x="0" y="508799"/>
                  </a:lnTo>
                  <a:lnTo>
                    <a:pt x="324599" y="508799"/>
                  </a:lnTo>
                </a:path>
              </a:pathLst>
            </a:custGeom>
            <a:ln w="3809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89558" y="4710761"/>
              <a:ext cx="211001" cy="16396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83699" y="2746724"/>
              <a:ext cx="211454" cy="327660"/>
            </a:xfrm>
            <a:custGeom>
              <a:avLst/>
              <a:gdLst/>
              <a:ahLst/>
              <a:cxnLst/>
              <a:rect l="l" t="t" r="r" b="b"/>
              <a:pathLst>
                <a:path w="211455" h="327660">
                  <a:moveTo>
                    <a:pt x="105449" y="327599"/>
                  </a:moveTo>
                  <a:lnTo>
                    <a:pt x="0" y="222149"/>
                  </a:lnTo>
                  <a:lnTo>
                    <a:pt x="52724" y="222149"/>
                  </a:lnTo>
                  <a:lnTo>
                    <a:pt x="52724" y="0"/>
                  </a:lnTo>
                  <a:lnTo>
                    <a:pt x="158174" y="0"/>
                  </a:lnTo>
                  <a:lnTo>
                    <a:pt x="158174" y="222149"/>
                  </a:lnTo>
                  <a:lnTo>
                    <a:pt x="210899" y="222149"/>
                  </a:lnTo>
                  <a:lnTo>
                    <a:pt x="105449" y="327599"/>
                  </a:lnTo>
                  <a:close/>
                </a:path>
              </a:pathLst>
            </a:custGeom>
            <a:solidFill>
              <a:srgbClr val="0084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965463" y="5153630"/>
            <a:ext cx="22161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Arial"/>
                <a:cs typeface="Arial"/>
              </a:rPr>
              <a:t>Process</a:t>
            </a:r>
            <a:r>
              <a:rPr sz="1500" b="1" spc="-5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data</a:t>
            </a:r>
            <a:r>
              <a:rPr sz="1500" b="1" spc="-5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in</a:t>
            </a:r>
            <a:r>
              <a:rPr sz="1500" b="1" spc="-50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realtime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59779" y="5816870"/>
            <a:ext cx="3665220" cy="34925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490980" marR="5080" indent="-1478915">
              <a:lnSpc>
                <a:spcPts val="1320"/>
              </a:lnSpc>
              <a:spcBef>
                <a:spcPts val="40"/>
              </a:spcBef>
            </a:pPr>
            <a:r>
              <a:rPr sz="1100" spc="-10" dirty="0">
                <a:latin typeface="Arial MT"/>
                <a:cs typeface="Arial MT"/>
              </a:rPr>
              <a:t>Adaptive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sampling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can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used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to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enrich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or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depletes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target transcripts.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Adaptive</a:t>
            </a:r>
            <a:r>
              <a:rPr sz="2200" b="1" spc="-13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Sampling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Bonus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450439" y="1098359"/>
          <a:ext cx="1365885" cy="737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600" b="1" spc="-10" dirty="0">
                          <a:solidFill>
                            <a:srgbClr val="767676"/>
                          </a:solidFill>
                          <a:latin typeface="Arial"/>
                          <a:cs typeface="Arial"/>
                        </a:rPr>
                        <a:t>Community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602268" y="1792012"/>
            <a:ext cx="5242560" cy="3296285"/>
            <a:chOff x="602268" y="1792012"/>
            <a:chExt cx="5242560" cy="329628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2268" y="1852466"/>
              <a:ext cx="2563479" cy="24314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19925" y="1792012"/>
              <a:ext cx="2624324" cy="254181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7199" y="4497525"/>
              <a:ext cx="1479339" cy="5906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84007" y="4283942"/>
              <a:ext cx="325120" cy="509270"/>
            </a:xfrm>
            <a:custGeom>
              <a:avLst/>
              <a:gdLst/>
              <a:ahLst/>
              <a:cxnLst/>
              <a:rect l="l" t="t" r="r" b="b"/>
              <a:pathLst>
                <a:path w="325119" h="509270">
                  <a:moveTo>
                    <a:pt x="0" y="0"/>
                  </a:moveTo>
                  <a:lnTo>
                    <a:pt x="0" y="508799"/>
                  </a:lnTo>
                  <a:lnTo>
                    <a:pt x="324599" y="508799"/>
                  </a:lnTo>
                </a:path>
              </a:pathLst>
            </a:custGeom>
            <a:ln w="3809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89558" y="4710761"/>
              <a:ext cx="211001" cy="16396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16539" y="4562475"/>
              <a:ext cx="615950" cy="230504"/>
            </a:xfrm>
            <a:custGeom>
              <a:avLst/>
              <a:gdLst/>
              <a:ahLst/>
              <a:cxnLst/>
              <a:rect l="l" t="t" r="r" b="b"/>
              <a:pathLst>
                <a:path w="615950" h="230504">
                  <a:moveTo>
                    <a:pt x="0" y="230399"/>
                  </a:moveTo>
                  <a:lnTo>
                    <a:pt x="615599" y="230399"/>
                  </a:lnTo>
                  <a:lnTo>
                    <a:pt x="615599" y="0"/>
                  </a:lnTo>
                </a:path>
              </a:pathLst>
            </a:custGeom>
            <a:ln w="38099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50158" y="4370523"/>
              <a:ext cx="163961" cy="21100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583699" y="2746724"/>
              <a:ext cx="211454" cy="327660"/>
            </a:xfrm>
            <a:custGeom>
              <a:avLst/>
              <a:gdLst/>
              <a:ahLst/>
              <a:cxnLst/>
              <a:rect l="l" t="t" r="r" b="b"/>
              <a:pathLst>
                <a:path w="211455" h="327660">
                  <a:moveTo>
                    <a:pt x="105449" y="327599"/>
                  </a:moveTo>
                  <a:lnTo>
                    <a:pt x="0" y="222149"/>
                  </a:lnTo>
                  <a:lnTo>
                    <a:pt x="52724" y="222149"/>
                  </a:lnTo>
                  <a:lnTo>
                    <a:pt x="52724" y="0"/>
                  </a:lnTo>
                  <a:lnTo>
                    <a:pt x="158174" y="0"/>
                  </a:lnTo>
                  <a:lnTo>
                    <a:pt x="158174" y="222149"/>
                  </a:lnTo>
                  <a:lnTo>
                    <a:pt x="210899" y="222149"/>
                  </a:lnTo>
                  <a:lnTo>
                    <a:pt x="105449" y="327599"/>
                  </a:lnTo>
                  <a:close/>
                </a:path>
              </a:pathLst>
            </a:custGeom>
            <a:solidFill>
              <a:srgbClr val="0084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214574" y="2746724"/>
              <a:ext cx="211454" cy="327660"/>
            </a:xfrm>
            <a:custGeom>
              <a:avLst/>
              <a:gdLst/>
              <a:ahLst/>
              <a:cxnLst/>
              <a:rect l="l" t="t" r="r" b="b"/>
              <a:pathLst>
                <a:path w="211454" h="327660">
                  <a:moveTo>
                    <a:pt x="158174" y="327599"/>
                  </a:moveTo>
                  <a:lnTo>
                    <a:pt x="52724" y="327599"/>
                  </a:lnTo>
                  <a:lnTo>
                    <a:pt x="52724" y="105449"/>
                  </a:lnTo>
                  <a:lnTo>
                    <a:pt x="0" y="105449"/>
                  </a:lnTo>
                  <a:lnTo>
                    <a:pt x="105449" y="0"/>
                  </a:lnTo>
                  <a:lnTo>
                    <a:pt x="210899" y="105449"/>
                  </a:lnTo>
                  <a:lnTo>
                    <a:pt x="158174" y="105449"/>
                  </a:lnTo>
                  <a:lnTo>
                    <a:pt x="158174" y="327599"/>
                  </a:lnTo>
                  <a:close/>
                </a:path>
              </a:pathLst>
            </a:custGeom>
            <a:solidFill>
              <a:srgbClr val="FFAB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965463" y="5153630"/>
            <a:ext cx="22161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Arial"/>
                <a:cs typeface="Arial"/>
              </a:rPr>
              <a:t>Process</a:t>
            </a:r>
            <a:r>
              <a:rPr sz="1500" b="1" spc="-5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data</a:t>
            </a:r>
            <a:r>
              <a:rPr sz="1500" b="1" spc="-5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in</a:t>
            </a:r>
            <a:r>
              <a:rPr sz="1500" b="1" spc="-50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realtime</a:t>
            </a:r>
            <a:endParaRPr sz="150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26969" y="2118960"/>
            <a:ext cx="5153039" cy="375300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359779" y="5816870"/>
            <a:ext cx="3665220" cy="34925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490980" marR="5080" indent="-1478915">
              <a:lnSpc>
                <a:spcPts val="1320"/>
              </a:lnSpc>
              <a:spcBef>
                <a:spcPts val="40"/>
              </a:spcBef>
            </a:pPr>
            <a:r>
              <a:rPr sz="1100" spc="-10" dirty="0">
                <a:latin typeface="Arial MT"/>
                <a:cs typeface="Arial MT"/>
              </a:rPr>
              <a:t>Adaptive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sampling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can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used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to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enrich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or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depletes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target transcripts.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Adaptive</a:t>
            </a:r>
            <a:r>
              <a:rPr sz="2200" b="1" spc="-13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Sampling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Bonus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05320" y="4788657"/>
            <a:ext cx="4170045" cy="1270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Adaptive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sampling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performed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on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pool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of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in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vitro </a:t>
            </a:r>
            <a:r>
              <a:rPr sz="1200" b="1" dirty="0">
                <a:latin typeface="Arial"/>
                <a:cs typeface="Arial"/>
              </a:rPr>
              <a:t>transcribed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RNAs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resulted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in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net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increase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of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22-</a:t>
            </a:r>
            <a:r>
              <a:rPr sz="1200" b="1" dirty="0">
                <a:latin typeface="Arial"/>
                <a:cs typeface="Arial"/>
              </a:rPr>
              <a:t>30%</a:t>
            </a:r>
            <a:r>
              <a:rPr sz="1200" b="1" spc="-25" dirty="0">
                <a:latin typeface="Arial"/>
                <a:cs typeface="Arial"/>
              </a:rPr>
              <a:t> in </a:t>
            </a:r>
            <a:r>
              <a:rPr sz="1200" b="1" dirty="0">
                <a:latin typeface="Arial"/>
                <a:cs typeface="Arial"/>
              </a:rPr>
              <a:t>the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proportion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of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transcripts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of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interest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in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population.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1200">
              <a:latin typeface="Arial"/>
              <a:cs typeface="Arial"/>
            </a:endParaRPr>
          </a:p>
          <a:p>
            <a:pPr marL="61594" marR="50800" indent="-1270"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Arial MT"/>
                <a:cs typeface="Arial MT"/>
              </a:rPr>
              <a:t>Wang,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J.,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et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al..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(2024).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Direct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RNA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coupled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with </a:t>
            </a:r>
            <a:r>
              <a:rPr sz="1100" spc="-10" dirty="0">
                <a:latin typeface="Arial MT"/>
                <a:cs typeface="Arial MT"/>
              </a:rPr>
              <a:t>adaptive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sampling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enriches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RNAs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of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interest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in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the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transcriptome. </a:t>
            </a:r>
            <a:r>
              <a:rPr sz="1100" spc="-10" dirty="0">
                <a:latin typeface="Arial MT"/>
                <a:cs typeface="Arial MT"/>
                <a:hlinkClick r:id="rId2"/>
              </a:rPr>
              <a:t>https://doi.org/10.1038/s41467-023-44656-</a:t>
            </a:r>
            <a:r>
              <a:rPr sz="1100" spc="-50" dirty="0">
                <a:latin typeface="Arial MT"/>
                <a:cs typeface="Arial MT"/>
                <a:hlinkClick r:id="rId2"/>
              </a:rPr>
              <a:t>3</a:t>
            </a:r>
            <a:endParaRPr sz="1100">
              <a:latin typeface="Arial MT"/>
              <a:cs typeface="Arial MT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0450439" y="1098359"/>
          <a:ext cx="1365885" cy="737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0" dirty="0">
                          <a:solidFill>
                            <a:srgbClr val="5197DA"/>
                          </a:solidFill>
                          <a:latin typeface="Arial"/>
                          <a:cs typeface="Arial"/>
                        </a:rPr>
                        <a:t>Nanopore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solidFill>
                      <a:srgbClr val="DC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600" b="1" spc="-10" dirty="0">
                          <a:solidFill>
                            <a:srgbClr val="767676"/>
                          </a:solidFill>
                          <a:latin typeface="Arial"/>
                          <a:cs typeface="Arial"/>
                        </a:rPr>
                        <a:t>Community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200" y="1754125"/>
            <a:ext cx="5282650" cy="28746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524560" y="3976559"/>
            <a:ext cx="1143000" cy="38735"/>
          </a:xfrm>
          <a:custGeom>
            <a:avLst/>
            <a:gdLst/>
            <a:ahLst/>
            <a:cxnLst/>
            <a:rect l="l" t="t" r="r" b="b"/>
            <a:pathLst>
              <a:path w="1143000" h="38735">
                <a:moveTo>
                  <a:pt x="1142999" y="38159"/>
                </a:moveTo>
                <a:lnTo>
                  <a:pt x="0" y="38159"/>
                </a:lnTo>
                <a:lnTo>
                  <a:pt x="0" y="0"/>
                </a:lnTo>
                <a:lnTo>
                  <a:pt x="1142999" y="0"/>
                </a:lnTo>
                <a:lnTo>
                  <a:pt x="1142999" y="38159"/>
                </a:lnTo>
                <a:close/>
              </a:path>
            </a:pathLst>
          </a:custGeom>
          <a:solidFill>
            <a:srgbClr val="FF8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193980" y="2188619"/>
            <a:ext cx="1801495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50" dirty="0">
                <a:solidFill>
                  <a:srgbClr val="FF8C00"/>
                </a:solidFill>
              </a:rPr>
              <a:t>Section</a:t>
            </a:r>
            <a:r>
              <a:rPr sz="3150" spc="-40" dirty="0">
                <a:solidFill>
                  <a:srgbClr val="FF8C00"/>
                </a:solidFill>
              </a:rPr>
              <a:t> </a:t>
            </a:r>
            <a:r>
              <a:rPr sz="3150" spc="-50" dirty="0">
                <a:solidFill>
                  <a:srgbClr val="FF8C00"/>
                </a:solidFill>
              </a:rPr>
              <a:t>2</a:t>
            </a:r>
            <a:endParaRPr sz="3150"/>
          </a:p>
        </p:txBody>
      </p:sp>
      <p:sp>
        <p:nvSpPr>
          <p:cNvPr id="5" name="object 5"/>
          <p:cNvSpPr txBox="1"/>
          <p:nvPr/>
        </p:nvSpPr>
        <p:spPr>
          <a:xfrm>
            <a:off x="4765160" y="2991955"/>
            <a:ext cx="2752725" cy="615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850" b="1" spc="-10" dirty="0">
                <a:solidFill>
                  <a:srgbClr val="FFFFFF"/>
                </a:solidFill>
                <a:latin typeface="Arial"/>
                <a:cs typeface="Arial"/>
              </a:rPr>
              <a:t>Basecalling</a:t>
            </a:r>
            <a:endParaRPr sz="38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55883" y="4321045"/>
            <a:ext cx="3974465" cy="337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Raw</a:t>
            </a:r>
            <a:r>
              <a:rPr sz="205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data</a:t>
            </a:r>
            <a:r>
              <a:rPr sz="205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formats</a:t>
            </a:r>
            <a:r>
              <a:rPr sz="205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sz="205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50" spc="-10" dirty="0">
                <a:solidFill>
                  <a:srgbClr val="FFFFFF"/>
                </a:solidFill>
                <a:latin typeface="Arial MT"/>
                <a:cs typeface="Arial MT"/>
              </a:rPr>
              <a:t>Basecalling</a:t>
            </a:r>
            <a:endParaRPr sz="20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9715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0" dirty="0">
                <a:latin typeface="Arial"/>
                <a:cs typeface="Arial"/>
              </a:rPr>
              <a:t>PacBio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spc="-50" dirty="0">
                <a:latin typeface="Arial MT"/>
                <a:cs typeface="Arial MT"/>
              </a:rPr>
              <a:t>.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Primary</a:t>
            </a:r>
            <a:r>
              <a:rPr spc="-110" dirty="0"/>
              <a:t> </a:t>
            </a:r>
            <a:r>
              <a:rPr spc="-10" dirty="0"/>
              <a:t>Analysis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76112" y="1674212"/>
          <a:ext cx="5642609" cy="1644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2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0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Official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tool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ICS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v13.3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(Revio)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9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Base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calling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 marR="68770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HiFi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read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generation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with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DeepConsensus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Methylation</a:t>
                      </a:r>
                      <a:r>
                        <a:rPr sz="14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calling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 marR="217932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Barcode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demultiplexing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BAM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file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generation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F1CEEE"/>
          </a:solidFill>
        </p:spPr>
        <p:txBody>
          <a:bodyPr vert="horz" wrap="square" lIns="0" tIns="2857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D86ECC"/>
                </a:solidFill>
                <a:latin typeface="Arial"/>
                <a:cs typeface="Arial"/>
              </a:rPr>
              <a:t>PacBio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6450" y="1620060"/>
            <a:ext cx="5863151" cy="351789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9715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0" dirty="0">
                <a:latin typeface="Arial"/>
                <a:cs typeface="Arial"/>
              </a:rPr>
              <a:t>PacBio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spc="-50" dirty="0">
                <a:latin typeface="Arial MT"/>
                <a:cs typeface="Arial MT"/>
              </a:rPr>
              <a:t>.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Primary</a:t>
            </a:r>
            <a:r>
              <a:rPr spc="-110" dirty="0"/>
              <a:t> </a:t>
            </a:r>
            <a:r>
              <a:rPr spc="-10" dirty="0"/>
              <a:t>Analysis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76112" y="1674212"/>
          <a:ext cx="5642609" cy="1644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2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0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Official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tool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ICS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v13.3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(Revio)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9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Base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calling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 marR="68770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HiFi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read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generation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with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DeepConsensus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Methylation</a:t>
                      </a:r>
                      <a:r>
                        <a:rPr sz="14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calling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 marR="217932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Barcode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demultiplexing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BAM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file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generation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F1CEEE"/>
          </a:solidFill>
        </p:spPr>
        <p:txBody>
          <a:bodyPr vert="horz" wrap="square" lIns="0" tIns="2857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D86ECC"/>
                </a:solidFill>
                <a:latin typeface="Arial"/>
                <a:cs typeface="Arial"/>
              </a:rPr>
              <a:t>PacBio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9325" y="1678962"/>
            <a:ext cx="5871896" cy="278432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2957195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Nanopore</a:t>
            </a:r>
            <a:r>
              <a:rPr sz="2200" b="1" spc="-14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Basecalling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spc="-25" dirty="0">
                <a:latin typeface="Arial MT"/>
                <a:cs typeface="Arial MT"/>
              </a:rPr>
              <a:t>cDNA-</a:t>
            </a:r>
            <a:r>
              <a:rPr sz="1900" dirty="0">
                <a:latin typeface="Arial MT"/>
                <a:cs typeface="Arial MT"/>
              </a:rPr>
              <a:t>PCR</a:t>
            </a:r>
            <a:r>
              <a:rPr sz="1900" spc="-1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(R10.4.1)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Primary</a:t>
            </a:r>
            <a:r>
              <a:rPr spc="-110" dirty="0"/>
              <a:t> </a:t>
            </a:r>
            <a:r>
              <a:rPr spc="-10" dirty="0"/>
              <a:t>Analysis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76112" y="1674212"/>
          <a:ext cx="6858634" cy="2040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Official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tool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35407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MinKNOW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(dorado)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Dorado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standalone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Model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788795" algn="just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  <a:hlinkClick r:id="rId2"/>
                        </a:rPr>
                        <a:t>dna_r10.4.1_e8.2_400bps_fast@v5.2.0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  <a:hlinkClick r:id="rId3"/>
                        </a:rPr>
                        <a:t>dna_r10.4.1_e8.2_400bps_hac@v5.2.0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  <a:hlinkClick r:id="rId4"/>
                        </a:rPr>
                        <a:t>dna_r10.4.1_e8.2_400bps_sup@v5.2.0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Resource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214884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PromethION</a:t>
                      </a:r>
                      <a:r>
                        <a:rPr sz="1400" spc="-8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Tower,</a:t>
                      </a:r>
                      <a:r>
                        <a:rPr sz="14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P2I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Professional/Gaming</a:t>
                      </a:r>
                      <a:r>
                        <a:rPr sz="1400" spc="-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Laptop/Tower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DCEAF6"/>
          </a:solidFill>
        </p:spPr>
        <p:txBody>
          <a:bodyPr vert="horz" wrap="square" lIns="0" tIns="28575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5197DA"/>
                </a:solidFill>
                <a:latin typeface="Arial"/>
                <a:cs typeface="Arial"/>
              </a:rPr>
              <a:t>Nanopore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60347" y="1678975"/>
            <a:ext cx="4259524" cy="39927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70800" y="4089875"/>
            <a:ext cx="1116383" cy="221679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Nanopore</a:t>
            </a:r>
            <a:r>
              <a:rPr sz="2200" b="1" spc="-145" dirty="0">
                <a:latin typeface="Arial"/>
                <a:cs typeface="Arial"/>
              </a:rPr>
              <a:t> </a:t>
            </a:r>
            <a:r>
              <a:rPr lang="es-ES" sz="2200" b="1" spc="-10" dirty="0" err="1">
                <a:latin typeface="Arial"/>
                <a:cs typeface="Arial"/>
              </a:rPr>
              <a:t>Modcalling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 dirty="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Primary</a:t>
            </a:r>
            <a:r>
              <a:rPr spc="-110" dirty="0"/>
              <a:t> </a:t>
            </a:r>
            <a:r>
              <a:rPr spc="-10" dirty="0"/>
              <a:t>Analysis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DCEAF6"/>
          </a:solidFill>
        </p:spPr>
        <p:txBody>
          <a:bodyPr vert="horz" wrap="square" lIns="0" tIns="28575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5197DA"/>
                </a:solidFill>
                <a:latin typeface="Arial"/>
                <a:cs typeface="Arial"/>
              </a:rPr>
              <a:t>Nanopore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76112" y="1674212"/>
          <a:ext cx="6858634" cy="4173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Official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tool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35407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MinKNOW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(dorado)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Dorado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standalone Remora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25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Model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mods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2546985" algn="just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  <a:hlinkClick r:id="rId2"/>
                        </a:rPr>
                        <a:t>rna004_130bps_fast@v5.2.0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  <a:hlinkClick r:id="rId3"/>
                        </a:rPr>
                        <a:t>rna004_130bps_hac@v5.2.0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m5C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m6A_DRACH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 marR="3888104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inosine_m6A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pseU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Arial"/>
                          <a:cs typeface="Arial"/>
                          <a:hlinkClick r:id="rId4"/>
                        </a:rPr>
                        <a:t>rna004_130bps_sup@v5.2.0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85725" marR="3817620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m5C_2OmeC m6A_DRACH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 marR="3187700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inosine_m6A_2OmeA pseU_2OmeU 2OmeG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Resource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214884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PromethION</a:t>
                      </a:r>
                      <a:r>
                        <a:rPr sz="1400" spc="-8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Tower,</a:t>
                      </a:r>
                      <a:r>
                        <a:rPr sz="14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P2I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Professional/Gaming</a:t>
                      </a:r>
                      <a:r>
                        <a:rPr sz="1400" spc="-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Laptop/Tower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91275" y="1678985"/>
            <a:ext cx="4648324" cy="18710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50025" y="3702474"/>
            <a:ext cx="4079062" cy="223532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43243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5" dirty="0">
                <a:latin typeface="Arial"/>
                <a:cs typeface="Arial"/>
              </a:rPr>
              <a:t>RNA-seq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Main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difference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with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short-</a:t>
            </a:r>
            <a:r>
              <a:rPr sz="1900" dirty="0">
                <a:latin typeface="Arial MT"/>
                <a:cs typeface="Arial MT"/>
              </a:rPr>
              <a:t>reads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lib-prep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185693" y="6157636"/>
            <a:ext cx="9334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PacBio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98674" y="3816137"/>
            <a:ext cx="1385570" cy="2049780"/>
          </a:xfrm>
          <a:custGeom>
            <a:avLst/>
            <a:gdLst/>
            <a:ahLst/>
            <a:cxnLst/>
            <a:rect l="l" t="t" r="r" b="b"/>
            <a:pathLst>
              <a:path w="1385570" h="2049779">
                <a:moveTo>
                  <a:pt x="0" y="0"/>
                </a:moveTo>
                <a:lnTo>
                  <a:pt x="26157" y="42760"/>
                </a:lnTo>
                <a:lnTo>
                  <a:pt x="53005" y="85063"/>
                </a:lnTo>
                <a:lnTo>
                  <a:pt x="80489" y="126943"/>
                </a:lnTo>
                <a:lnTo>
                  <a:pt x="108558" y="168436"/>
                </a:lnTo>
                <a:lnTo>
                  <a:pt x="137159" y="209576"/>
                </a:lnTo>
                <a:lnTo>
                  <a:pt x="166238" y="250399"/>
                </a:lnTo>
                <a:lnTo>
                  <a:pt x="195742" y="290941"/>
                </a:lnTo>
                <a:lnTo>
                  <a:pt x="225619" y="331236"/>
                </a:lnTo>
                <a:lnTo>
                  <a:pt x="255816" y="371320"/>
                </a:lnTo>
                <a:lnTo>
                  <a:pt x="286280" y="411227"/>
                </a:lnTo>
                <a:lnTo>
                  <a:pt x="316958" y="450993"/>
                </a:lnTo>
                <a:lnTo>
                  <a:pt x="347797" y="490654"/>
                </a:lnTo>
                <a:lnTo>
                  <a:pt x="378744" y="530244"/>
                </a:lnTo>
                <a:lnTo>
                  <a:pt x="409747" y="569799"/>
                </a:lnTo>
                <a:lnTo>
                  <a:pt x="440752" y="609354"/>
                </a:lnTo>
                <a:lnTo>
                  <a:pt x="471706" y="648944"/>
                </a:lnTo>
                <a:lnTo>
                  <a:pt x="502557" y="688605"/>
                </a:lnTo>
                <a:lnTo>
                  <a:pt x="533252" y="728370"/>
                </a:lnTo>
                <a:lnTo>
                  <a:pt x="563738" y="768277"/>
                </a:lnTo>
                <a:lnTo>
                  <a:pt x="593962" y="808360"/>
                </a:lnTo>
                <a:lnTo>
                  <a:pt x="623871" y="848654"/>
                </a:lnTo>
                <a:lnTo>
                  <a:pt x="653412" y="889194"/>
                </a:lnTo>
                <a:lnTo>
                  <a:pt x="682533" y="930016"/>
                </a:lnTo>
                <a:lnTo>
                  <a:pt x="711179" y="971155"/>
                </a:lnTo>
                <a:lnTo>
                  <a:pt x="739300" y="1012646"/>
                </a:lnTo>
                <a:lnTo>
                  <a:pt x="766841" y="1054524"/>
                </a:lnTo>
                <a:lnTo>
                  <a:pt x="793749" y="1096824"/>
                </a:lnTo>
                <a:lnTo>
                  <a:pt x="820354" y="1140369"/>
                </a:lnTo>
                <a:lnTo>
                  <a:pt x="846221" y="1184495"/>
                </a:lnTo>
                <a:lnTo>
                  <a:pt x="871465" y="1229112"/>
                </a:lnTo>
                <a:lnTo>
                  <a:pt x="896201" y="1274129"/>
                </a:lnTo>
                <a:lnTo>
                  <a:pt x="920544" y="1319455"/>
                </a:lnTo>
                <a:lnTo>
                  <a:pt x="944608" y="1365001"/>
                </a:lnTo>
                <a:lnTo>
                  <a:pt x="968509" y="1410673"/>
                </a:lnTo>
                <a:lnTo>
                  <a:pt x="992361" y="1456383"/>
                </a:lnTo>
                <a:lnTo>
                  <a:pt x="1016278" y="1502039"/>
                </a:lnTo>
                <a:lnTo>
                  <a:pt x="1040377" y="1547550"/>
                </a:lnTo>
                <a:lnTo>
                  <a:pt x="1064770" y="1592825"/>
                </a:lnTo>
                <a:lnTo>
                  <a:pt x="1089575" y="1637774"/>
                </a:lnTo>
                <a:lnTo>
                  <a:pt x="1114904" y="1682306"/>
                </a:lnTo>
                <a:lnTo>
                  <a:pt x="1140874" y="1726329"/>
                </a:lnTo>
                <a:lnTo>
                  <a:pt x="1167598" y="1769754"/>
                </a:lnTo>
                <a:lnTo>
                  <a:pt x="1195192" y="1812489"/>
                </a:lnTo>
                <a:lnTo>
                  <a:pt x="1223771" y="1854443"/>
                </a:lnTo>
                <a:lnTo>
                  <a:pt x="1253449" y="1895525"/>
                </a:lnTo>
                <a:lnTo>
                  <a:pt x="1284341" y="1935646"/>
                </a:lnTo>
                <a:lnTo>
                  <a:pt x="1316562" y="1974713"/>
                </a:lnTo>
                <a:lnTo>
                  <a:pt x="1350226" y="2012636"/>
                </a:lnTo>
                <a:lnTo>
                  <a:pt x="1385449" y="2049324"/>
                </a:lnTo>
              </a:path>
            </a:pathLst>
          </a:custGeom>
          <a:ln w="38099">
            <a:solidFill>
              <a:srgbClr val="D86E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 rot="3300000">
            <a:off x="838573" y="3107019"/>
            <a:ext cx="1239822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10" dirty="0">
                <a:latin typeface="Arial MT"/>
                <a:cs typeface="Arial MT"/>
              </a:rPr>
              <a:t>AAAAAAAA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010">
              <a:lnSpc>
                <a:spcPts val="2755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86113" y="5824248"/>
            <a:ext cx="73533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20" dirty="0">
                <a:latin typeface="Arial MT"/>
                <a:cs typeface="Arial MT"/>
              </a:rPr>
              <a:t>mRNA</a:t>
            </a:r>
            <a:endParaRPr sz="1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365760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Arial"/>
                <a:cs typeface="Arial"/>
              </a:rPr>
              <a:t>Nanopore</a:t>
            </a:r>
            <a:r>
              <a:rPr sz="2200" b="1" spc="-14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Modcalling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Direct</a:t>
            </a:r>
            <a:r>
              <a:rPr sz="1900" spc="-75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RNA</a:t>
            </a:r>
            <a:r>
              <a:rPr sz="1900" spc="-11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sequencing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(RNA004)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Primary</a:t>
            </a:r>
            <a:r>
              <a:rPr spc="-110" dirty="0"/>
              <a:t> </a:t>
            </a:r>
            <a:r>
              <a:rPr spc="-10" dirty="0"/>
              <a:t>Analysis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DCEAF6"/>
          </a:solidFill>
        </p:spPr>
        <p:txBody>
          <a:bodyPr vert="horz" wrap="square" lIns="0" tIns="28575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5197DA"/>
                </a:solidFill>
                <a:latin typeface="Arial"/>
                <a:cs typeface="Arial"/>
              </a:rPr>
              <a:t>Nanopore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76112" y="1674212"/>
          <a:ext cx="6858634" cy="35960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6004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Community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tool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EpiNano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(Liu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al,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2019)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spc="-25" dirty="0">
                          <a:latin typeface="Arial MT"/>
                          <a:cs typeface="Arial MT"/>
                        </a:rPr>
                        <a:t>m6A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Nanocompore</a:t>
                      </a:r>
                      <a:r>
                        <a:rPr sz="14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(Leger,</a:t>
                      </a:r>
                      <a:r>
                        <a:rPr sz="14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2021)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novo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in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comparison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with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IVT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m6anet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(Hendra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al,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2022)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spc="-25" dirty="0">
                          <a:latin typeface="Arial MT"/>
                          <a:cs typeface="Arial MT"/>
                        </a:rPr>
                        <a:t>m6A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NanoRMS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(Begik,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2022)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novo,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modification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sites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m6ABasecaller</a:t>
                      </a:r>
                      <a:r>
                        <a:rPr sz="14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(Cruciani,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2023)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spc="-25" dirty="0">
                          <a:latin typeface="Arial MT"/>
                          <a:cs typeface="Arial MT"/>
                        </a:rPr>
                        <a:t>m6A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many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more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0" dirty="0">
                          <a:latin typeface="Arial"/>
                          <a:cs typeface="Arial"/>
                        </a:rPr>
                        <a:t>…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9550" y="1678976"/>
            <a:ext cx="4046793" cy="22112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9550" y="4265648"/>
            <a:ext cx="4046793" cy="144919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014872" y="6170870"/>
            <a:ext cx="1104265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Nanopore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9180" y="6563210"/>
            <a:ext cx="170243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dirty="0">
                <a:solidFill>
                  <a:srgbClr val="666666"/>
                </a:solidFill>
                <a:latin typeface="Arial MT"/>
                <a:cs typeface="Arial MT"/>
              </a:rPr>
              <a:t>Long-reads</a:t>
            </a:r>
            <a:r>
              <a:rPr sz="1050" spc="35" dirty="0">
                <a:solidFill>
                  <a:srgbClr val="666666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666666"/>
                </a:solidFill>
                <a:latin typeface="Arial MT"/>
                <a:cs typeface="Arial MT"/>
              </a:rPr>
              <a:t>Transcriptomics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68179" y="1038021"/>
            <a:ext cx="13912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000000"/>
                </a:solidFill>
              </a:rPr>
              <a:t>Questions</a:t>
            </a:r>
            <a:endParaRPr sz="2200"/>
          </a:p>
        </p:txBody>
      </p:sp>
      <p:sp>
        <p:nvSpPr>
          <p:cNvPr id="4" name="object 4"/>
          <p:cNvSpPr txBox="1"/>
          <p:nvPr/>
        </p:nvSpPr>
        <p:spPr>
          <a:xfrm>
            <a:off x="508126" y="1865556"/>
            <a:ext cx="48552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0" indent="-4191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31800" algn="l"/>
              </a:tabLst>
            </a:pPr>
            <a:r>
              <a:rPr sz="1800" dirty="0">
                <a:latin typeface="Arial MT"/>
                <a:cs typeface="Arial MT"/>
              </a:rPr>
              <a:t>What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method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kinnex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was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based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on?</a:t>
            </a:r>
            <a:endParaRPr sz="1800">
              <a:latin typeface="Arial MT"/>
              <a:cs typeface="Arial MT"/>
            </a:endParaRPr>
          </a:p>
          <a:p>
            <a:pPr marL="431800" indent="-419100">
              <a:lnSpc>
                <a:spcPct val="100000"/>
              </a:lnSpc>
              <a:buAutoNum type="arabicPeriod"/>
              <a:tabLst>
                <a:tab pos="431800" algn="l"/>
              </a:tabLst>
            </a:pPr>
            <a:r>
              <a:rPr sz="1800" dirty="0">
                <a:latin typeface="Arial MT"/>
                <a:cs typeface="Arial MT"/>
              </a:rPr>
              <a:t>What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improved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throughput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Kinnex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kit?</a:t>
            </a:r>
            <a:endParaRPr sz="1800">
              <a:latin typeface="Arial MT"/>
              <a:cs typeface="Arial MT"/>
            </a:endParaRPr>
          </a:p>
          <a:p>
            <a:pPr marL="431800" indent="-419100">
              <a:lnSpc>
                <a:spcPct val="100000"/>
              </a:lnSpc>
              <a:buAutoNum type="arabicPeriod"/>
              <a:tabLst>
                <a:tab pos="431800" algn="l"/>
              </a:tabLst>
            </a:pPr>
            <a:r>
              <a:rPr sz="1800" dirty="0">
                <a:latin typeface="Arial MT"/>
                <a:cs typeface="Arial MT"/>
              </a:rPr>
              <a:t>Why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RT</a:t>
            </a:r>
            <a:r>
              <a:rPr sz="1800" spc="-6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is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performed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dRNA</a:t>
            </a:r>
            <a:r>
              <a:rPr sz="1800" spc="-12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sequencing?</a:t>
            </a:r>
            <a:endParaRPr sz="1800">
              <a:latin typeface="Arial MT"/>
              <a:cs typeface="Arial MT"/>
            </a:endParaRPr>
          </a:p>
          <a:p>
            <a:pPr marL="431800" indent="-419100">
              <a:lnSpc>
                <a:spcPct val="100000"/>
              </a:lnSpc>
              <a:buAutoNum type="arabicPeriod"/>
              <a:tabLst>
                <a:tab pos="431800" algn="l"/>
              </a:tabLst>
            </a:pPr>
            <a:r>
              <a:rPr sz="1800" dirty="0">
                <a:latin typeface="Arial MT"/>
                <a:cs typeface="Arial MT"/>
              </a:rPr>
              <a:t>What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mods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supported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by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dorado?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5524560" y="3976559"/>
              <a:ext cx="1143000" cy="38735"/>
            </a:xfrm>
            <a:custGeom>
              <a:avLst/>
              <a:gdLst/>
              <a:ahLst/>
              <a:cxnLst/>
              <a:rect l="l" t="t" r="r" b="b"/>
              <a:pathLst>
                <a:path w="1143000" h="38735">
                  <a:moveTo>
                    <a:pt x="1142999" y="38159"/>
                  </a:moveTo>
                  <a:lnTo>
                    <a:pt x="0" y="38159"/>
                  </a:lnTo>
                  <a:lnTo>
                    <a:pt x="0" y="0"/>
                  </a:lnTo>
                  <a:lnTo>
                    <a:pt x="1142999" y="0"/>
                  </a:lnTo>
                  <a:lnTo>
                    <a:pt x="1142999" y="38159"/>
                  </a:lnTo>
                  <a:close/>
                </a:path>
              </a:pathLst>
            </a:custGeom>
            <a:solidFill>
              <a:srgbClr val="FF8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757660" y="1652108"/>
            <a:ext cx="267525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dirty="0"/>
              <a:t>Thank</a:t>
            </a:r>
            <a:r>
              <a:rPr sz="3900" spc="-215" dirty="0"/>
              <a:t> </a:t>
            </a:r>
            <a:r>
              <a:rPr sz="3900" spc="-45" dirty="0"/>
              <a:t>You!</a:t>
            </a:r>
            <a:endParaRPr sz="3900"/>
          </a:p>
        </p:txBody>
      </p:sp>
      <p:grpSp>
        <p:nvGrpSpPr>
          <p:cNvPr id="7" name="object 7"/>
          <p:cNvGrpSpPr/>
          <p:nvPr/>
        </p:nvGrpSpPr>
        <p:grpSpPr>
          <a:xfrm>
            <a:off x="5143320" y="2544119"/>
            <a:ext cx="1905635" cy="1351280"/>
            <a:chOff x="5143320" y="2544119"/>
            <a:chExt cx="1905635" cy="1351280"/>
          </a:xfrm>
        </p:grpSpPr>
        <p:sp>
          <p:nvSpPr>
            <p:cNvPr id="8" name="object 8"/>
            <p:cNvSpPr/>
            <p:nvPr/>
          </p:nvSpPr>
          <p:spPr>
            <a:xfrm>
              <a:off x="5524559" y="2544119"/>
              <a:ext cx="1143000" cy="38735"/>
            </a:xfrm>
            <a:custGeom>
              <a:avLst/>
              <a:gdLst/>
              <a:ahLst/>
              <a:cxnLst/>
              <a:rect l="l" t="t" r="r" b="b"/>
              <a:pathLst>
                <a:path w="1143000" h="38735">
                  <a:moveTo>
                    <a:pt x="1142999" y="38159"/>
                  </a:moveTo>
                  <a:lnTo>
                    <a:pt x="0" y="38159"/>
                  </a:lnTo>
                  <a:lnTo>
                    <a:pt x="0" y="0"/>
                  </a:lnTo>
                  <a:lnTo>
                    <a:pt x="1142999" y="0"/>
                  </a:lnTo>
                  <a:lnTo>
                    <a:pt x="1142999" y="38159"/>
                  </a:lnTo>
                  <a:close/>
                </a:path>
              </a:pathLst>
            </a:custGeom>
            <a:solidFill>
              <a:srgbClr val="FF8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3320" y="2963160"/>
              <a:ext cx="1905119" cy="93167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088045" y="4192856"/>
            <a:ext cx="6107430" cy="833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sz="18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more</a:t>
            </a:r>
            <a:r>
              <a:rPr sz="18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information</a:t>
            </a:r>
            <a:r>
              <a:rPr sz="18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about</a:t>
            </a:r>
            <a:r>
              <a:rPr sz="18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sz="18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LongTREC</a:t>
            </a:r>
            <a:r>
              <a:rPr sz="18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Summer</a:t>
            </a:r>
            <a:r>
              <a:rPr sz="18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School:</a:t>
            </a:r>
            <a:endParaRPr sz="1800">
              <a:latin typeface="Arial MT"/>
              <a:cs typeface="Arial MT"/>
            </a:endParaRPr>
          </a:p>
          <a:p>
            <a:pPr marR="86995" algn="ctr">
              <a:lnSpc>
                <a:spcPct val="100000"/>
              </a:lnSpc>
              <a:spcBef>
                <a:spcPts val="2039"/>
              </a:spcBef>
            </a:pPr>
            <a:r>
              <a:rPr sz="1800" b="1" spc="-10" dirty="0">
                <a:solidFill>
                  <a:srgbClr val="FF8C00"/>
                </a:solidFill>
                <a:latin typeface="Arial"/>
                <a:cs typeface="Arial"/>
                <a:hlinkClick r:id="rId4"/>
              </a:rPr>
              <a:t>https://longtrec.eu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43243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5" dirty="0">
                <a:latin typeface="Arial"/>
                <a:cs typeface="Arial"/>
              </a:rPr>
              <a:t>RNA-seq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Main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difference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with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short-</a:t>
            </a:r>
            <a:r>
              <a:rPr sz="1900" dirty="0">
                <a:latin typeface="Arial MT"/>
                <a:cs typeface="Arial MT"/>
              </a:rPr>
              <a:t>reads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lib-prep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 rot="3300000">
            <a:off x="838573" y="3107019"/>
            <a:ext cx="1239822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10" dirty="0">
                <a:latin typeface="Arial MT"/>
                <a:cs typeface="Arial MT"/>
              </a:rPr>
              <a:t>AAAAAAAA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61699" y="3925449"/>
            <a:ext cx="462280" cy="635000"/>
          </a:xfrm>
          <a:custGeom>
            <a:avLst/>
            <a:gdLst/>
            <a:ahLst/>
            <a:cxnLst/>
            <a:rect l="l" t="t" r="r" b="b"/>
            <a:pathLst>
              <a:path w="462280" h="635000">
                <a:moveTo>
                  <a:pt x="0" y="0"/>
                </a:moveTo>
                <a:lnTo>
                  <a:pt x="29631" y="39144"/>
                </a:lnTo>
                <a:lnTo>
                  <a:pt x="58385" y="79011"/>
                </a:lnTo>
                <a:lnTo>
                  <a:pt x="86425" y="119460"/>
                </a:lnTo>
                <a:lnTo>
                  <a:pt x="113920" y="160353"/>
                </a:lnTo>
                <a:lnTo>
                  <a:pt x="141035" y="201549"/>
                </a:lnTo>
                <a:lnTo>
                  <a:pt x="167936" y="242911"/>
                </a:lnTo>
                <a:lnTo>
                  <a:pt x="194791" y="284299"/>
                </a:lnTo>
                <a:lnTo>
                  <a:pt x="221765" y="325574"/>
                </a:lnTo>
                <a:lnTo>
                  <a:pt x="249025" y="366596"/>
                </a:lnTo>
                <a:lnTo>
                  <a:pt x="276737" y="407227"/>
                </a:lnTo>
                <a:lnTo>
                  <a:pt x="305068" y="447328"/>
                </a:lnTo>
                <a:lnTo>
                  <a:pt x="334184" y="486758"/>
                </a:lnTo>
                <a:lnTo>
                  <a:pt x="364251" y="525380"/>
                </a:lnTo>
                <a:lnTo>
                  <a:pt x="395436" y="563053"/>
                </a:lnTo>
                <a:lnTo>
                  <a:pt x="427905" y="599640"/>
                </a:lnTo>
                <a:lnTo>
                  <a:pt x="461824" y="634999"/>
                </a:lnTo>
              </a:path>
            </a:pathLst>
          </a:custGeom>
          <a:ln w="38099">
            <a:solidFill>
              <a:srgbClr val="D86E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83300" y="5007850"/>
            <a:ext cx="938530" cy="1212850"/>
          </a:xfrm>
          <a:custGeom>
            <a:avLst/>
            <a:gdLst/>
            <a:ahLst/>
            <a:cxnLst/>
            <a:rect l="l" t="t" r="r" b="b"/>
            <a:pathLst>
              <a:path w="938529" h="1212850">
                <a:moveTo>
                  <a:pt x="0" y="0"/>
                </a:moveTo>
                <a:lnTo>
                  <a:pt x="38478" y="32933"/>
                </a:lnTo>
                <a:lnTo>
                  <a:pt x="77823" y="65371"/>
                </a:lnTo>
                <a:lnTo>
                  <a:pt x="117817" y="97458"/>
                </a:lnTo>
                <a:lnTo>
                  <a:pt x="158247" y="129339"/>
                </a:lnTo>
                <a:lnTo>
                  <a:pt x="198897" y="161158"/>
                </a:lnTo>
                <a:lnTo>
                  <a:pt x="239552" y="193060"/>
                </a:lnTo>
                <a:lnTo>
                  <a:pt x="279996" y="225190"/>
                </a:lnTo>
                <a:lnTo>
                  <a:pt x="320014" y="257692"/>
                </a:lnTo>
                <a:lnTo>
                  <a:pt x="359391" y="290711"/>
                </a:lnTo>
                <a:lnTo>
                  <a:pt x="397912" y="324391"/>
                </a:lnTo>
                <a:lnTo>
                  <a:pt x="435361" y="358877"/>
                </a:lnTo>
                <a:lnTo>
                  <a:pt x="471524" y="394314"/>
                </a:lnTo>
                <a:lnTo>
                  <a:pt x="506185" y="430847"/>
                </a:lnTo>
                <a:lnTo>
                  <a:pt x="539128" y="468619"/>
                </a:lnTo>
                <a:lnTo>
                  <a:pt x="570139" y="507776"/>
                </a:lnTo>
                <a:lnTo>
                  <a:pt x="599002" y="548462"/>
                </a:lnTo>
                <a:lnTo>
                  <a:pt x="625502" y="590821"/>
                </a:lnTo>
                <a:lnTo>
                  <a:pt x="649424" y="634999"/>
                </a:lnTo>
                <a:lnTo>
                  <a:pt x="670707" y="680068"/>
                </a:lnTo>
                <a:lnTo>
                  <a:pt x="690465" y="726237"/>
                </a:lnTo>
                <a:lnTo>
                  <a:pt x="709154" y="773175"/>
                </a:lnTo>
                <a:lnTo>
                  <a:pt x="727235" y="820552"/>
                </a:lnTo>
                <a:lnTo>
                  <a:pt x="745164" y="868040"/>
                </a:lnTo>
                <a:lnTo>
                  <a:pt x="763398" y="915306"/>
                </a:lnTo>
                <a:lnTo>
                  <a:pt x="782397" y="962022"/>
                </a:lnTo>
                <a:lnTo>
                  <a:pt x="802618" y="1007858"/>
                </a:lnTo>
                <a:lnTo>
                  <a:pt x="824518" y="1052483"/>
                </a:lnTo>
                <a:lnTo>
                  <a:pt x="848556" y="1095567"/>
                </a:lnTo>
                <a:lnTo>
                  <a:pt x="875190" y="1136780"/>
                </a:lnTo>
                <a:lnTo>
                  <a:pt x="904877" y="1175793"/>
                </a:lnTo>
                <a:lnTo>
                  <a:pt x="938074" y="1212274"/>
                </a:lnTo>
              </a:path>
            </a:pathLst>
          </a:custGeom>
          <a:ln w="38099">
            <a:solidFill>
              <a:srgbClr val="D86E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 rot="21000000">
            <a:off x="2812326" y="4127756"/>
            <a:ext cx="1576861" cy="24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sz="1900" spc="-10" dirty="0">
                <a:latin typeface="Arial MT"/>
                <a:cs typeface="Arial MT"/>
              </a:rPr>
              <a:t>Fragmentation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99715" y="4303801"/>
            <a:ext cx="521334" cy="526415"/>
          </a:xfrm>
          <a:custGeom>
            <a:avLst/>
            <a:gdLst/>
            <a:ahLst/>
            <a:cxnLst/>
            <a:rect l="l" t="t" r="r" b="b"/>
            <a:pathLst>
              <a:path w="521335" h="526414">
                <a:moveTo>
                  <a:pt x="232498" y="0"/>
                </a:moveTo>
                <a:lnTo>
                  <a:pt x="0" y="0"/>
                </a:lnTo>
                <a:lnTo>
                  <a:pt x="116255" y="289801"/>
                </a:lnTo>
                <a:lnTo>
                  <a:pt x="232498" y="0"/>
                </a:lnTo>
                <a:close/>
              </a:path>
              <a:path w="521335" h="526414">
                <a:moveTo>
                  <a:pt x="520801" y="494830"/>
                </a:moveTo>
                <a:lnTo>
                  <a:pt x="413397" y="288734"/>
                </a:lnTo>
                <a:lnTo>
                  <a:pt x="209994" y="525881"/>
                </a:lnTo>
                <a:lnTo>
                  <a:pt x="520801" y="494830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86113" y="5847105"/>
            <a:ext cx="735330" cy="295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1900" spc="-20" dirty="0">
                <a:latin typeface="Arial MT"/>
                <a:cs typeface="Arial MT"/>
              </a:rPr>
              <a:t>mRNA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49567" y="6170870"/>
            <a:ext cx="969644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Thermo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010">
              <a:lnSpc>
                <a:spcPts val="2755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43243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5" dirty="0">
                <a:latin typeface="Arial"/>
                <a:cs typeface="Arial"/>
              </a:rPr>
              <a:t>RNA-seq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Main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difference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with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short-</a:t>
            </a:r>
            <a:r>
              <a:rPr sz="1900" dirty="0">
                <a:latin typeface="Arial MT"/>
                <a:cs typeface="Arial MT"/>
              </a:rPr>
              <a:t>reads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lib-prep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 rot="3300000">
            <a:off x="838573" y="3107019"/>
            <a:ext cx="1239822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10" dirty="0">
                <a:latin typeface="Arial MT"/>
                <a:cs typeface="Arial MT"/>
              </a:rPr>
              <a:t>AAAAAAAA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61699" y="3925449"/>
            <a:ext cx="462280" cy="635000"/>
          </a:xfrm>
          <a:custGeom>
            <a:avLst/>
            <a:gdLst/>
            <a:ahLst/>
            <a:cxnLst/>
            <a:rect l="l" t="t" r="r" b="b"/>
            <a:pathLst>
              <a:path w="462280" h="635000">
                <a:moveTo>
                  <a:pt x="0" y="0"/>
                </a:moveTo>
                <a:lnTo>
                  <a:pt x="29631" y="39144"/>
                </a:lnTo>
                <a:lnTo>
                  <a:pt x="58385" y="79011"/>
                </a:lnTo>
                <a:lnTo>
                  <a:pt x="86425" y="119460"/>
                </a:lnTo>
                <a:lnTo>
                  <a:pt x="113920" y="160353"/>
                </a:lnTo>
                <a:lnTo>
                  <a:pt x="141035" y="201549"/>
                </a:lnTo>
                <a:lnTo>
                  <a:pt x="167936" y="242911"/>
                </a:lnTo>
                <a:lnTo>
                  <a:pt x="194791" y="284299"/>
                </a:lnTo>
                <a:lnTo>
                  <a:pt x="221765" y="325574"/>
                </a:lnTo>
                <a:lnTo>
                  <a:pt x="249025" y="366596"/>
                </a:lnTo>
                <a:lnTo>
                  <a:pt x="276737" y="407227"/>
                </a:lnTo>
                <a:lnTo>
                  <a:pt x="305068" y="447328"/>
                </a:lnTo>
                <a:lnTo>
                  <a:pt x="334184" y="486758"/>
                </a:lnTo>
                <a:lnTo>
                  <a:pt x="364251" y="525380"/>
                </a:lnTo>
                <a:lnTo>
                  <a:pt x="395436" y="563053"/>
                </a:lnTo>
                <a:lnTo>
                  <a:pt x="427905" y="599640"/>
                </a:lnTo>
                <a:lnTo>
                  <a:pt x="461824" y="634999"/>
                </a:lnTo>
              </a:path>
            </a:pathLst>
          </a:custGeom>
          <a:ln w="38099">
            <a:solidFill>
              <a:srgbClr val="D86E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83300" y="5007850"/>
            <a:ext cx="938530" cy="1212850"/>
          </a:xfrm>
          <a:custGeom>
            <a:avLst/>
            <a:gdLst/>
            <a:ahLst/>
            <a:cxnLst/>
            <a:rect l="l" t="t" r="r" b="b"/>
            <a:pathLst>
              <a:path w="938529" h="1212850">
                <a:moveTo>
                  <a:pt x="0" y="0"/>
                </a:moveTo>
                <a:lnTo>
                  <a:pt x="38478" y="32933"/>
                </a:lnTo>
                <a:lnTo>
                  <a:pt x="77823" y="65371"/>
                </a:lnTo>
                <a:lnTo>
                  <a:pt x="117817" y="97458"/>
                </a:lnTo>
                <a:lnTo>
                  <a:pt x="158247" y="129339"/>
                </a:lnTo>
                <a:lnTo>
                  <a:pt x="198897" y="161158"/>
                </a:lnTo>
                <a:lnTo>
                  <a:pt x="239552" y="193060"/>
                </a:lnTo>
                <a:lnTo>
                  <a:pt x="279996" y="225190"/>
                </a:lnTo>
                <a:lnTo>
                  <a:pt x="320014" y="257692"/>
                </a:lnTo>
                <a:lnTo>
                  <a:pt x="359391" y="290711"/>
                </a:lnTo>
                <a:lnTo>
                  <a:pt x="397912" y="324391"/>
                </a:lnTo>
                <a:lnTo>
                  <a:pt x="435361" y="358877"/>
                </a:lnTo>
                <a:lnTo>
                  <a:pt x="471524" y="394314"/>
                </a:lnTo>
                <a:lnTo>
                  <a:pt x="506185" y="430847"/>
                </a:lnTo>
                <a:lnTo>
                  <a:pt x="539128" y="468619"/>
                </a:lnTo>
                <a:lnTo>
                  <a:pt x="570139" y="507776"/>
                </a:lnTo>
                <a:lnTo>
                  <a:pt x="599002" y="548462"/>
                </a:lnTo>
                <a:lnTo>
                  <a:pt x="625502" y="590821"/>
                </a:lnTo>
                <a:lnTo>
                  <a:pt x="649424" y="634999"/>
                </a:lnTo>
                <a:lnTo>
                  <a:pt x="670707" y="680068"/>
                </a:lnTo>
                <a:lnTo>
                  <a:pt x="690465" y="726237"/>
                </a:lnTo>
                <a:lnTo>
                  <a:pt x="709154" y="773175"/>
                </a:lnTo>
                <a:lnTo>
                  <a:pt x="727235" y="820552"/>
                </a:lnTo>
                <a:lnTo>
                  <a:pt x="745164" y="868040"/>
                </a:lnTo>
                <a:lnTo>
                  <a:pt x="763398" y="915306"/>
                </a:lnTo>
                <a:lnTo>
                  <a:pt x="782397" y="962022"/>
                </a:lnTo>
                <a:lnTo>
                  <a:pt x="802618" y="1007858"/>
                </a:lnTo>
                <a:lnTo>
                  <a:pt x="824518" y="1052483"/>
                </a:lnTo>
                <a:lnTo>
                  <a:pt x="848556" y="1095567"/>
                </a:lnTo>
                <a:lnTo>
                  <a:pt x="875190" y="1136780"/>
                </a:lnTo>
                <a:lnTo>
                  <a:pt x="904877" y="1175793"/>
                </a:lnTo>
                <a:lnTo>
                  <a:pt x="938074" y="1212274"/>
                </a:lnTo>
              </a:path>
            </a:pathLst>
          </a:custGeom>
          <a:ln w="38099">
            <a:solidFill>
              <a:srgbClr val="D86E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3275" y="1549577"/>
            <a:ext cx="6045377" cy="438822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786113" y="5847105"/>
            <a:ext cx="735330" cy="295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1900" spc="-20" dirty="0">
                <a:latin typeface="Arial MT"/>
                <a:cs typeface="Arial MT"/>
              </a:rPr>
              <a:t>mRNA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49567" y="6170870"/>
            <a:ext cx="969644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Thermo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010">
              <a:lnSpc>
                <a:spcPts val="2755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43243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5" dirty="0">
                <a:latin typeface="Arial"/>
                <a:cs typeface="Arial"/>
              </a:rPr>
              <a:t>RNA-seq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dirty="0">
                <a:latin typeface="Arial MT"/>
                <a:cs typeface="Arial MT"/>
              </a:rPr>
              <a:t>Main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difference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with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short-</a:t>
            </a:r>
            <a:r>
              <a:rPr sz="1900" dirty="0">
                <a:latin typeface="Arial MT"/>
                <a:cs typeface="Arial MT"/>
              </a:rPr>
              <a:t>reads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spc="-20" dirty="0">
                <a:latin typeface="Arial MT"/>
                <a:cs typeface="Arial MT"/>
              </a:rPr>
              <a:t>lib-prep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146976" y="6157636"/>
            <a:ext cx="9721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Illumina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7780" y="1828024"/>
            <a:ext cx="7611011" cy="42621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 rot="3300000">
            <a:off x="838573" y="3107019"/>
            <a:ext cx="1239822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10" dirty="0">
                <a:latin typeface="Arial MT"/>
                <a:cs typeface="Arial MT"/>
              </a:rPr>
              <a:t>AAAAAAAA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61699" y="3925449"/>
            <a:ext cx="462280" cy="635000"/>
          </a:xfrm>
          <a:custGeom>
            <a:avLst/>
            <a:gdLst/>
            <a:ahLst/>
            <a:cxnLst/>
            <a:rect l="l" t="t" r="r" b="b"/>
            <a:pathLst>
              <a:path w="462280" h="635000">
                <a:moveTo>
                  <a:pt x="0" y="0"/>
                </a:moveTo>
                <a:lnTo>
                  <a:pt x="29631" y="39144"/>
                </a:lnTo>
                <a:lnTo>
                  <a:pt x="58385" y="79011"/>
                </a:lnTo>
                <a:lnTo>
                  <a:pt x="86425" y="119460"/>
                </a:lnTo>
                <a:lnTo>
                  <a:pt x="113920" y="160353"/>
                </a:lnTo>
                <a:lnTo>
                  <a:pt x="141035" y="201549"/>
                </a:lnTo>
                <a:lnTo>
                  <a:pt x="167936" y="242911"/>
                </a:lnTo>
                <a:lnTo>
                  <a:pt x="194791" y="284299"/>
                </a:lnTo>
                <a:lnTo>
                  <a:pt x="221765" y="325574"/>
                </a:lnTo>
                <a:lnTo>
                  <a:pt x="249025" y="366596"/>
                </a:lnTo>
                <a:lnTo>
                  <a:pt x="276737" y="407227"/>
                </a:lnTo>
                <a:lnTo>
                  <a:pt x="305068" y="447328"/>
                </a:lnTo>
                <a:lnTo>
                  <a:pt x="334184" y="486758"/>
                </a:lnTo>
                <a:lnTo>
                  <a:pt x="364251" y="525380"/>
                </a:lnTo>
                <a:lnTo>
                  <a:pt x="395436" y="563053"/>
                </a:lnTo>
                <a:lnTo>
                  <a:pt x="427905" y="599640"/>
                </a:lnTo>
                <a:lnTo>
                  <a:pt x="461824" y="634999"/>
                </a:lnTo>
              </a:path>
            </a:pathLst>
          </a:custGeom>
          <a:ln w="38099">
            <a:solidFill>
              <a:srgbClr val="D86E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83300" y="5007850"/>
            <a:ext cx="938530" cy="1212850"/>
          </a:xfrm>
          <a:custGeom>
            <a:avLst/>
            <a:gdLst/>
            <a:ahLst/>
            <a:cxnLst/>
            <a:rect l="l" t="t" r="r" b="b"/>
            <a:pathLst>
              <a:path w="938529" h="1212850">
                <a:moveTo>
                  <a:pt x="0" y="0"/>
                </a:moveTo>
                <a:lnTo>
                  <a:pt x="38478" y="32933"/>
                </a:lnTo>
                <a:lnTo>
                  <a:pt x="77823" y="65371"/>
                </a:lnTo>
                <a:lnTo>
                  <a:pt x="117817" y="97458"/>
                </a:lnTo>
                <a:lnTo>
                  <a:pt x="158247" y="129339"/>
                </a:lnTo>
                <a:lnTo>
                  <a:pt x="198897" y="161158"/>
                </a:lnTo>
                <a:lnTo>
                  <a:pt x="239552" y="193060"/>
                </a:lnTo>
                <a:lnTo>
                  <a:pt x="279996" y="225190"/>
                </a:lnTo>
                <a:lnTo>
                  <a:pt x="320014" y="257692"/>
                </a:lnTo>
                <a:lnTo>
                  <a:pt x="359391" y="290711"/>
                </a:lnTo>
                <a:lnTo>
                  <a:pt x="397912" y="324391"/>
                </a:lnTo>
                <a:lnTo>
                  <a:pt x="435361" y="358877"/>
                </a:lnTo>
                <a:lnTo>
                  <a:pt x="471524" y="394314"/>
                </a:lnTo>
                <a:lnTo>
                  <a:pt x="506185" y="430847"/>
                </a:lnTo>
                <a:lnTo>
                  <a:pt x="539128" y="468619"/>
                </a:lnTo>
                <a:lnTo>
                  <a:pt x="570139" y="507776"/>
                </a:lnTo>
                <a:lnTo>
                  <a:pt x="599002" y="548462"/>
                </a:lnTo>
                <a:lnTo>
                  <a:pt x="625502" y="590821"/>
                </a:lnTo>
                <a:lnTo>
                  <a:pt x="649424" y="634999"/>
                </a:lnTo>
                <a:lnTo>
                  <a:pt x="670707" y="680068"/>
                </a:lnTo>
                <a:lnTo>
                  <a:pt x="690465" y="726237"/>
                </a:lnTo>
                <a:lnTo>
                  <a:pt x="709154" y="773175"/>
                </a:lnTo>
                <a:lnTo>
                  <a:pt x="727235" y="820552"/>
                </a:lnTo>
                <a:lnTo>
                  <a:pt x="745164" y="868040"/>
                </a:lnTo>
                <a:lnTo>
                  <a:pt x="763398" y="915306"/>
                </a:lnTo>
                <a:lnTo>
                  <a:pt x="782397" y="962022"/>
                </a:lnTo>
                <a:lnTo>
                  <a:pt x="802618" y="1007858"/>
                </a:lnTo>
                <a:lnTo>
                  <a:pt x="824518" y="1052483"/>
                </a:lnTo>
                <a:lnTo>
                  <a:pt x="848556" y="1095567"/>
                </a:lnTo>
                <a:lnTo>
                  <a:pt x="875190" y="1136780"/>
                </a:lnTo>
                <a:lnTo>
                  <a:pt x="904877" y="1175793"/>
                </a:lnTo>
                <a:lnTo>
                  <a:pt x="938074" y="1212274"/>
                </a:lnTo>
              </a:path>
            </a:pathLst>
          </a:custGeom>
          <a:ln w="38099">
            <a:solidFill>
              <a:srgbClr val="D86E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86113" y="5824248"/>
            <a:ext cx="73533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20" dirty="0">
                <a:latin typeface="Arial MT"/>
                <a:cs typeface="Arial MT"/>
              </a:rPr>
              <a:t>mRNA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010">
              <a:lnSpc>
                <a:spcPts val="2755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8572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spc="-20" dirty="0">
                <a:latin typeface="Arial MT"/>
                <a:cs typeface="Arial MT"/>
              </a:rPr>
              <a:t>Iso-</a:t>
            </a:r>
            <a:r>
              <a:rPr sz="1900" spc="-25" dirty="0">
                <a:latin typeface="Arial MT"/>
                <a:cs typeface="Arial MT"/>
              </a:rPr>
              <a:t>Seq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F1CEEE"/>
          </a:solidFill>
        </p:spPr>
        <p:txBody>
          <a:bodyPr vert="horz" wrap="square" lIns="0" tIns="2857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D86ECC"/>
                </a:solidFill>
                <a:latin typeface="Arial"/>
                <a:cs typeface="Arial"/>
              </a:rPr>
              <a:t>PacBio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76112" y="1674212"/>
          <a:ext cx="6858634" cy="2800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Description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transcript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isoform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sequencing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spc="-25" dirty="0">
                          <a:latin typeface="Arial"/>
                          <a:cs typeface="Arial"/>
                        </a:rPr>
                        <a:t>Kit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SMRTbell</a:t>
                      </a:r>
                      <a:r>
                        <a:rPr sz="14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prep</a:t>
                      </a:r>
                      <a:r>
                        <a:rPr sz="14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kit</a:t>
                      </a:r>
                      <a:r>
                        <a:rPr sz="14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3.0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Multiplex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up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12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Preparation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time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8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Hours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2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Safe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stop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point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Input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300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ng</a:t>
                      </a:r>
                      <a:r>
                        <a:rPr sz="14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Total RNA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Output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258445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1M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(Sequel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I);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8M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(Sequel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II);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HiFi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transcripts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98425" y="1755175"/>
            <a:ext cx="4195399" cy="35904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407824" y="5162875"/>
            <a:ext cx="2576830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869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85"/>
              </a:spcBef>
            </a:pPr>
            <a:endParaRPr sz="1100">
              <a:latin typeface="Times New Roman"/>
              <a:cs typeface="Times New Roman"/>
            </a:endParaRPr>
          </a:p>
          <a:p>
            <a:pPr marL="717550">
              <a:lnSpc>
                <a:spcPct val="100000"/>
              </a:lnSpc>
            </a:pPr>
            <a:r>
              <a:rPr sz="1100" spc="-10" dirty="0">
                <a:latin typeface="Arial MT"/>
                <a:cs typeface="Arial MT"/>
              </a:rPr>
              <a:t>Completed Library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85693" y="6170870"/>
            <a:ext cx="933450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PacBio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179" y="748462"/>
            <a:ext cx="8572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latin typeface="Arial"/>
                <a:cs typeface="Arial"/>
              </a:rPr>
              <a:t>cDNA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900" spc="-20" dirty="0">
                <a:latin typeface="Arial MT"/>
                <a:cs typeface="Arial MT"/>
              </a:rPr>
              <a:t>Iso-</a:t>
            </a:r>
            <a:r>
              <a:rPr sz="1900" spc="-25" dirty="0">
                <a:latin typeface="Arial MT"/>
                <a:cs typeface="Arial MT"/>
              </a:rPr>
              <a:t>Seq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Library</a:t>
            </a:r>
            <a:r>
              <a:rPr spc="-35" dirty="0"/>
              <a:t> </a:t>
            </a:r>
            <a:r>
              <a:rPr spc="-10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0439" y="1098359"/>
            <a:ext cx="1366520" cy="369570"/>
          </a:xfrm>
          <a:prstGeom prst="rect">
            <a:avLst/>
          </a:prstGeom>
          <a:solidFill>
            <a:srgbClr val="F1CEEE"/>
          </a:solidFill>
        </p:spPr>
        <p:txBody>
          <a:bodyPr vert="horz" wrap="square" lIns="0" tIns="2857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225"/>
              </a:spcBef>
            </a:pPr>
            <a:r>
              <a:rPr sz="1800" b="1" spc="-10" dirty="0">
                <a:solidFill>
                  <a:srgbClr val="D86ECC"/>
                </a:solidFill>
                <a:latin typeface="Arial"/>
                <a:cs typeface="Arial"/>
              </a:rPr>
              <a:t>PacBio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76112" y="1674212"/>
          <a:ext cx="6858634" cy="2800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Description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transcript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isoform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sequencing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spc="-25" dirty="0">
                          <a:latin typeface="Arial"/>
                          <a:cs typeface="Arial"/>
                        </a:rPr>
                        <a:t>Kit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SMRTbell</a:t>
                      </a:r>
                      <a:r>
                        <a:rPr sz="14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prep</a:t>
                      </a:r>
                      <a:r>
                        <a:rPr sz="14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kit</a:t>
                      </a:r>
                      <a:r>
                        <a:rPr sz="14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3.0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1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Multiplex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up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to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12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Preparation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time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8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Hours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2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Safe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stop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point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Input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300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ng</a:t>
                      </a:r>
                      <a:r>
                        <a:rPr sz="14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Total RNA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965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Output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258445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1M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(Sequel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I);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8M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(Sequel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II);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Full-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length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HiFi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transcripts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8721300" y="5422436"/>
            <a:ext cx="19507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190" marR="5080" indent="-365125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HiFi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long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reads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generated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from </a:t>
            </a:r>
            <a:r>
              <a:rPr sz="1100" dirty="0">
                <a:latin typeface="Arial MT"/>
                <a:cs typeface="Arial MT"/>
              </a:rPr>
              <a:t>PacBio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sequencing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67400" y="1682124"/>
            <a:ext cx="2457562" cy="361329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185693" y="6170870"/>
            <a:ext cx="933450" cy="18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15"/>
              </a:lnSpc>
            </a:pPr>
            <a:r>
              <a:rPr sz="1100" dirty="0">
                <a:latin typeface="Arial MT"/>
                <a:cs typeface="Arial MT"/>
              </a:rPr>
              <a:t>Image: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PacBio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Long-reads</a:t>
            </a:r>
            <a:r>
              <a:rPr spc="35" dirty="0"/>
              <a:t> </a:t>
            </a:r>
            <a:r>
              <a:rPr spc="-10" dirty="0"/>
              <a:t>Transcriptomics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2513</Words>
  <Application>Microsoft Macintosh PowerPoint</Application>
  <PresentationFormat>Widescreen</PresentationFormat>
  <Paragraphs>519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Arial MT</vt:lpstr>
      <vt:lpstr>Calibri</vt:lpstr>
      <vt:lpstr>Times New Roman</vt:lpstr>
      <vt:lpstr>Office Theme</vt:lpstr>
      <vt:lpstr>Bioinformatics Summer School</vt:lpstr>
      <vt:lpstr>Section 1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Library preparation</vt:lpstr>
      <vt:lpstr>Section 1.2</vt:lpstr>
      <vt:lpstr>Bonus</vt:lpstr>
      <vt:lpstr>Bonus</vt:lpstr>
      <vt:lpstr>Bonus</vt:lpstr>
      <vt:lpstr>Bonus</vt:lpstr>
      <vt:lpstr>Section 2</vt:lpstr>
      <vt:lpstr>Primary Analysis</vt:lpstr>
      <vt:lpstr>Primary Analysis</vt:lpstr>
      <vt:lpstr>Primary Analysis</vt:lpstr>
      <vt:lpstr>Primary Analysis</vt:lpstr>
      <vt:lpstr>Primary Analysis</vt:lpstr>
      <vt:lpstr>Questions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longtrec_day1_libprep</dc:title>
  <cp:lastModifiedBy>Carolina Monzo Cataluna</cp:lastModifiedBy>
  <cp:revision>4</cp:revision>
  <dcterms:created xsi:type="dcterms:W3CDTF">2026-06-22T12:48:16Z</dcterms:created>
  <dcterms:modified xsi:type="dcterms:W3CDTF">2026-06-24T21:28:43Z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2026-06-22T00:00:00Z</vt:filetime>
  </property>
  <property fmtid="{D5CDD505-2E9C-101B-9397-08002B2CF9AE}" pid="4" name="Creator">
    <vt:lpwstr>Google</vt:lpwstr>
  </property>
  <property fmtid="{D5CDD505-2E9C-101B-9397-08002B2CF9AE}" pid="5" name="LastSaved">
    <vt:filetime>2026-06-22T00:00:00Z</vt:filetime>
  </property>
</Properties>
</file>