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handoutMasterIdLst>
    <p:handoutMasterId r:id="rId63"/>
  </p:handoutMasterIdLst>
  <p:sldIdLst>
    <p:sldId id="267" r:id="rId2"/>
    <p:sldId id="268" r:id="rId3"/>
    <p:sldId id="269" r:id="rId4"/>
    <p:sldId id="273" r:id="rId5"/>
    <p:sldId id="272" r:id="rId6"/>
    <p:sldId id="274" r:id="rId7"/>
    <p:sldId id="275" r:id="rId8"/>
    <p:sldId id="270" r:id="rId9"/>
    <p:sldId id="331" r:id="rId10"/>
    <p:sldId id="276" r:id="rId11"/>
    <p:sldId id="277" r:id="rId12"/>
    <p:sldId id="280" r:id="rId13"/>
    <p:sldId id="281" r:id="rId14"/>
    <p:sldId id="282" r:id="rId15"/>
    <p:sldId id="283" r:id="rId16"/>
    <p:sldId id="284" r:id="rId17"/>
    <p:sldId id="302" r:id="rId18"/>
    <p:sldId id="285" r:id="rId19"/>
    <p:sldId id="303" r:id="rId20"/>
    <p:sldId id="306" r:id="rId21"/>
    <p:sldId id="307" r:id="rId22"/>
    <p:sldId id="305" r:id="rId23"/>
    <p:sldId id="308" r:id="rId24"/>
    <p:sldId id="309" r:id="rId25"/>
    <p:sldId id="310" r:id="rId26"/>
    <p:sldId id="311" r:id="rId27"/>
    <p:sldId id="313" r:id="rId28"/>
    <p:sldId id="314" r:id="rId29"/>
    <p:sldId id="315" r:id="rId30"/>
    <p:sldId id="316" r:id="rId31"/>
    <p:sldId id="317" r:id="rId32"/>
    <p:sldId id="318" r:id="rId33"/>
    <p:sldId id="319" r:id="rId34"/>
    <p:sldId id="320" r:id="rId35"/>
    <p:sldId id="312" r:id="rId36"/>
    <p:sldId id="321" r:id="rId37"/>
    <p:sldId id="278" r:id="rId38"/>
    <p:sldId id="322" r:id="rId39"/>
    <p:sldId id="286" r:id="rId40"/>
    <p:sldId id="287" r:id="rId41"/>
    <p:sldId id="292" r:id="rId42"/>
    <p:sldId id="288" r:id="rId43"/>
    <p:sldId id="334" r:id="rId44"/>
    <p:sldId id="289" r:id="rId45"/>
    <p:sldId id="290" r:id="rId46"/>
    <p:sldId id="332" r:id="rId47"/>
    <p:sldId id="291" r:id="rId48"/>
    <p:sldId id="297" r:id="rId49"/>
    <p:sldId id="298" r:id="rId50"/>
    <p:sldId id="301" r:id="rId51"/>
    <p:sldId id="299" r:id="rId52"/>
    <p:sldId id="300" r:id="rId53"/>
    <p:sldId id="329" r:id="rId54"/>
    <p:sldId id="327" r:id="rId55"/>
    <p:sldId id="333" r:id="rId56"/>
    <p:sldId id="293" r:id="rId57"/>
    <p:sldId id="294" r:id="rId58"/>
    <p:sldId id="295" r:id="rId59"/>
    <p:sldId id="323" r:id="rId60"/>
    <p:sldId id="324" r:id="rId61"/>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59D6621-2803-472A-BF38-9E86CCDE05EA}">
          <p14:sldIdLst>
            <p14:sldId id="267"/>
            <p14:sldId id="268"/>
            <p14:sldId id="269"/>
            <p14:sldId id="273"/>
            <p14:sldId id="272"/>
            <p14:sldId id="274"/>
            <p14:sldId id="275"/>
            <p14:sldId id="270"/>
          </p14:sldIdLst>
        </p14:section>
        <p14:section name="Ab initio methods" id="{18B87C85-35DF-4C8C-80BB-9F61E6F2B3B6}">
          <p14:sldIdLst>
            <p14:sldId id="331"/>
            <p14:sldId id="276"/>
            <p14:sldId id="277"/>
          </p14:sldIdLst>
        </p14:section>
        <p14:section name="HMM explanation" id="{C1B3F42D-A73B-47D0-B737-A2D2EBC29104}">
          <p14:sldIdLst>
            <p14:sldId id="280"/>
            <p14:sldId id="281"/>
            <p14:sldId id="282"/>
            <p14:sldId id="283"/>
            <p14:sldId id="284"/>
            <p14:sldId id="302"/>
            <p14:sldId id="285"/>
            <p14:sldId id="303"/>
            <p14:sldId id="306"/>
            <p14:sldId id="307"/>
            <p14:sldId id="305"/>
            <p14:sldId id="308"/>
            <p14:sldId id="309"/>
            <p14:sldId id="310"/>
            <p14:sldId id="311"/>
            <p14:sldId id="313"/>
            <p14:sldId id="314"/>
            <p14:sldId id="315"/>
            <p14:sldId id="316"/>
            <p14:sldId id="317"/>
            <p14:sldId id="318"/>
            <p14:sldId id="319"/>
            <p14:sldId id="320"/>
          </p14:sldIdLst>
        </p14:section>
        <p14:section name="Augustus" id="{093032D7-BF3D-4704-B4B0-238765DE31ED}">
          <p14:sldIdLst>
            <p14:sldId id="312"/>
            <p14:sldId id="321"/>
          </p14:sldIdLst>
        </p14:section>
        <p14:section name="Evidence based" id="{86EF0A24-2EC0-4FAC-B282-30D19DE418E1}">
          <p14:sldIdLst>
            <p14:sldId id="278"/>
            <p14:sldId id="322"/>
            <p14:sldId id="286"/>
          </p14:sldIdLst>
        </p14:section>
        <p14:section name="Evidence driven" id="{932F1DAA-9076-494A-997D-E514A5FE6F40}">
          <p14:sldIdLst>
            <p14:sldId id="287"/>
            <p14:sldId id="292"/>
            <p14:sldId id="288"/>
            <p14:sldId id="334"/>
          </p14:sldIdLst>
        </p14:section>
        <p14:section name="Deep learning" id="{0D5ED967-F828-4A79-8187-D028FF8A30EA}">
          <p14:sldIdLst>
            <p14:sldId id="289"/>
            <p14:sldId id="290"/>
          </p14:sldIdLst>
        </p14:section>
        <p14:section name="Quality control" id="{10DCF38C-7FD2-4575-B684-4476263A3DDD}">
          <p14:sldIdLst>
            <p14:sldId id="332"/>
            <p14:sldId id="291"/>
            <p14:sldId id="297"/>
            <p14:sldId id="298"/>
            <p14:sldId id="301"/>
            <p14:sldId id="299"/>
            <p14:sldId id="300"/>
            <p14:sldId id="329"/>
            <p14:sldId id="327"/>
          </p14:sldIdLst>
        </p14:section>
        <p14:section name="Functional annotation" id="{A8FB2C1D-A0A2-42F0-81D2-52029D36A8F9}">
          <p14:sldIdLst>
            <p14:sldId id="333"/>
            <p14:sldId id="293"/>
            <p14:sldId id="294"/>
            <p14:sldId id="295"/>
            <p14:sldId id="323"/>
            <p14:sldId id="32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E6"/>
    <a:srgbClr val="F6F8FA"/>
    <a:srgbClr val="FF8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9" autoAdjust="0"/>
    <p:restoredTop sz="80861" autoAdjust="0"/>
  </p:normalViewPr>
  <p:slideViewPr>
    <p:cSldViewPr snapToGrid="0" snapToObjects="1">
      <p:cViewPr>
        <p:scale>
          <a:sx n="66" d="100"/>
          <a:sy n="66" d="100"/>
        </p:scale>
        <p:origin x="660" y="178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3" d="100"/>
          <a:sy n="83" d="100"/>
        </p:scale>
        <p:origin x="1410"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60CDE8-68A4-D466-2870-B365690BBA4A}"/>
              </a:ext>
            </a:extLst>
          </p:cNvPr>
          <p:cNvSpPr>
            <a:spLocks noGrp="1"/>
          </p:cNvSpPr>
          <p:nvPr>
            <p:ph type="hdr" sz="quarter"/>
          </p:nvPr>
        </p:nvSpPr>
        <p:spPr>
          <a:xfrm>
            <a:off x="0" y="0"/>
            <a:ext cx="222885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04A44A2-CAC7-FA7F-9D27-685C0627272E}"/>
              </a:ext>
            </a:extLst>
          </p:cNvPr>
          <p:cNvSpPr>
            <a:spLocks noGrp="1"/>
          </p:cNvSpPr>
          <p:nvPr>
            <p:ph type="dt" sz="quarter" idx="1"/>
          </p:nvPr>
        </p:nvSpPr>
        <p:spPr>
          <a:xfrm>
            <a:off x="2913063" y="0"/>
            <a:ext cx="2228850" cy="458788"/>
          </a:xfrm>
          <a:prstGeom prst="rect">
            <a:avLst/>
          </a:prstGeom>
        </p:spPr>
        <p:txBody>
          <a:bodyPr vert="horz" lIns="91440" tIns="45720" rIns="91440" bIns="45720" rtlCol="0"/>
          <a:lstStyle>
            <a:lvl1pPr algn="r">
              <a:defRPr sz="1200"/>
            </a:lvl1pPr>
          </a:lstStyle>
          <a:p>
            <a:fld id="{121B9064-293E-4E2C-81A6-5826235924E4}" type="datetimeFigureOut">
              <a:rPr lang="en-GB" smtClean="0"/>
              <a:t>25/06/2026</a:t>
            </a:fld>
            <a:endParaRPr lang="en-GB"/>
          </a:p>
        </p:txBody>
      </p:sp>
      <p:sp>
        <p:nvSpPr>
          <p:cNvPr id="4" name="Footer Placeholder 3">
            <a:extLst>
              <a:ext uri="{FF2B5EF4-FFF2-40B4-BE49-F238E27FC236}">
                <a16:creationId xmlns:a16="http://schemas.microsoft.com/office/drawing/2014/main" id="{A2A1ED25-336C-3A72-84BF-A5D74266C5BB}"/>
              </a:ext>
            </a:extLst>
          </p:cNvPr>
          <p:cNvSpPr>
            <a:spLocks noGrp="1"/>
          </p:cNvSpPr>
          <p:nvPr>
            <p:ph type="ftr" sz="quarter" idx="2"/>
          </p:nvPr>
        </p:nvSpPr>
        <p:spPr>
          <a:xfrm>
            <a:off x="0" y="8685213"/>
            <a:ext cx="222885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1C01CA5-1221-1F95-56B0-B4B7FC5396CF}"/>
              </a:ext>
            </a:extLst>
          </p:cNvPr>
          <p:cNvSpPr>
            <a:spLocks noGrp="1"/>
          </p:cNvSpPr>
          <p:nvPr>
            <p:ph type="sldNum" sz="quarter" idx="3"/>
          </p:nvPr>
        </p:nvSpPr>
        <p:spPr>
          <a:xfrm>
            <a:off x="2913063" y="8685213"/>
            <a:ext cx="2228850" cy="458787"/>
          </a:xfrm>
          <a:prstGeom prst="rect">
            <a:avLst/>
          </a:prstGeom>
        </p:spPr>
        <p:txBody>
          <a:bodyPr vert="horz" lIns="91440" tIns="45720" rIns="91440" bIns="45720" rtlCol="0" anchor="b"/>
          <a:lstStyle>
            <a:lvl1pPr algn="r">
              <a:defRPr sz="1200"/>
            </a:lvl1pPr>
          </a:lstStyle>
          <a:p>
            <a:fld id="{1F4D13AE-2F84-4360-AB6A-DD19FC0BFDC6}" type="slidenum">
              <a:rPr lang="en-GB" smtClean="0"/>
              <a:t>‹#›</a:t>
            </a:fld>
            <a:endParaRPr lang="en-GB"/>
          </a:p>
        </p:txBody>
      </p:sp>
    </p:spTree>
    <p:extLst>
      <p:ext uri="{BB962C8B-B14F-4D97-AF65-F5344CB8AC3E}">
        <p14:creationId xmlns:p14="http://schemas.microsoft.com/office/powerpoint/2010/main" val="1909079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0425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Here, the house metaphor works great. One thing is to identigy the parts of a house: the walls, the ceiling, the light cables, the plumbing, but a different thing is to look at the whole picture and trying to find which are the main walls and which are not, what is the living room and what is the bedroom, etc. </a:t>
            </a:r>
            <a:br>
              <a:rPr lang="es-ES"/>
            </a:br>
            <a:br>
              <a:rPr lang="es-ES"/>
            </a:br>
            <a:r>
              <a:rPr lang="es-ES"/>
              <a:t>Thisshould be fused with the preivous slide</a:t>
            </a:r>
            <a:endParaRPr lang="en-GB"/>
          </a:p>
        </p:txBody>
      </p:sp>
    </p:spTree>
    <p:extLst>
      <p:ext uri="{BB962C8B-B14F-4D97-AF65-F5344CB8AC3E}">
        <p14:creationId xmlns:p14="http://schemas.microsoft.com/office/powerpoint/2010/main" val="37633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6A323-07F0-3F00-204B-EDD1FE723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67F4A-AE8A-F432-4E0C-D5F74A8B903F}"/>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5F00B049-CA6D-FEE3-515D-10BA6C92AB6F}"/>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3006277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95B99-2282-B79E-D520-DA4ED766C0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097ED-85D1-DE3A-8256-F25506BE0AC3}"/>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EA0103D9-7C10-8C14-B632-91F14F7DA648}"/>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3354740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45723-AEE8-8378-07F3-31B8BA132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E66C5-877B-6E8F-9582-2F8E7AB17E9C}"/>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88DA392-1D21-2596-2529-ADC421FC3ACE}"/>
              </a:ext>
            </a:extLst>
          </p:cNvPr>
          <p:cNvSpPr>
            <a:spLocks noGrp="1"/>
          </p:cNvSpPr>
          <p:nvPr>
            <p:ph type="body" idx="1"/>
          </p:nvPr>
        </p:nvSpPr>
        <p:spPr>
          <a:xfrm>
            <a:off x="514350" y="4400550"/>
            <a:ext cx="4114800" cy="3600450"/>
          </a:xfrm>
          <a:prstGeom prst="rect">
            <a:avLst/>
          </a:prstGeom>
        </p:spPr>
        <p:txBody>
          <a:bodyPr/>
          <a:lstStyle/>
          <a:p>
            <a:r>
              <a:rPr lang="es-ES"/>
              <a:t>Now the things get a bit more complicated, because in reality, we do not now the hidden states, we only know the visible observation, and the chance of a hidden state producing a visible observation is called the emission probability</a:t>
            </a:r>
            <a:endParaRPr lang="en-GB"/>
          </a:p>
        </p:txBody>
      </p:sp>
    </p:spTree>
    <p:extLst>
      <p:ext uri="{BB962C8B-B14F-4D97-AF65-F5344CB8AC3E}">
        <p14:creationId xmlns:p14="http://schemas.microsoft.com/office/powerpoint/2010/main" val="3193649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C255-0524-FD05-42F5-A0023B3F8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BB36A-EDE4-7753-E6A0-B7BF535C9324}"/>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8BFE9DDA-C9B5-AB09-9CDB-B2E2F6F055C1}"/>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527940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2CE53-7E1A-FAA6-EC00-AD837906D0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C5D97-F2E9-DC0B-3A75-8A73F3E9D8C1}"/>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94DD5168-1386-8FF3-0A8F-980F78BFC00C}"/>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3551456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DD9F8-EEE5-7F24-B24C-6F081ACDD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45425-061E-2389-246D-3B8BF795642F}"/>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7269CC7A-F4D5-D945-E309-7ED6D1FC5456}"/>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192727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A7079-BB2C-9F0F-1F06-5BF1D5DD2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55CC9-75F2-9E00-B536-A562A81903EC}"/>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4BA224A-A782-C557-64C0-E6DEFE5BEB0D}"/>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3242452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3F7FE-AB7E-FEAD-FF70-4EAF7ADAE6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4EEB3-2CB4-B9A7-8ECF-ACD7928FD193}"/>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AD2B469C-07BC-A4C2-B491-34F90B8577A6}"/>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872072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1D8B0-2A75-5D8C-CC6E-BE0B3CD998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F9875-770C-9E73-0D50-8304632737D2}"/>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9ABAC01-793D-8ABB-6DE2-7A83BA622D67}"/>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633206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1529-0D8D-3D9B-AD19-14B1D3F98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B6F40-53D5-B07C-E218-4CA7A3F152EC}"/>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DA7787F-1A89-580E-0004-375B5CF4406F}"/>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1050365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Used to be very resuource and time expensive. Nowadays, just two people can assemble and annotate and do it. YOU can do it</a:t>
            </a:r>
            <a:endParaRPr lang="en-GB"/>
          </a:p>
        </p:txBody>
      </p:sp>
    </p:spTree>
    <p:extLst>
      <p:ext uri="{BB962C8B-B14F-4D97-AF65-F5344CB8AC3E}">
        <p14:creationId xmlns:p14="http://schemas.microsoft.com/office/powerpoint/2010/main" val="2744859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2B142-E85B-B704-FEFA-D3055C623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B2E700-DC2D-808C-B5F9-417C80155606}"/>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E1D59DCE-5B09-6767-51C0-D26047E6B813}"/>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370934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35C7F-4399-1562-2918-6527862A2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99A4A-A291-27F8-1C65-9970097E9B3E}"/>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A75CBB1F-DE2D-E101-8D39-2CF016DD94C5}"/>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326717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7F00-43CE-DEC7-93F6-BF8E9740FA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EE009-AE04-7A2D-E8AD-15A2B9B487AD}"/>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895AB2C-AF47-FAB1-DAB3-254283A78EB0}"/>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998006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CBD10-7E88-443B-0392-0BE038D523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90D789-8478-E567-12BB-EA90B8EF44B3}"/>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001D7AB-A485-E975-6647-72F007C55E71}"/>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663277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6C54F-3AFD-5ECB-7580-EC1BFB018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C1DCE-F1B9-45DC-537A-0FCD5ECC9ACC}"/>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78D7E89A-4616-8493-680D-BF807340964E}"/>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39352258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1C020-6FCD-98A2-EBB2-EEAE3F7D7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45DE9-9013-E912-7F33-A1870B0E957D}"/>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D732E5BF-81FF-0D7D-B029-6AFCE4C88F07}"/>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3579925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730BC-3555-AFD7-1AD7-8951CF358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52234-F190-B38C-E748-BD2CF3D38896}"/>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1D266EDC-7D0B-0041-04CA-46F3985E7087}"/>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172344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0D9E5-FB24-3417-D54F-0BD9F53FE3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03C11B-7597-C459-F7CB-5178943A6DA1}"/>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3DBBEE28-0934-5AAB-964D-E83CE5873A25}"/>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16018849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279E7-D634-CC1B-ED98-433139D47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D3785-B390-A715-4913-8056088E8DDF}"/>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A65AB41-8FA2-41C4-6B83-E182E538CF05}"/>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937163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Aquí meter un grafico que sea la combinacion de RNA y el genoma, mapeandolo y luego de ahí se saca la evidencia. A lo mejor un gráfico similar al de Katerina, que se vaya viendo la integración!</a:t>
            </a:r>
          </a:p>
        </p:txBody>
      </p:sp>
    </p:spTree>
    <p:extLst>
      <p:ext uri="{BB962C8B-B14F-4D97-AF65-F5344CB8AC3E}">
        <p14:creationId xmlns:p14="http://schemas.microsoft.com/office/powerpoint/2010/main" val="3337447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Add images on the  squares with the things. Just say what they represent</a:t>
            </a:r>
            <a:endParaRPr lang="en-GB"/>
          </a:p>
        </p:txBody>
      </p:sp>
    </p:spTree>
    <p:extLst>
      <p:ext uri="{BB962C8B-B14F-4D97-AF65-F5344CB8AC3E}">
        <p14:creationId xmlns:p14="http://schemas.microsoft.com/office/powerpoint/2010/main" val="30672234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Hacer un cuestario en el que digan que columnas de SQANTI-classification nos sirven si no nos podemos fiar de la referencia.</a:t>
            </a:r>
          </a:p>
          <a:p>
            <a:endParaRPr lang="es-ES"/>
          </a:p>
          <a:p>
            <a:r>
              <a:rPr lang="es-ES"/>
              <a:t>Aquí meter las imágenes que representan que para completar una imagen panorama hay que tener snapshots de sus diferentes partes. Completar el skyline de madrid</a:t>
            </a:r>
            <a:endParaRPr lang="en-GB"/>
          </a:p>
        </p:txBody>
      </p:sp>
    </p:spTree>
    <p:extLst>
      <p:ext uri="{BB962C8B-B14F-4D97-AF65-F5344CB8AC3E}">
        <p14:creationId xmlns:p14="http://schemas.microsoft.com/office/powerpoint/2010/main" val="4615851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2050587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Una explicacion sobre el pipeline, contando como funciona la prediccion incial de genes.</a:t>
            </a:r>
            <a:endParaRPr lang="en-GB"/>
          </a:p>
        </p:txBody>
      </p:sp>
    </p:spTree>
    <p:extLst>
      <p:ext uri="{BB962C8B-B14F-4D97-AF65-F5344CB8AC3E}">
        <p14:creationId xmlns:p14="http://schemas.microsoft.com/office/powerpoint/2010/main" val="18085251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9050275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34924508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Think here about a visual example of this. What could be used as a metaphor?</a:t>
            </a:r>
            <a:endParaRPr lang="en-GB"/>
          </a:p>
        </p:txBody>
      </p:sp>
    </p:spTree>
    <p:extLst>
      <p:ext uri="{BB962C8B-B14F-4D97-AF65-F5344CB8AC3E}">
        <p14:creationId xmlns:p14="http://schemas.microsoft.com/office/powerpoint/2010/main" val="24875145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42851873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Maybe an explanation?</a:t>
            </a:r>
            <a:endParaRPr lang="en-GB"/>
          </a:p>
        </p:txBody>
      </p:sp>
    </p:spTree>
    <p:extLst>
      <p:ext uri="{BB962C8B-B14F-4D97-AF65-F5344CB8AC3E}">
        <p14:creationId xmlns:p14="http://schemas.microsoft.com/office/powerpoint/2010/main" val="7847006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Summary?</a:t>
            </a:r>
            <a:endParaRPr lang="en-GB"/>
          </a:p>
        </p:txBody>
      </p:sp>
    </p:spTree>
    <p:extLst>
      <p:ext uri="{BB962C8B-B14F-4D97-AF65-F5344CB8AC3E}">
        <p14:creationId xmlns:p14="http://schemas.microsoft.com/office/powerpoint/2010/main" val="2453144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s-ES"/>
              <a:t>Revise the roomate example. The dirty or clean kitchen is the visible state and your roomate being home that day or not, is the hidden</a:t>
            </a:r>
            <a:endParaRPr lang="en-GB"/>
          </a:p>
        </p:txBody>
      </p:sp>
    </p:spTree>
    <p:extLst>
      <p:ext uri="{BB962C8B-B14F-4D97-AF65-F5344CB8AC3E}">
        <p14:creationId xmlns:p14="http://schemas.microsoft.com/office/powerpoint/2010/main" val="1595580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188322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4CBBC-B1EB-7389-DA00-46D158C0B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26AA3-17BF-9C47-457F-A737AA289252}"/>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EF0DAAC5-2FE8-9F60-B903-1982625322BC}"/>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869165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44FFC-4405-394F-B666-40FFD6C9D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C8B4D0-A0A2-9E9D-ADA6-57C6D0A80E23}"/>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2E46BBB0-BB27-DEB2-88F1-F81467F02B88}"/>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4166446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4351-0086-324A-2BF0-C157C9B68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34BB2-E82D-0B07-1A7F-1B08E6DA7AEE}"/>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5D921328-9AAD-0FCD-A62D-7A70A53B986C}"/>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185448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F6C4B-3C1F-0DB1-677F-2D60C6B78E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B6259-4ED8-42C8-283C-27E3023D8212}"/>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2F9BE4A7-3F11-CF86-2529-0728642C53D4}"/>
              </a:ext>
            </a:extLst>
          </p:cNvPr>
          <p:cNvSpPr>
            <a:spLocks noGrp="1"/>
          </p:cNvSpPr>
          <p:nvPr>
            <p:ph type="body" idx="1"/>
          </p:nvPr>
        </p:nvSpPr>
        <p:spPr>
          <a:xfrm>
            <a:off x="514350" y="4400550"/>
            <a:ext cx="4114800" cy="3600450"/>
          </a:xfrm>
          <a:prstGeom prst="rect">
            <a:avLst/>
          </a:prstGeom>
        </p:spPr>
        <p:txBody>
          <a:bodyPr/>
          <a:lstStyle/>
          <a:p>
            <a:endParaRPr lang="en-GB"/>
          </a:p>
        </p:txBody>
      </p:sp>
    </p:spTree>
    <p:extLst>
      <p:ext uri="{BB962C8B-B14F-4D97-AF65-F5344CB8AC3E}">
        <p14:creationId xmlns:p14="http://schemas.microsoft.com/office/powerpoint/2010/main" val="21954332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_last_page">
    <p:spTree>
      <p:nvGrpSpPr>
        <p:cNvPr id="1" name=""/>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76D3A1BF-6F1C-B281-8ED0-F5681273C62C}"/>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710737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p:bg>
      <p:bgRef idx="1001">
        <a:schemeClr val="bg1"/>
      </p:bgRef>
    </p:bg>
    <p:spTree>
      <p:nvGrpSpPr>
        <p:cNvPr id="1" name=""/>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EB86AE03-3878-2139-4099-A4BE803FBB0E}"/>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 name="Shape 2">
            <a:extLst>
              <a:ext uri="{FF2B5EF4-FFF2-40B4-BE49-F238E27FC236}">
                <a16:creationId xmlns:a16="http://schemas.microsoft.com/office/drawing/2014/main" id="{834A7C44-3189-2592-E83C-B4D6B367BA93}"/>
              </a:ext>
            </a:extLst>
          </p:cNvPr>
          <p:cNvSpPr/>
          <p:nvPr userDrawn="1"/>
        </p:nvSpPr>
        <p:spPr>
          <a:xfrm>
            <a:off x="4143375" y="2982516"/>
            <a:ext cx="857250" cy="28575"/>
          </a:xfrm>
          <a:prstGeom prst="rect">
            <a:avLst/>
          </a:prstGeom>
          <a:solidFill>
            <a:srgbClr val="FF8C00"/>
          </a:solidFill>
          <a:ln/>
        </p:spPr>
        <p:txBody>
          <a:bodyPr/>
          <a:lstStyle/>
          <a:p>
            <a:endParaRPr lang="en-US"/>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p:spTree>
      <p:nvGrpSpPr>
        <p:cNvPr id="1" name=""/>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7333900A-0A21-91D6-0BC6-72F9C3601BA1}"/>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8" name="Shape 0">
            <a:extLst>
              <a:ext uri="{FF2B5EF4-FFF2-40B4-BE49-F238E27FC236}">
                <a16:creationId xmlns:a16="http://schemas.microsoft.com/office/drawing/2014/main" id="{0656EB34-8BEF-729F-C7A4-B3F1264C1A7B}"/>
              </a:ext>
            </a:extLst>
          </p:cNvPr>
          <p:cNvSpPr/>
          <p:nvPr userDrawn="1"/>
        </p:nvSpPr>
        <p:spPr>
          <a:xfrm>
            <a:off x="0" y="0"/>
            <a:ext cx="9144000" cy="514350"/>
          </a:xfrm>
          <a:prstGeom prst="rect">
            <a:avLst/>
          </a:prstGeom>
          <a:solidFill>
            <a:srgbClr val="0047AB"/>
          </a:solidFill>
          <a:ln/>
        </p:spPr>
        <p:txBody>
          <a:bodyPr/>
          <a:lstStyle/>
          <a:p>
            <a:endParaRPr lang="en-US"/>
          </a:p>
        </p:txBody>
      </p:sp>
      <p:sp>
        <p:nvSpPr>
          <p:cNvPr id="14" name="Text 15">
            <a:extLst>
              <a:ext uri="{FF2B5EF4-FFF2-40B4-BE49-F238E27FC236}">
                <a16:creationId xmlns:a16="http://schemas.microsoft.com/office/drawing/2014/main" id="{22566EAF-8BB7-C913-B2B0-C1CA21CADFB2}"/>
              </a:ext>
            </a:extLst>
          </p:cNvPr>
          <p:cNvSpPr/>
          <p:nvPr userDrawn="1"/>
        </p:nvSpPr>
        <p:spPr>
          <a:xfrm>
            <a:off x="278977" y="4966527"/>
            <a:ext cx="1305437" cy="123111"/>
          </a:xfrm>
          <a:prstGeom prst="rect">
            <a:avLst/>
          </a:prstGeom>
          <a:noFill/>
          <a:ln/>
        </p:spPr>
        <p:txBody>
          <a:bodyPr wrap="square" lIns="0" tIns="0" rIns="0" bIns="0" rtlCol="0" anchor="ctr">
            <a:spAutoFit/>
          </a:bodyPr>
          <a:lstStyle/>
          <a:p>
            <a:pPr marL="0" indent="0">
              <a:buNone/>
            </a:pPr>
            <a:r>
              <a:rPr lang="en-US" sz="800" dirty="0">
                <a:solidFill>
                  <a:srgbClr val="666666"/>
                </a:solidFill>
                <a:latin typeface="Arial" pitchFamily="34" charset="0"/>
                <a:ea typeface="Arial" pitchFamily="34" charset="-122"/>
                <a:cs typeface="Arial" pitchFamily="34" charset="-120"/>
              </a:rPr>
              <a:t>Long-reads Transcriptomics</a:t>
            </a:r>
            <a:endParaRPr lang="en-US" sz="800" dirty="0"/>
          </a:p>
        </p:txBody>
      </p:sp>
      <p:sp>
        <p:nvSpPr>
          <p:cNvPr id="15" name="Slide Number Placeholder 8">
            <a:extLst>
              <a:ext uri="{FF2B5EF4-FFF2-40B4-BE49-F238E27FC236}">
                <a16:creationId xmlns:a16="http://schemas.microsoft.com/office/drawing/2014/main" id="{63DEA6DA-0035-52E8-C3CD-8F955E96538E}"/>
              </a:ext>
            </a:extLst>
          </p:cNvPr>
          <p:cNvSpPr>
            <a:spLocks noGrp="1"/>
          </p:cNvSpPr>
          <p:nvPr>
            <p:ph type="sldNum" sz="quarter" idx="4"/>
          </p:nvPr>
        </p:nvSpPr>
        <p:spPr>
          <a:xfrm>
            <a:off x="6807623" y="4890857"/>
            <a:ext cx="2057400" cy="274637"/>
          </a:xfrm>
          <a:prstGeom prst="rect">
            <a:avLst/>
          </a:prstGeom>
        </p:spPr>
        <p:txBody>
          <a:bodyPr vert="horz" lIns="91440" tIns="45720" rIns="91440" bIns="45720" rtlCol="0" anchor="ctr"/>
          <a:lstStyle>
            <a:lvl1pPr algn="r">
              <a:defRPr sz="800">
                <a:solidFill>
                  <a:schemeClr val="tx1">
                    <a:tint val="82000"/>
                  </a:schemeClr>
                </a:solidFill>
              </a:defRPr>
            </a:lvl1pPr>
          </a:lstStyle>
          <a:p>
            <a:fld id="{38FB3DE5-0BF2-9949-8E8E-62041A1EAFCC}" type="slidenum">
              <a:rPr lang="en-US" smtClean="0"/>
              <a:pPr/>
              <a:t>‹#›</a:t>
            </a:fld>
            <a:endParaRPr lang="en-US"/>
          </a:p>
        </p:txBody>
      </p:sp>
      <p:sp>
        <p:nvSpPr>
          <p:cNvPr id="16" name="Title 9">
            <a:extLst>
              <a:ext uri="{FF2B5EF4-FFF2-40B4-BE49-F238E27FC236}">
                <a16:creationId xmlns:a16="http://schemas.microsoft.com/office/drawing/2014/main" id="{84A4C2B4-7358-EEA5-8321-7784F71C7A39}"/>
              </a:ext>
            </a:extLst>
          </p:cNvPr>
          <p:cNvSpPr>
            <a:spLocks noGrp="1"/>
          </p:cNvSpPr>
          <p:nvPr>
            <p:ph type="title"/>
          </p:nvPr>
        </p:nvSpPr>
        <p:spPr>
          <a:xfrm>
            <a:off x="195861" y="110192"/>
            <a:ext cx="7700364" cy="340289"/>
          </a:xfrm>
          <a:prstGeom prst="rect">
            <a:avLst/>
          </a:prstGeom>
        </p:spPr>
        <p:txBody>
          <a:bodyPr/>
          <a:lstStyle>
            <a:lvl1pPr algn="l">
              <a:defRPr sz="1600" b="1">
                <a:solidFill>
                  <a:schemeClr val="bg1"/>
                </a:solidFill>
              </a:defRPr>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3F10C08A-E6BC-A722-FBF3-B52E8703FE02}"/>
              </a:ext>
            </a:extLst>
          </p:cNvPr>
          <p:cNvGrpSpPr/>
          <p:nvPr userDrawn="1"/>
        </p:nvGrpSpPr>
        <p:grpSpPr>
          <a:xfrm>
            <a:off x="8040089" y="88760"/>
            <a:ext cx="1021557" cy="320814"/>
            <a:chOff x="7196137" y="110192"/>
            <a:chExt cx="1021557" cy="320814"/>
          </a:xfrm>
        </p:grpSpPr>
        <p:sp>
          <p:nvSpPr>
            <p:cNvPr id="7" name="Rectangle 6">
              <a:extLst>
                <a:ext uri="{FF2B5EF4-FFF2-40B4-BE49-F238E27FC236}">
                  <a16:creationId xmlns:a16="http://schemas.microsoft.com/office/drawing/2014/main" id="{ABF1035B-D32D-6596-5264-71C0A0811BE2}"/>
                </a:ext>
              </a:extLst>
            </p:cNvPr>
            <p:cNvSpPr/>
            <p:nvPr userDrawn="1"/>
          </p:nvSpPr>
          <p:spPr>
            <a:xfrm>
              <a:off x="7196137" y="110192"/>
              <a:ext cx="1021557" cy="3208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712F8541-EC97-A601-3A51-84E5D7226E21}"/>
                </a:ext>
              </a:extLst>
            </p:cNvPr>
            <p:cNvPicPr>
              <a:picLocks noChangeAspect="1"/>
            </p:cNvPicPr>
            <p:nvPr userDrawn="1"/>
          </p:nvPicPr>
          <p:blipFill>
            <a:blip r:embed="rId3"/>
            <a:stretch>
              <a:fillRect/>
            </a:stretch>
          </p:blipFill>
          <p:spPr>
            <a:xfrm>
              <a:off x="7215185" y="121443"/>
              <a:ext cx="974457" cy="298125"/>
            </a:xfrm>
            <a:prstGeom prst="rect">
              <a:avLst/>
            </a:prstGeom>
          </p:spPr>
        </p:pic>
      </p:grpSp>
    </p:spTree>
    <p:extLst>
      <p:ext uri="{BB962C8B-B14F-4D97-AF65-F5344CB8AC3E}">
        <p14:creationId xmlns:p14="http://schemas.microsoft.com/office/powerpoint/2010/main" val="15834027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pic>
        <p:nvPicPr>
          <p:cNvPr id="3" name="Image 0" descr="preencoded.png">
            <a:extLst>
              <a:ext uri="{FF2B5EF4-FFF2-40B4-BE49-F238E27FC236}">
                <a16:creationId xmlns:a16="http://schemas.microsoft.com/office/drawing/2014/main" id="{DBDB3EC4-127B-8DB8-0B65-11DFC2A243AE}"/>
              </a:ext>
            </a:extLst>
          </p:cNvPr>
          <p:cNvPicPr>
            <a:picLocks noChangeAspect="1"/>
          </p:cNvPicPr>
          <p:nvPr userDrawn="1"/>
        </p:nvPicPr>
        <p:blipFill>
          <a:blip r:embed="rId2"/>
          <a:stretch>
            <a:fillRect/>
          </a:stretch>
        </p:blipFill>
        <p:spPr>
          <a:xfrm>
            <a:off x="0" y="-19050"/>
            <a:ext cx="9144000" cy="5143500"/>
          </a:xfrm>
          <a:prstGeom prst="rect">
            <a:avLst/>
          </a:prstGeom>
        </p:spPr>
      </p:pic>
      <p:sp>
        <p:nvSpPr>
          <p:cNvPr id="4" name="Shape 0">
            <a:extLst>
              <a:ext uri="{FF2B5EF4-FFF2-40B4-BE49-F238E27FC236}">
                <a16:creationId xmlns:a16="http://schemas.microsoft.com/office/drawing/2014/main" id="{D52A0FAE-5DD7-9140-68BC-11C57A5E7F25}"/>
              </a:ext>
            </a:extLst>
          </p:cNvPr>
          <p:cNvSpPr/>
          <p:nvPr userDrawn="1"/>
        </p:nvSpPr>
        <p:spPr>
          <a:xfrm>
            <a:off x="0" y="-38100"/>
            <a:ext cx="9144000" cy="558800"/>
          </a:xfrm>
          <a:prstGeom prst="rect">
            <a:avLst/>
          </a:prstGeom>
          <a:solidFill>
            <a:srgbClr val="0047AB"/>
          </a:solidFill>
          <a:ln/>
        </p:spPr>
        <p:txBody>
          <a:bodyPr/>
          <a:lstStyle/>
          <a:p>
            <a:endParaRPr lang="en-US"/>
          </a:p>
        </p:txBody>
      </p:sp>
      <p:sp>
        <p:nvSpPr>
          <p:cNvPr id="6" name="Shape 13">
            <a:extLst>
              <a:ext uri="{FF2B5EF4-FFF2-40B4-BE49-F238E27FC236}">
                <a16:creationId xmlns:a16="http://schemas.microsoft.com/office/drawing/2014/main" id="{9F487DB7-7893-6F35-257B-69A287402663}"/>
              </a:ext>
            </a:extLst>
          </p:cNvPr>
          <p:cNvSpPr/>
          <p:nvPr userDrawn="1"/>
        </p:nvSpPr>
        <p:spPr>
          <a:xfrm>
            <a:off x="0" y="4850606"/>
            <a:ext cx="9144000" cy="292894"/>
          </a:xfrm>
          <a:prstGeom prst="rect">
            <a:avLst/>
          </a:prstGeom>
          <a:solidFill>
            <a:srgbClr val="F5F5F5"/>
          </a:solidFill>
          <a:ln/>
        </p:spPr>
        <p:txBody>
          <a:bodyPr/>
          <a:lstStyle/>
          <a:p>
            <a:endParaRPr lang="en-US"/>
          </a:p>
        </p:txBody>
      </p:sp>
      <p:sp>
        <p:nvSpPr>
          <p:cNvPr id="7" name="Text 15">
            <a:extLst>
              <a:ext uri="{FF2B5EF4-FFF2-40B4-BE49-F238E27FC236}">
                <a16:creationId xmlns:a16="http://schemas.microsoft.com/office/drawing/2014/main" id="{44F95E02-841A-592C-6ED8-65F90CAC75EB}"/>
              </a:ext>
            </a:extLst>
          </p:cNvPr>
          <p:cNvSpPr/>
          <p:nvPr userDrawn="1"/>
        </p:nvSpPr>
        <p:spPr>
          <a:xfrm>
            <a:off x="278977" y="4935497"/>
            <a:ext cx="1305437" cy="123111"/>
          </a:xfrm>
          <a:prstGeom prst="rect">
            <a:avLst/>
          </a:prstGeom>
          <a:noFill/>
          <a:ln/>
        </p:spPr>
        <p:txBody>
          <a:bodyPr wrap="square" lIns="0" tIns="0" rIns="0" bIns="0" rtlCol="0" anchor="ctr">
            <a:spAutoFit/>
          </a:bodyPr>
          <a:lstStyle/>
          <a:p>
            <a:pPr marL="0" indent="0">
              <a:buNone/>
            </a:pPr>
            <a:r>
              <a:rPr lang="en-US" sz="800" dirty="0">
                <a:solidFill>
                  <a:srgbClr val="666666"/>
                </a:solidFill>
                <a:latin typeface="Arial" pitchFamily="34" charset="0"/>
                <a:ea typeface="Arial" pitchFamily="34" charset="-122"/>
                <a:cs typeface="Arial" pitchFamily="34" charset="-120"/>
              </a:rPr>
              <a:t>Long-reads Transcriptomics</a:t>
            </a:r>
            <a:endParaRPr lang="en-US" sz="800" dirty="0"/>
          </a:p>
        </p:txBody>
      </p:sp>
      <p:sp>
        <p:nvSpPr>
          <p:cNvPr id="8" name="Slide Number Placeholder 8">
            <a:extLst>
              <a:ext uri="{FF2B5EF4-FFF2-40B4-BE49-F238E27FC236}">
                <a16:creationId xmlns:a16="http://schemas.microsoft.com/office/drawing/2014/main" id="{24796D1D-577A-6319-1CA1-19E59E8A967F}"/>
              </a:ext>
            </a:extLst>
          </p:cNvPr>
          <p:cNvSpPr>
            <a:spLocks noGrp="1"/>
          </p:cNvSpPr>
          <p:nvPr>
            <p:ph type="sldNum" sz="quarter" idx="4"/>
          </p:nvPr>
        </p:nvSpPr>
        <p:spPr>
          <a:xfrm>
            <a:off x="6807623" y="4890857"/>
            <a:ext cx="2057400" cy="274637"/>
          </a:xfrm>
          <a:prstGeom prst="rect">
            <a:avLst/>
          </a:prstGeom>
        </p:spPr>
        <p:txBody>
          <a:bodyPr vert="horz" lIns="91440" tIns="45720" rIns="91440" bIns="45720" rtlCol="0" anchor="ctr"/>
          <a:lstStyle>
            <a:lvl1pPr algn="r">
              <a:defRPr sz="800">
                <a:solidFill>
                  <a:schemeClr val="tx1">
                    <a:tint val="82000"/>
                  </a:schemeClr>
                </a:solidFill>
              </a:defRPr>
            </a:lvl1pPr>
          </a:lstStyle>
          <a:p>
            <a:fld id="{38FB3DE5-0BF2-9949-8E8E-62041A1EAFCC}" type="slidenum">
              <a:rPr lang="en-US" smtClean="0"/>
              <a:pPr/>
              <a:t>‹#›</a:t>
            </a:fld>
            <a:endParaRPr lang="en-US"/>
          </a:p>
        </p:txBody>
      </p:sp>
      <p:sp>
        <p:nvSpPr>
          <p:cNvPr id="10" name="Title 9">
            <a:extLst>
              <a:ext uri="{FF2B5EF4-FFF2-40B4-BE49-F238E27FC236}">
                <a16:creationId xmlns:a16="http://schemas.microsoft.com/office/drawing/2014/main" id="{F971F105-4880-47AF-28B3-B781B2D4E309}"/>
              </a:ext>
            </a:extLst>
          </p:cNvPr>
          <p:cNvSpPr>
            <a:spLocks noGrp="1"/>
          </p:cNvSpPr>
          <p:nvPr>
            <p:ph type="title"/>
          </p:nvPr>
        </p:nvSpPr>
        <p:spPr>
          <a:xfrm>
            <a:off x="195861" y="110192"/>
            <a:ext cx="7585660" cy="340289"/>
          </a:xfrm>
          <a:prstGeom prst="rect">
            <a:avLst/>
          </a:prstGeom>
        </p:spPr>
        <p:txBody>
          <a:bodyPr/>
          <a:lstStyle>
            <a:lvl1pPr algn="l">
              <a:defRPr sz="1600" b="1">
                <a:solidFill>
                  <a:schemeClr val="bg1"/>
                </a:solidFill>
              </a:defRPr>
            </a:lvl1pPr>
          </a:lstStyle>
          <a:p>
            <a:r>
              <a:rPr lang="en-US"/>
              <a:t>Click to edit Master title style</a:t>
            </a:r>
            <a:endParaRPr lang="en-US" dirty="0"/>
          </a:p>
        </p:txBody>
      </p:sp>
      <p:grpSp>
        <p:nvGrpSpPr>
          <p:cNvPr id="12" name="Group 11">
            <a:extLst>
              <a:ext uri="{FF2B5EF4-FFF2-40B4-BE49-F238E27FC236}">
                <a16:creationId xmlns:a16="http://schemas.microsoft.com/office/drawing/2014/main" id="{2E339892-B791-D066-9350-A03321DF52AE}"/>
              </a:ext>
            </a:extLst>
          </p:cNvPr>
          <p:cNvGrpSpPr/>
          <p:nvPr userDrawn="1"/>
        </p:nvGrpSpPr>
        <p:grpSpPr>
          <a:xfrm>
            <a:off x="8040089" y="76060"/>
            <a:ext cx="1021557" cy="320814"/>
            <a:chOff x="7196137" y="110192"/>
            <a:chExt cx="1021557" cy="320814"/>
          </a:xfrm>
        </p:grpSpPr>
        <p:sp>
          <p:nvSpPr>
            <p:cNvPr id="11" name="Rectangle 10">
              <a:extLst>
                <a:ext uri="{FF2B5EF4-FFF2-40B4-BE49-F238E27FC236}">
                  <a16:creationId xmlns:a16="http://schemas.microsoft.com/office/drawing/2014/main" id="{B54A2F80-CA63-7783-37A7-DC707427E03D}"/>
                </a:ext>
              </a:extLst>
            </p:cNvPr>
            <p:cNvSpPr/>
            <p:nvPr userDrawn="1"/>
          </p:nvSpPr>
          <p:spPr>
            <a:xfrm>
              <a:off x="7196137" y="110192"/>
              <a:ext cx="1021557" cy="3208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BBA3CA9B-B80D-3B4C-4476-10CFEC57F377}"/>
                </a:ext>
              </a:extLst>
            </p:cNvPr>
            <p:cNvPicPr>
              <a:picLocks noChangeAspect="1"/>
            </p:cNvPicPr>
            <p:nvPr userDrawn="1"/>
          </p:nvPicPr>
          <p:blipFill>
            <a:blip r:embed="rId3"/>
            <a:stretch>
              <a:fillRect/>
            </a:stretch>
          </p:blipFill>
          <p:spPr>
            <a:xfrm>
              <a:off x="7215185" y="121443"/>
              <a:ext cx="974457" cy="298125"/>
            </a:xfrm>
            <a:prstGeom prst="rect">
              <a:avLst/>
            </a:prstGeom>
          </p:spPr>
        </p:pic>
      </p:grpSp>
      <p:sp>
        <p:nvSpPr>
          <p:cNvPr id="14" name="Text Placeholder 13">
            <a:extLst>
              <a:ext uri="{FF2B5EF4-FFF2-40B4-BE49-F238E27FC236}">
                <a16:creationId xmlns:a16="http://schemas.microsoft.com/office/drawing/2014/main" id="{61649F5D-37E4-10F0-7C80-BF823A4738F6}"/>
              </a:ext>
            </a:extLst>
          </p:cNvPr>
          <p:cNvSpPr>
            <a:spLocks noGrp="1"/>
          </p:cNvSpPr>
          <p:nvPr>
            <p:ph type="body" sz="quarter" idx="10"/>
          </p:nvPr>
        </p:nvSpPr>
        <p:spPr>
          <a:xfrm>
            <a:off x="195263" y="762000"/>
            <a:ext cx="8669337" cy="3952875"/>
          </a:xfrm>
          <a:prstGeom prst="rect">
            <a:avLst/>
          </a:prstGeom>
        </p:spPr>
        <p:txBody>
          <a:bodyPr/>
          <a:lstStyle>
            <a:lvl1pPr>
              <a:buClr>
                <a:srgbClr val="FF8C00"/>
              </a:buClr>
              <a:buSzPct val="150000"/>
              <a:defRPr sz="1800"/>
            </a:lvl1pPr>
            <a:lvl2pPr>
              <a:buClr>
                <a:srgbClr val="FF8C00"/>
              </a:buClr>
              <a:buSzPct val="100000"/>
              <a:defRPr sz="1600"/>
            </a:lvl2pPr>
            <a:lvl3pPr>
              <a:buClr>
                <a:srgbClr val="FF8C00"/>
              </a:buClr>
              <a:defRPr sz="1400"/>
            </a:lvl3pPr>
            <a:lvl4pPr>
              <a:buClr>
                <a:srgbClr val="FF8C00"/>
              </a:buClr>
              <a:defRPr sz="1200"/>
            </a:lvl4pPr>
            <a:lvl5pPr>
              <a:buClr>
                <a:srgbClr val="FF8C00"/>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360659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B9355-80E0-E8A2-0643-D64EE918CBF6}"/>
              </a:ext>
            </a:extLst>
          </p:cNvPr>
          <p:cNvSpPr>
            <a:spLocks noGrp="1"/>
          </p:cNvSpPr>
          <p:nvPr>
            <p:ph type="title"/>
          </p:nvPr>
        </p:nvSpPr>
        <p:spPr/>
        <p:txBody>
          <a:bodyPr/>
          <a:lstStyle/>
          <a:p>
            <a:r>
              <a:rPr lang="en-US"/>
              <a:t>Click to edit Master title style</a:t>
            </a:r>
            <a:endParaRPr lang="en-ES"/>
          </a:p>
        </p:txBody>
      </p:sp>
      <p:sp>
        <p:nvSpPr>
          <p:cNvPr id="3" name="Content Placeholder 2">
            <a:extLst>
              <a:ext uri="{FF2B5EF4-FFF2-40B4-BE49-F238E27FC236}">
                <a16:creationId xmlns:a16="http://schemas.microsoft.com/office/drawing/2014/main" id="{E5AE7AB8-82E3-FA98-D238-DC6AFCCD70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S"/>
          </a:p>
        </p:txBody>
      </p:sp>
      <p:sp>
        <p:nvSpPr>
          <p:cNvPr id="4" name="Date Placeholder 3">
            <a:extLst>
              <a:ext uri="{FF2B5EF4-FFF2-40B4-BE49-F238E27FC236}">
                <a16:creationId xmlns:a16="http://schemas.microsoft.com/office/drawing/2014/main" id="{E72E8C85-B6F8-3097-20C9-A578CCFA0D87}"/>
              </a:ext>
            </a:extLst>
          </p:cNvPr>
          <p:cNvSpPr>
            <a:spLocks noGrp="1"/>
          </p:cNvSpPr>
          <p:nvPr>
            <p:ph type="dt" sz="half" idx="10"/>
          </p:nvPr>
        </p:nvSpPr>
        <p:spPr/>
        <p:txBody>
          <a:bodyPr/>
          <a:lstStyle/>
          <a:p>
            <a:fld id="{C9E71E39-0EDF-BF42-931C-AF617959138A}" type="datetime1">
              <a:rPr lang="es-ES_tradnl" smtClean="0"/>
              <a:t>25/06/2026</a:t>
            </a:fld>
            <a:endParaRPr lang="en-ES"/>
          </a:p>
        </p:txBody>
      </p:sp>
      <p:sp>
        <p:nvSpPr>
          <p:cNvPr id="5" name="Footer Placeholder 4">
            <a:extLst>
              <a:ext uri="{FF2B5EF4-FFF2-40B4-BE49-F238E27FC236}">
                <a16:creationId xmlns:a16="http://schemas.microsoft.com/office/drawing/2014/main" id="{FAD73887-385D-1193-5A43-7CD3E9C9128A}"/>
              </a:ext>
            </a:extLst>
          </p:cNvPr>
          <p:cNvSpPr>
            <a:spLocks noGrp="1"/>
          </p:cNvSpPr>
          <p:nvPr>
            <p:ph type="ftr" sz="quarter" idx="11"/>
          </p:nvPr>
        </p:nvSpPr>
        <p:spPr/>
        <p:txBody>
          <a:bodyPr/>
          <a:lstStyle/>
          <a:p>
            <a:endParaRPr lang="en-ES"/>
          </a:p>
        </p:txBody>
      </p:sp>
      <p:sp>
        <p:nvSpPr>
          <p:cNvPr id="6" name="Slide Number Placeholder 5">
            <a:extLst>
              <a:ext uri="{FF2B5EF4-FFF2-40B4-BE49-F238E27FC236}">
                <a16:creationId xmlns:a16="http://schemas.microsoft.com/office/drawing/2014/main" id="{EC3540F6-B38A-05F2-0CB8-4DDEF9089533}"/>
              </a:ext>
            </a:extLst>
          </p:cNvPr>
          <p:cNvSpPr>
            <a:spLocks noGrp="1"/>
          </p:cNvSpPr>
          <p:nvPr>
            <p:ph type="sldNum" sz="quarter" idx="12"/>
          </p:nvPr>
        </p:nvSpPr>
        <p:spPr/>
        <p:txBody>
          <a:bodyPr/>
          <a:lstStyle/>
          <a:p>
            <a:fld id="{51953819-CDAE-4B49-8708-AAC5C83D7CFB}" type="slidenum">
              <a:rPr lang="en-ES" smtClean="0"/>
              <a:t>‹#›</a:t>
            </a:fld>
            <a:endParaRPr lang="en-ES"/>
          </a:p>
        </p:txBody>
      </p:sp>
    </p:spTree>
    <p:extLst>
      <p:ext uri="{BB962C8B-B14F-4D97-AF65-F5344CB8AC3E}">
        <p14:creationId xmlns:p14="http://schemas.microsoft.com/office/powerpoint/2010/main" val="38527768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 id="2147483649" r:id="rId2"/>
    <p:sldLayoutId id="2147483650" r:id="rId3"/>
    <p:sldLayoutId id="2147483652" r:id="rId4"/>
    <p:sldLayoutId id="2147483654"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hyperlink" Target="https://github.com/gaius-augustus/augustus"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19.svg"/><Relationship Id="rId4" Type="http://schemas.openxmlformats.org/officeDocument/2006/relationships/image" Target="../media/image2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github.com/ConesaLab/SQANTI_evidence"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github.com/usadellab/Helixer" TargetMode="Externa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github.com/gpertea/gffcompare/"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github.com/NBISweden/AGAT" TargetMode="External"/><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hyperlink" Target="https://busco.ezlab.org/busco_userguide.html" TargetMode="External"/><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github.com/DessimozLab/OMArk" TargetMode="External"/><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github.com/CBBIO/FANTASIA-Lite"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5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descr="preencoded.png">
            <a:extLst>
              <a:ext uri="{FF2B5EF4-FFF2-40B4-BE49-F238E27FC236}">
                <a16:creationId xmlns:a16="http://schemas.microsoft.com/office/drawing/2014/main" id="{FE02196B-C3EF-E373-12A8-ABBD288A7F39}"/>
              </a:ext>
            </a:extLst>
          </p:cNvPr>
          <p:cNvPicPr>
            <a:picLocks noChangeAspect="1"/>
          </p:cNvPicPr>
          <p:nvPr/>
        </p:nvPicPr>
        <p:blipFill>
          <a:blip r:embed="rId2"/>
          <a:stretch>
            <a:fillRect/>
          </a:stretch>
        </p:blipFill>
        <p:spPr>
          <a:xfrm>
            <a:off x="5986538" y="366256"/>
            <a:ext cx="3157461" cy="666131"/>
          </a:xfrm>
          <a:prstGeom prst="rect">
            <a:avLst/>
          </a:prstGeom>
        </p:spPr>
      </p:pic>
      <p:sp>
        <p:nvSpPr>
          <p:cNvPr id="3" name="Text 0">
            <a:extLst>
              <a:ext uri="{FF2B5EF4-FFF2-40B4-BE49-F238E27FC236}">
                <a16:creationId xmlns:a16="http://schemas.microsoft.com/office/drawing/2014/main" id="{437D2A66-D3EB-75E4-B05B-CB20DB265198}"/>
              </a:ext>
            </a:extLst>
          </p:cNvPr>
          <p:cNvSpPr/>
          <p:nvPr/>
        </p:nvSpPr>
        <p:spPr>
          <a:xfrm>
            <a:off x="1983116" y="2314575"/>
            <a:ext cx="5177768" cy="514350"/>
          </a:xfrm>
          <a:prstGeom prst="rect">
            <a:avLst/>
          </a:prstGeom>
          <a:noFill/>
          <a:ln/>
        </p:spPr>
        <p:txBody>
          <a:bodyPr wrap="square" lIns="0" tIns="0" rIns="0" bIns="0" rtlCol="0" anchor="ctr">
            <a:spAutoFit/>
          </a:bodyPr>
          <a:lstStyle/>
          <a:p>
            <a:pPr marL="0" indent="0" algn="ctr">
              <a:buNone/>
            </a:pPr>
            <a:r>
              <a:rPr lang="en-US" sz="2700" b="1" dirty="0">
                <a:solidFill>
                  <a:srgbClr val="FFFFFF"/>
                </a:solidFill>
                <a:latin typeface="Arial" pitchFamily="34" charset="0"/>
                <a:ea typeface="Arial" pitchFamily="34" charset="-122"/>
                <a:cs typeface="Arial" pitchFamily="34" charset="-120"/>
              </a:rPr>
              <a:t>Bioinformatics Summer School</a:t>
            </a:r>
            <a:endParaRPr lang="en-US" sz="2700" dirty="0"/>
          </a:p>
        </p:txBody>
      </p:sp>
      <p:sp>
        <p:nvSpPr>
          <p:cNvPr id="4" name="Text 1">
            <a:extLst>
              <a:ext uri="{FF2B5EF4-FFF2-40B4-BE49-F238E27FC236}">
                <a16:creationId xmlns:a16="http://schemas.microsoft.com/office/drawing/2014/main" id="{5A2A2202-2830-5D69-0C87-70AD17AE61BB}"/>
              </a:ext>
            </a:extLst>
          </p:cNvPr>
          <p:cNvSpPr/>
          <p:nvPr/>
        </p:nvSpPr>
        <p:spPr>
          <a:xfrm>
            <a:off x="2807061" y="2788080"/>
            <a:ext cx="3529878" cy="623248"/>
          </a:xfrm>
          <a:prstGeom prst="rect">
            <a:avLst/>
          </a:prstGeom>
          <a:noFill/>
          <a:ln/>
        </p:spPr>
        <p:txBody>
          <a:bodyPr wrap="square" lIns="0" tIns="0" rIns="0" bIns="0" rtlCol="0" anchor="ctr">
            <a:spAutoFit/>
          </a:bodyPr>
          <a:lstStyle/>
          <a:p>
            <a:pPr marL="0" indent="0" algn="ctr">
              <a:buNone/>
            </a:pPr>
            <a:r>
              <a:rPr lang="en-US" sz="2025" b="1">
                <a:solidFill>
                  <a:srgbClr val="FFFFFF"/>
                </a:solidFill>
                <a:latin typeface="Arial" pitchFamily="34" charset="0"/>
                <a:cs typeface="Arial" pitchFamily="34" charset="-120"/>
              </a:rPr>
              <a:t>Structural Genome Annotation</a:t>
            </a:r>
            <a:endParaRPr lang="en-US" sz="2025" dirty="0"/>
          </a:p>
        </p:txBody>
      </p:sp>
      <p:sp>
        <p:nvSpPr>
          <p:cNvPr id="5" name="Text 2">
            <a:extLst>
              <a:ext uri="{FF2B5EF4-FFF2-40B4-BE49-F238E27FC236}">
                <a16:creationId xmlns:a16="http://schemas.microsoft.com/office/drawing/2014/main" id="{46DAA440-B861-0240-74B2-DB786C53F3BA}"/>
              </a:ext>
            </a:extLst>
          </p:cNvPr>
          <p:cNvSpPr/>
          <p:nvPr/>
        </p:nvSpPr>
        <p:spPr>
          <a:xfrm>
            <a:off x="3845587" y="3579357"/>
            <a:ext cx="1452835" cy="190501"/>
          </a:xfrm>
          <a:prstGeom prst="rect">
            <a:avLst/>
          </a:prstGeom>
          <a:noFill/>
          <a:ln/>
        </p:spPr>
        <p:txBody>
          <a:bodyPr wrap="none" lIns="0" tIns="0" rIns="0" bIns="0" rtlCol="0" anchor="ctr">
            <a:spAutoFit/>
          </a:bodyPr>
          <a:lstStyle/>
          <a:p>
            <a:pPr marL="0" indent="0" algn="ctr">
              <a:buNone/>
            </a:pPr>
            <a:r>
              <a:rPr lang="en-US" sz="1238" i="1">
                <a:solidFill>
                  <a:srgbClr val="FFFFFF"/>
                </a:solidFill>
                <a:latin typeface="Arial" pitchFamily="34" charset="0"/>
                <a:ea typeface="Arial" pitchFamily="34" charset="-122"/>
                <a:cs typeface="Arial" pitchFamily="34" charset="-120"/>
              </a:rPr>
              <a:t>Pablo Atienza López</a:t>
            </a:r>
            <a:endParaRPr lang="en-US" sz="1238" dirty="0"/>
          </a:p>
        </p:txBody>
      </p:sp>
      <p:grpSp>
        <p:nvGrpSpPr>
          <p:cNvPr id="10" name="Group 9">
            <a:extLst>
              <a:ext uri="{FF2B5EF4-FFF2-40B4-BE49-F238E27FC236}">
                <a16:creationId xmlns:a16="http://schemas.microsoft.com/office/drawing/2014/main" id="{0D300135-E5CE-8230-C572-3A6A3176462E}"/>
              </a:ext>
            </a:extLst>
          </p:cNvPr>
          <p:cNvGrpSpPr/>
          <p:nvPr/>
        </p:nvGrpSpPr>
        <p:grpSpPr>
          <a:xfrm>
            <a:off x="3420726" y="3976178"/>
            <a:ext cx="2302548" cy="518091"/>
            <a:chOff x="3827195" y="4043366"/>
            <a:chExt cx="2302548" cy="518091"/>
          </a:xfrm>
        </p:grpSpPr>
        <p:sp>
          <p:nvSpPr>
            <p:cNvPr id="11" name="Snip Diagonal Corner Rectangle 10">
              <a:extLst>
                <a:ext uri="{FF2B5EF4-FFF2-40B4-BE49-F238E27FC236}">
                  <a16:creationId xmlns:a16="http://schemas.microsoft.com/office/drawing/2014/main" id="{D92FC9AA-F839-F6FB-F65D-70E0C0E0A36A}"/>
                </a:ext>
              </a:extLst>
            </p:cNvPr>
            <p:cNvSpPr/>
            <p:nvPr/>
          </p:nvSpPr>
          <p:spPr>
            <a:xfrm rot="10800000">
              <a:off x="3862915" y="4123817"/>
              <a:ext cx="2231109" cy="357188"/>
            </a:xfrm>
            <a:prstGeom prst="snip2DiagRect">
              <a:avLst/>
            </a:prstGeom>
            <a:solidFill>
              <a:srgbClr val="FF8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4">
              <a:extLst>
                <a:ext uri="{FF2B5EF4-FFF2-40B4-BE49-F238E27FC236}">
                  <a16:creationId xmlns:a16="http://schemas.microsoft.com/office/drawing/2014/main" id="{DDBDE0B7-627D-613E-ED45-017301D63A48}"/>
                </a:ext>
              </a:extLst>
            </p:cNvPr>
            <p:cNvSpPr/>
            <p:nvPr/>
          </p:nvSpPr>
          <p:spPr>
            <a:xfrm>
              <a:off x="3827195" y="4043366"/>
              <a:ext cx="2302548" cy="518091"/>
            </a:xfrm>
            <a:prstGeom prst="rect">
              <a:avLst/>
            </a:prstGeom>
            <a:noFill/>
            <a:ln/>
          </p:spPr>
          <p:txBody>
            <a:bodyPr wrap="square" lIns="170053" tIns="85090" rIns="170053" bIns="85090" rtlCol="0" anchor="ctr">
              <a:spAutoFit/>
            </a:bodyPr>
            <a:lstStyle/>
            <a:p>
              <a:pPr marL="0" indent="0" algn="ctr">
                <a:buNone/>
              </a:pPr>
              <a:r>
                <a:rPr lang="en-US" sz="1125">
                  <a:solidFill>
                    <a:srgbClr val="FFFFFF"/>
                  </a:solidFill>
                  <a:latin typeface="Arial" pitchFamily="34" charset="0"/>
                  <a:ea typeface="Arial" pitchFamily="34" charset="-122"/>
                  <a:cs typeface="Arial" pitchFamily="34" charset="-120"/>
                </a:rPr>
                <a:t>Genomics of Gene Expression Lab</a:t>
              </a:r>
              <a:endParaRPr lang="en-US" sz="1125" dirty="0"/>
            </a:p>
          </p:txBody>
        </p:sp>
      </p:grpSp>
      <p:grpSp>
        <p:nvGrpSpPr>
          <p:cNvPr id="16" name="Group 15">
            <a:extLst>
              <a:ext uri="{FF2B5EF4-FFF2-40B4-BE49-F238E27FC236}">
                <a16:creationId xmlns:a16="http://schemas.microsoft.com/office/drawing/2014/main" id="{674796DB-EBB4-1AAF-C246-87500A43EF27}"/>
              </a:ext>
            </a:extLst>
          </p:cNvPr>
          <p:cNvGrpSpPr/>
          <p:nvPr/>
        </p:nvGrpSpPr>
        <p:grpSpPr>
          <a:xfrm>
            <a:off x="252934" y="183376"/>
            <a:ext cx="2253890" cy="682529"/>
            <a:chOff x="252934" y="366256"/>
            <a:chExt cx="2253890" cy="682529"/>
          </a:xfrm>
        </p:grpSpPr>
        <p:sp>
          <p:nvSpPr>
            <p:cNvPr id="15" name="Rectangle 14">
              <a:extLst>
                <a:ext uri="{FF2B5EF4-FFF2-40B4-BE49-F238E27FC236}">
                  <a16:creationId xmlns:a16="http://schemas.microsoft.com/office/drawing/2014/main" id="{F50A463E-50DA-07B4-EEF6-762EB1B8E847}"/>
                </a:ext>
              </a:extLst>
            </p:cNvPr>
            <p:cNvSpPr/>
            <p:nvPr/>
          </p:nvSpPr>
          <p:spPr>
            <a:xfrm>
              <a:off x="252934" y="374455"/>
              <a:ext cx="2253890" cy="674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5FE207EF-2788-19AE-09A3-6D385D79EE0A}"/>
                </a:ext>
              </a:extLst>
            </p:cNvPr>
            <p:cNvPicPr>
              <a:picLocks noChangeAspect="1"/>
            </p:cNvPicPr>
            <p:nvPr/>
          </p:nvPicPr>
          <p:blipFill>
            <a:blip r:embed="rId3"/>
            <a:stretch>
              <a:fillRect/>
            </a:stretch>
          </p:blipFill>
          <p:spPr>
            <a:xfrm>
              <a:off x="252934" y="366256"/>
              <a:ext cx="2204127" cy="674330"/>
            </a:xfrm>
            <a:prstGeom prst="rect">
              <a:avLst/>
            </a:prstGeom>
          </p:spPr>
        </p:pic>
      </p:grpSp>
    </p:spTree>
    <p:extLst>
      <p:ext uri="{BB962C8B-B14F-4D97-AF65-F5344CB8AC3E}">
        <p14:creationId xmlns:p14="http://schemas.microsoft.com/office/powerpoint/2010/main" val="3538920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4C2183-AF17-D41F-4C1A-8A274DB3BA4D}"/>
              </a:ext>
            </a:extLst>
          </p:cNvPr>
          <p:cNvSpPr>
            <a:spLocks noGrp="1"/>
          </p:cNvSpPr>
          <p:nvPr>
            <p:ph type="sldNum" sz="quarter" idx="4"/>
          </p:nvPr>
        </p:nvSpPr>
        <p:spPr/>
        <p:txBody>
          <a:bodyPr/>
          <a:lstStyle/>
          <a:p>
            <a:fld id="{38FB3DE5-0BF2-9949-8E8E-62041A1EAFCC}" type="slidenum">
              <a:rPr lang="en-US" smtClean="0"/>
              <a:pPr/>
              <a:t>10</a:t>
            </a:fld>
            <a:endParaRPr lang="en-US"/>
          </a:p>
        </p:txBody>
      </p:sp>
      <p:sp>
        <p:nvSpPr>
          <p:cNvPr id="3" name="Title 2">
            <a:extLst>
              <a:ext uri="{FF2B5EF4-FFF2-40B4-BE49-F238E27FC236}">
                <a16:creationId xmlns:a16="http://schemas.microsoft.com/office/drawing/2014/main" id="{DBE3416A-0738-7123-B786-C6936688EFE2}"/>
              </a:ext>
            </a:extLst>
          </p:cNvPr>
          <p:cNvSpPr>
            <a:spLocks noGrp="1"/>
          </p:cNvSpPr>
          <p:nvPr>
            <p:ph type="title"/>
          </p:nvPr>
        </p:nvSpPr>
        <p:spPr/>
        <p:txBody>
          <a:bodyPr/>
          <a:lstStyle/>
          <a:p>
            <a:r>
              <a:rPr lang="es-ES"/>
              <a:t>Ab initio</a:t>
            </a:r>
            <a:endParaRPr lang="en-GB"/>
          </a:p>
        </p:txBody>
      </p:sp>
      <p:sp>
        <p:nvSpPr>
          <p:cNvPr id="4" name="Text Placeholder 3">
            <a:extLst>
              <a:ext uri="{FF2B5EF4-FFF2-40B4-BE49-F238E27FC236}">
                <a16:creationId xmlns:a16="http://schemas.microsoft.com/office/drawing/2014/main" id="{F6CDFA82-FD74-AC73-8E6D-1CD89FC034B0}"/>
              </a:ext>
            </a:extLst>
          </p:cNvPr>
          <p:cNvSpPr>
            <a:spLocks noGrp="1"/>
          </p:cNvSpPr>
          <p:nvPr>
            <p:ph type="body" sz="quarter" idx="10"/>
          </p:nvPr>
        </p:nvSpPr>
        <p:spPr/>
        <p:txBody>
          <a:bodyPr/>
          <a:lstStyle/>
          <a:p>
            <a:r>
              <a:rPr lang="es-ES"/>
              <a:t>Rely exlusively on the raw genomic DNA sequence and matematical models</a:t>
            </a:r>
          </a:p>
          <a:p>
            <a:pPr lvl="1"/>
            <a:r>
              <a:rPr lang="es-ES"/>
              <a:t>The models need to be pretrained</a:t>
            </a:r>
          </a:p>
          <a:p>
            <a:r>
              <a:rPr lang="es-ES"/>
              <a:t>Highly accurate on simple genomes (Prokaryotes…)</a:t>
            </a:r>
          </a:p>
          <a:p>
            <a:r>
              <a:rPr lang="es-ES"/>
              <a:t>Most common </a:t>
            </a:r>
            <a:r>
              <a:rPr lang="es-ES">
                <a:sym typeface="Wingdings" panose="05000000000000000000" pitchFamily="2" charset="2"/>
              </a:rPr>
              <a:t> Hidden Markov Models (HMMs)</a:t>
            </a:r>
          </a:p>
          <a:p>
            <a:pPr lvl="1"/>
            <a:r>
              <a:rPr lang="en-GB">
                <a:sym typeface="Wingdings" panose="05000000000000000000" pitchFamily="2" charset="2"/>
              </a:rPr>
              <a:t>Rely on two sets of probabilities to work</a:t>
            </a:r>
          </a:p>
          <a:p>
            <a:pPr lvl="2"/>
            <a:r>
              <a:rPr lang="es-ES">
                <a:sym typeface="Wingdings" panose="05000000000000000000" pitchFamily="2" charset="2"/>
              </a:rPr>
              <a:t>Transition probability  How the hidden reality changes </a:t>
            </a:r>
          </a:p>
          <a:p>
            <a:pPr lvl="2"/>
            <a:r>
              <a:rPr lang="es-ES">
                <a:sym typeface="Wingdings" panose="05000000000000000000" pitchFamily="2" charset="2"/>
              </a:rPr>
              <a:t>Emission probability  How the hidden reality gives clues</a:t>
            </a:r>
          </a:p>
        </p:txBody>
      </p:sp>
      <p:pic>
        <p:nvPicPr>
          <p:cNvPr id="2052" name="Picture 4" descr="3,4 mil resultados de imágenes, fotos de stock e ilustraciones libres de  regalías para Dirty kitchen cartoon | Shutterstock">
            <a:extLst>
              <a:ext uri="{FF2B5EF4-FFF2-40B4-BE49-F238E27FC236}">
                <a16:creationId xmlns:a16="http://schemas.microsoft.com/office/drawing/2014/main" id="{0DAE45BA-F7F1-D8D8-EB24-6B50D1B3A32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816"/>
          <a:stretch>
            <a:fillRect/>
          </a:stretch>
        </p:blipFill>
        <p:spPr bwMode="auto">
          <a:xfrm>
            <a:off x="1517904" y="2894803"/>
            <a:ext cx="5482019" cy="1820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44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032B85-B7A9-906D-C845-ED82F40D5B03}"/>
              </a:ext>
            </a:extLst>
          </p:cNvPr>
          <p:cNvSpPr>
            <a:spLocks noGrp="1"/>
          </p:cNvSpPr>
          <p:nvPr>
            <p:ph type="sldNum" sz="quarter" idx="4"/>
          </p:nvPr>
        </p:nvSpPr>
        <p:spPr/>
        <p:txBody>
          <a:bodyPr/>
          <a:lstStyle/>
          <a:p>
            <a:fld id="{38FB3DE5-0BF2-9949-8E8E-62041A1EAFCC}" type="slidenum">
              <a:rPr lang="en-US" smtClean="0"/>
              <a:pPr/>
              <a:t>11</a:t>
            </a:fld>
            <a:endParaRPr lang="en-US"/>
          </a:p>
        </p:txBody>
      </p:sp>
      <p:sp>
        <p:nvSpPr>
          <p:cNvPr id="3" name="Title 2">
            <a:extLst>
              <a:ext uri="{FF2B5EF4-FFF2-40B4-BE49-F238E27FC236}">
                <a16:creationId xmlns:a16="http://schemas.microsoft.com/office/drawing/2014/main" id="{AB0061BD-1F2A-5F03-34D4-6AF59A1B7D76}"/>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08D612E6-FB64-913C-41C2-83AB9A394ECF}"/>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6AA817EA-5F5F-C824-4A33-92054A80372A}"/>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1D7D0609-9DB2-3720-A538-7B7C9C16BCC0}"/>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98B57C76-57ED-3D80-0381-88853A8484C7}"/>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0474A0D1-B00A-C13F-9F63-4C334654C437}"/>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761A7098-51E0-0107-0B5F-515C4E7E4AB4}"/>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6D5451B4-B2D1-2D85-9D60-CBF78CE00646}"/>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5AC0D23E-D201-81BA-D310-B40CBA0D10EF}"/>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5A7395A5-5EE4-2A02-9204-58A6595DC93B}"/>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424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FDD7D-F08B-58D9-2BFC-394ECB7DC5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D0FA2C-63E2-05B4-CDD4-2205AD33B1E8}"/>
              </a:ext>
            </a:extLst>
          </p:cNvPr>
          <p:cNvSpPr>
            <a:spLocks noGrp="1"/>
          </p:cNvSpPr>
          <p:nvPr>
            <p:ph type="sldNum" sz="quarter" idx="4"/>
          </p:nvPr>
        </p:nvSpPr>
        <p:spPr/>
        <p:txBody>
          <a:bodyPr/>
          <a:lstStyle/>
          <a:p>
            <a:fld id="{38FB3DE5-0BF2-9949-8E8E-62041A1EAFCC}" type="slidenum">
              <a:rPr lang="en-US" smtClean="0"/>
              <a:pPr/>
              <a:t>12</a:t>
            </a:fld>
            <a:endParaRPr lang="en-US"/>
          </a:p>
        </p:txBody>
      </p:sp>
      <p:sp>
        <p:nvSpPr>
          <p:cNvPr id="3" name="Title 2">
            <a:extLst>
              <a:ext uri="{FF2B5EF4-FFF2-40B4-BE49-F238E27FC236}">
                <a16:creationId xmlns:a16="http://schemas.microsoft.com/office/drawing/2014/main" id="{4503B391-3400-C5EE-C32C-0F8FCEBA5A7B}"/>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09752488-8066-9D6C-1566-04D128D1691B}"/>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47373BAA-9B12-6C04-AC24-2D31EC18DC55}"/>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50EFC96B-B9F2-6A3C-80E6-E3AF65126EA5}"/>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12D9485B-61EB-97C0-A0CE-05FDC99829BD}"/>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B696F892-FCA3-16DD-F9CB-2DA7A1A4A9BB}"/>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78D1BA08-3DF2-D4C7-7216-D325B4AE0A61}"/>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5E659FC9-69F2-D66F-945D-7DEA5B8CFCA5}"/>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F1872ECD-63E4-A870-BBB8-A5658C4298B4}"/>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FA42E40B-4F01-2BE3-C3FC-99A1D822E39E}"/>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1D78ACA-ADED-2195-5D48-42FBFA0C3220}"/>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Tree>
    <p:extLst>
      <p:ext uri="{BB962C8B-B14F-4D97-AF65-F5344CB8AC3E}">
        <p14:creationId xmlns:p14="http://schemas.microsoft.com/office/powerpoint/2010/main" val="1706035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47326-9AC9-0262-8124-1E30B14B20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8032D7-7B95-8817-08F6-53DFC2861412}"/>
              </a:ext>
            </a:extLst>
          </p:cNvPr>
          <p:cNvSpPr>
            <a:spLocks noGrp="1"/>
          </p:cNvSpPr>
          <p:nvPr>
            <p:ph type="sldNum" sz="quarter" idx="4"/>
          </p:nvPr>
        </p:nvSpPr>
        <p:spPr/>
        <p:txBody>
          <a:bodyPr/>
          <a:lstStyle/>
          <a:p>
            <a:fld id="{38FB3DE5-0BF2-9949-8E8E-62041A1EAFCC}" type="slidenum">
              <a:rPr lang="en-US" smtClean="0"/>
              <a:pPr/>
              <a:t>13</a:t>
            </a:fld>
            <a:endParaRPr lang="en-US"/>
          </a:p>
        </p:txBody>
      </p:sp>
      <p:sp>
        <p:nvSpPr>
          <p:cNvPr id="3" name="Title 2">
            <a:extLst>
              <a:ext uri="{FF2B5EF4-FFF2-40B4-BE49-F238E27FC236}">
                <a16:creationId xmlns:a16="http://schemas.microsoft.com/office/drawing/2014/main" id="{73B2DBFF-F54F-E6D3-ABF5-7E7127F21D87}"/>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27437851-2BD4-76F8-5FF9-63E996DE664B}"/>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6661D2C0-6133-B19D-FE7E-04B08462BFD3}"/>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EFA85F3E-354A-0679-6BDE-211DE1655C34}"/>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234B9739-726D-E7B1-4CDA-519C87806714}"/>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F1283122-0253-FCCA-85BF-DAFA36C1FDBC}"/>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DC8A2D11-75F8-042C-FE97-4B720E7E8356}"/>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52C1AC74-9C6A-D9FB-9617-083915DBAA03}"/>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5500B965-0AB2-26C6-5CE9-D44E8AC87388}"/>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3D6882CF-3553-26B1-4187-6D34D85592D0}"/>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7034C08-256E-9EF7-34D2-7ABB4A9AF83C}"/>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92CFDE1A-64B0-199A-2261-854727BDFDF3}"/>
              </a:ext>
            </a:extLst>
          </p:cNvPr>
          <p:cNvSpPr txBox="1"/>
          <p:nvPr/>
        </p:nvSpPr>
        <p:spPr>
          <a:xfrm>
            <a:off x="420934" y="3310552"/>
            <a:ext cx="5402254" cy="738664"/>
          </a:xfrm>
          <a:prstGeom prst="rect">
            <a:avLst/>
          </a:prstGeom>
          <a:noFill/>
        </p:spPr>
        <p:txBody>
          <a:bodyPr wrap="square" rtlCol="0">
            <a:spAutoFit/>
          </a:bodyPr>
          <a:lstStyle/>
          <a:p>
            <a:r>
              <a:rPr lang="es-ES" sz="1400" b="1"/>
              <a:t>A possible path for the genome sequence:</a:t>
            </a:r>
          </a:p>
          <a:p>
            <a:endParaRPr lang="es-ES" sz="1400" b="1"/>
          </a:p>
          <a:p>
            <a:r>
              <a:rPr lang="es-ES" sz="1400"/>
              <a:t>AABBBAA</a:t>
            </a:r>
            <a:endParaRPr lang="en-GB" sz="1400"/>
          </a:p>
        </p:txBody>
      </p:sp>
    </p:spTree>
    <p:extLst>
      <p:ext uri="{BB962C8B-B14F-4D97-AF65-F5344CB8AC3E}">
        <p14:creationId xmlns:p14="http://schemas.microsoft.com/office/powerpoint/2010/main" val="233988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E32C4-C4BB-BDB2-4DFC-FCC06F1EB7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FC1231-C5BE-D084-00E6-4476C26A5D17}"/>
              </a:ext>
            </a:extLst>
          </p:cNvPr>
          <p:cNvSpPr>
            <a:spLocks noGrp="1"/>
          </p:cNvSpPr>
          <p:nvPr>
            <p:ph type="sldNum" sz="quarter" idx="4"/>
          </p:nvPr>
        </p:nvSpPr>
        <p:spPr/>
        <p:txBody>
          <a:bodyPr/>
          <a:lstStyle/>
          <a:p>
            <a:fld id="{38FB3DE5-0BF2-9949-8E8E-62041A1EAFCC}" type="slidenum">
              <a:rPr lang="en-US" smtClean="0"/>
              <a:pPr/>
              <a:t>14</a:t>
            </a:fld>
            <a:endParaRPr lang="en-US"/>
          </a:p>
        </p:txBody>
      </p:sp>
      <p:sp>
        <p:nvSpPr>
          <p:cNvPr id="3" name="Title 2">
            <a:extLst>
              <a:ext uri="{FF2B5EF4-FFF2-40B4-BE49-F238E27FC236}">
                <a16:creationId xmlns:a16="http://schemas.microsoft.com/office/drawing/2014/main" id="{B6DB021B-7731-E28D-5373-19AFCFD57526}"/>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058BE4EB-B04F-A9F4-7946-700DF72A59E0}"/>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D84F534E-F2B6-26B8-FA91-AF202A478648}"/>
              </a:ext>
            </a:extLst>
          </p:cNvPr>
          <p:cNvSpPr/>
          <p:nvPr/>
        </p:nvSpPr>
        <p:spPr>
          <a:xfrm>
            <a:off x="1551985" y="2089912"/>
            <a:ext cx="2745695" cy="889462"/>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4E3E2642-DAE8-D344-66A4-C0332EA935E6}"/>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7B4654C6-9546-AF8B-3D00-61DFDE81B1AB}"/>
              </a:ext>
            </a:extLst>
          </p:cNvPr>
          <p:cNvCxnSpPr>
            <a:cxnSpLocks/>
            <a:stCxn id="5" idx="4"/>
            <a:endCxn id="6" idx="0"/>
          </p:cNvCxnSpPr>
          <p:nvPr/>
        </p:nvCxnSpPr>
        <p:spPr>
          <a:xfrm rot="5400000">
            <a:off x="3375393" y="997709"/>
            <a:ext cx="641644" cy="1542763"/>
          </a:xfrm>
          <a:prstGeom prst="curvedConnector3">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3FE2B1BF-5E76-0692-D93A-B2C1175EC3FB}"/>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A65A88F2-A739-ADEF-75C3-9336B1571A2D}"/>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1EEAB6D-2750-6B17-5DF1-991AF7EF621A}"/>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E58A7EA2-D8FF-DFF0-9815-3F067AD0777A}"/>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07F971BB-343E-F479-3F00-03EA23346258}"/>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6340984-9815-D709-3330-127149CD8827}"/>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B996260B-4652-0677-90FD-F9F58CFE2DF1}"/>
              </a:ext>
            </a:extLst>
          </p:cNvPr>
          <p:cNvSpPr txBox="1"/>
          <p:nvPr/>
        </p:nvSpPr>
        <p:spPr>
          <a:xfrm>
            <a:off x="420934" y="3310552"/>
            <a:ext cx="5402254" cy="954107"/>
          </a:xfrm>
          <a:prstGeom prst="rect">
            <a:avLst/>
          </a:prstGeom>
          <a:noFill/>
        </p:spPr>
        <p:txBody>
          <a:bodyPr wrap="square" rtlCol="0">
            <a:spAutoFit/>
          </a:bodyPr>
          <a:lstStyle/>
          <a:p>
            <a:r>
              <a:rPr lang="es-ES" sz="1400" b="1">
                <a:latin typeface="Consolas" panose="020B0609020204030204" pitchFamily="49" charset="0"/>
              </a:rPr>
              <a:t>A possible path for the genome sequence:</a:t>
            </a:r>
            <a:br>
              <a:rPr lang="es-ES" sz="1400" b="1">
                <a:latin typeface="Consolas" panose="020B0609020204030204" pitchFamily="49" charset="0"/>
              </a:rPr>
            </a:br>
            <a:endParaRPr lang="es-ES" sz="1400" b="1">
              <a:latin typeface="Consolas" panose="020B0609020204030204" pitchFamily="49" charset="0"/>
            </a:endParaRPr>
          </a:p>
          <a:p>
            <a:r>
              <a:rPr lang="es-ES" sz="1400">
                <a:latin typeface="Consolas" panose="020B0609020204030204" pitchFamily="49" charset="0"/>
              </a:rPr>
              <a:t>AABBBAA</a:t>
            </a:r>
            <a:br>
              <a:rPr lang="es-ES" sz="1400">
                <a:latin typeface="Consolas" panose="020B0609020204030204" pitchFamily="49" charset="0"/>
              </a:rPr>
            </a:br>
            <a:r>
              <a:rPr lang="es-ES" sz="1400">
                <a:solidFill>
                  <a:srgbClr val="0070C0"/>
                </a:solidFill>
                <a:latin typeface="Consolas" panose="020B0609020204030204" pitchFamily="49" charset="0"/>
              </a:rPr>
              <a:t>I</a:t>
            </a:r>
            <a:endParaRPr lang="en-GB" sz="1400">
              <a:latin typeface="Consolas" panose="020B0609020204030204" pitchFamily="49" charset="0"/>
            </a:endParaRPr>
          </a:p>
        </p:txBody>
      </p:sp>
    </p:spTree>
    <p:extLst>
      <p:ext uri="{BB962C8B-B14F-4D97-AF65-F5344CB8AC3E}">
        <p14:creationId xmlns:p14="http://schemas.microsoft.com/office/powerpoint/2010/main" val="2009162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6FEE6-D7BF-54B5-9CDF-5067E8C4944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661E69-F519-5AB4-C2D3-916C1C3D7453}"/>
              </a:ext>
            </a:extLst>
          </p:cNvPr>
          <p:cNvSpPr>
            <a:spLocks noGrp="1"/>
          </p:cNvSpPr>
          <p:nvPr>
            <p:ph type="sldNum" sz="quarter" idx="4"/>
          </p:nvPr>
        </p:nvSpPr>
        <p:spPr/>
        <p:txBody>
          <a:bodyPr/>
          <a:lstStyle/>
          <a:p>
            <a:fld id="{38FB3DE5-0BF2-9949-8E8E-62041A1EAFCC}" type="slidenum">
              <a:rPr lang="en-US" smtClean="0"/>
              <a:pPr/>
              <a:t>15</a:t>
            </a:fld>
            <a:endParaRPr lang="en-US"/>
          </a:p>
        </p:txBody>
      </p:sp>
      <p:sp>
        <p:nvSpPr>
          <p:cNvPr id="3" name="Title 2">
            <a:extLst>
              <a:ext uri="{FF2B5EF4-FFF2-40B4-BE49-F238E27FC236}">
                <a16:creationId xmlns:a16="http://schemas.microsoft.com/office/drawing/2014/main" id="{7B4F14F0-C102-0427-1DF7-85E633A7AEC3}"/>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5FF8170A-8016-EC82-08B0-A93A39163094}"/>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EA7CCD37-99CA-E7AE-4256-E937D5321FE0}"/>
              </a:ext>
            </a:extLst>
          </p:cNvPr>
          <p:cNvSpPr/>
          <p:nvPr/>
        </p:nvSpPr>
        <p:spPr>
          <a:xfrm>
            <a:off x="1551985" y="2089912"/>
            <a:ext cx="2745695" cy="889462"/>
          </a:xfrm>
          <a:prstGeom prst="ellipse">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03FF61BE-C370-BEBB-547A-358A0957CBA7}"/>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260949AC-62D5-F8FD-FD11-D2A028E0FE59}"/>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90D12B71-5AF9-A114-7B75-D2017655BB9A}"/>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A68CA724-6604-78AE-8E13-A77EB7B22657}"/>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8AFCE67-9552-D25D-2A29-CA2BA2492B88}"/>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15B8459A-4691-D5B3-9641-34707A68F9DE}"/>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F305B7DB-5154-BE20-0A44-5A327ECD4341}"/>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9D5AFF0-1FD7-6528-CA2D-2FDF74E9C337}"/>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FFF5F8CA-5497-F75E-FBEE-5DA8567CF579}"/>
              </a:ext>
            </a:extLst>
          </p:cNvPr>
          <p:cNvSpPr txBox="1"/>
          <p:nvPr/>
        </p:nvSpPr>
        <p:spPr>
          <a:xfrm>
            <a:off x="420934" y="3310552"/>
            <a:ext cx="5402254" cy="954107"/>
          </a:xfrm>
          <a:prstGeom prst="rect">
            <a:avLst/>
          </a:prstGeom>
          <a:noFill/>
        </p:spPr>
        <p:txBody>
          <a:bodyPr wrap="square" rtlCol="0">
            <a:spAutoFit/>
          </a:bodyPr>
          <a:lstStyle/>
          <a:p>
            <a:r>
              <a:rPr lang="es-ES" sz="1400" b="1">
                <a:latin typeface="Consolas" panose="020B0609020204030204" pitchFamily="49" charset="0"/>
              </a:rPr>
              <a:t>A possible path for the genome sequence:</a:t>
            </a:r>
            <a:br>
              <a:rPr lang="es-ES" sz="1400" b="1">
                <a:latin typeface="Consolas" panose="020B0609020204030204" pitchFamily="49" charset="0"/>
              </a:rPr>
            </a:br>
            <a:endParaRPr lang="es-ES" sz="1400" b="1">
              <a:latin typeface="Consolas" panose="020B0609020204030204" pitchFamily="49" charset="0"/>
            </a:endParaRPr>
          </a:p>
          <a:p>
            <a:r>
              <a:rPr lang="es-ES" sz="1400">
                <a:latin typeface="Consolas" panose="020B0609020204030204" pitchFamily="49" charset="0"/>
              </a:rPr>
              <a:t>AABBBAA</a:t>
            </a:r>
            <a:br>
              <a:rPr lang="es-ES" sz="1400">
                <a:latin typeface="Consolas" panose="020B0609020204030204" pitchFamily="49" charset="0"/>
              </a:rPr>
            </a:br>
            <a:r>
              <a:rPr lang="es-ES" sz="1400">
                <a:solidFill>
                  <a:srgbClr val="0070C0"/>
                </a:solidFill>
                <a:latin typeface="Consolas" panose="020B0609020204030204" pitchFamily="49" charset="0"/>
              </a:rPr>
              <a:t>II</a:t>
            </a:r>
            <a:endParaRPr lang="en-GB" sz="1400">
              <a:latin typeface="Consolas" panose="020B0609020204030204" pitchFamily="49" charset="0"/>
            </a:endParaRPr>
          </a:p>
        </p:txBody>
      </p:sp>
    </p:spTree>
    <p:extLst>
      <p:ext uri="{BB962C8B-B14F-4D97-AF65-F5344CB8AC3E}">
        <p14:creationId xmlns:p14="http://schemas.microsoft.com/office/powerpoint/2010/main" val="262499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DF801-61CA-6D5A-A8FF-E17F897F6D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61ECA2-B7A3-E2DC-58C4-D200DF225253}"/>
              </a:ext>
            </a:extLst>
          </p:cNvPr>
          <p:cNvSpPr>
            <a:spLocks noGrp="1"/>
          </p:cNvSpPr>
          <p:nvPr>
            <p:ph type="sldNum" sz="quarter" idx="4"/>
          </p:nvPr>
        </p:nvSpPr>
        <p:spPr/>
        <p:txBody>
          <a:bodyPr/>
          <a:lstStyle/>
          <a:p>
            <a:fld id="{38FB3DE5-0BF2-9949-8E8E-62041A1EAFCC}" type="slidenum">
              <a:rPr lang="en-US" smtClean="0"/>
              <a:pPr/>
              <a:t>16</a:t>
            </a:fld>
            <a:endParaRPr lang="en-US"/>
          </a:p>
        </p:txBody>
      </p:sp>
      <p:sp>
        <p:nvSpPr>
          <p:cNvPr id="3" name="Title 2">
            <a:extLst>
              <a:ext uri="{FF2B5EF4-FFF2-40B4-BE49-F238E27FC236}">
                <a16:creationId xmlns:a16="http://schemas.microsoft.com/office/drawing/2014/main" id="{974D0D7D-1356-596E-501C-265BAB2E271F}"/>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F9CBD00C-67D1-70B6-F416-2AC8825B95DE}"/>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9A6D567E-0D6F-6DD5-9AEF-B816BAEA3303}"/>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3A1B7CEA-3199-88D5-98C3-EE285D14C421}"/>
              </a:ext>
            </a:extLst>
          </p:cNvPr>
          <p:cNvSpPr/>
          <p:nvPr/>
        </p:nvSpPr>
        <p:spPr>
          <a:xfrm>
            <a:off x="4692670" y="2089912"/>
            <a:ext cx="2745695" cy="889462"/>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4537F51D-972F-611D-5FB1-737082C8BC5B}"/>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60C10144-14FC-CA51-21CF-5700061066A1}"/>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19B308FF-8B09-11FD-48E2-C610E3B8285D}"/>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036E0797-94AD-A523-9EBA-E631745D124E}"/>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7BF42EF6-87E8-C8FA-0A4F-CE04CBC7DE48}"/>
              </a:ext>
            </a:extLst>
          </p:cNvPr>
          <p:cNvCxnSpPr>
            <a:stCxn id="6" idx="7"/>
            <a:endCxn id="11" idx="1"/>
          </p:cNvCxnSpPr>
          <p:nvPr/>
        </p:nvCxnSpPr>
        <p:spPr>
          <a:xfrm rot="5400000" flipH="1" flipV="1">
            <a:off x="4495175" y="1620578"/>
            <a:ext cx="12700" cy="1199186"/>
          </a:xfrm>
          <a:prstGeom prst="curvedConnector3">
            <a:avLst>
              <a:gd name="adj1" fmla="val 282566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0B7036C9-2311-8B24-0052-734978CD9A25}"/>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B1B85F6-0CED-5444-F265-3A05DC7A2EF0}"/>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0AFA734E-2B6C-E382-DEEC-C981BD354A7B}"/>
              </a:ext>
            </a:extLst>
          </p:cNvPr>
          <p:cNvSpPr txBox="1"/>
          <p:nvPr/>
        </p:nvSpPr>
        <p:spPr>
          <a:xfrm>
            <a:off x="420934" y="3310552"/>
            <a:ext cx="5402254" cy="954107"/>
          </a:xfrm>
          <a:prstGeom prst="rect">
            <a:avLst/>
          </a:prstGeom>
          <a:noFill/>
        </p:spPr>
        <p:txBody>
          <a:bodyPr wrap="square" rtlCol="0">
            <a:spAutoFit/>
          </a:bodyPr>
          <a:lstStyle/>
          <a:p>
            <a:r>
              <a:rPr lang="es-ES" sz="1400" b="1">
                <a:latin typeface="Consolas" panose="020B0609020204030204" pitchFamily="49" charset="0"/>
              </a:rPr>
              <a:t>A possible path for the genome sequence:</a:t>
            </a:r>
            <a:br>
              <a:rPr lang="es-ES" sz="1400" b="1">
                <a:latin typeface="Consolas" panose="020B0609020204030204" pitchFamily="49" charset="0"/>
              </a:rPr>
            </a:br>
            <a:endParaRPr lang="es-ES" sz="1400" b="1">
              <a:latin typeface="Consolas" panose="020B0609020204030204" pitchFamily="49" charset="0"/>
            </a:endParaRPr>
          </a:p>
          <a:p>
            <a:r>
              <a:rPr lang="es-ES" sz="1400">
                <a:latin typeface="Consolas" panose="020B0609020204030204" pitchFamily="49" charset="0"/>
              </a:rPr>
              <a:t>AABBBAA</a:t>
            </a:r>
            <a:br>
              <a:rPr lang="es-ES" sz="1400">
                <a:latin typeface="Consolas" panose="020B0609020204030204" pitchFamily="49" charset="0"/>
              </a:rPr>
            </a:br>
            <a:r>
              <a:rPr lang="es-ES" sz="1400">
                <a:solidFill>
                  <a:srgbClr val="0070C0"/>
                </a:solidFill>
                <a:latin typeface="Consolas" panose="020B0609020204030204" pitchFamily="49" charset="0"/>
              </a:rPr>
              <a:t>II</a:t>
            </a:r>
            <a:r>
              <a:rPr lang="es-ES" sz="1400">
                <a:solidFill>
                  <a:schemeClr val="accent2"/>
                </a:solidFill>
                <a:latin typeface="Consolas" panose="020B0609020204030204" pitchFamily="49" charset="0"/>
              </a:rPr>
              <a:t>C</a:t>
            </a:r>
            <a:endParaRPr lang="en-GB" sz="1400">
              <a:latin typeface="Consolas" panose="020B0609020204030204" pitchFamily="49" charset="0"/>
            </a:endParaRPr>
          </a:p>
        </p:txBody>
      </p:sp>
    </p:spTree>
    <p:extLst>
      <p:ext uri="{BB962C8B-B14F-4D97-AF65-F5344CB8AC3E}">
        <p14:creationId xmlns:p14="http://schemas.microsoft.com/office/powerpoint/2010/main" val="156158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8D2CB-B39C-95C3-AB4F-3AB41A53135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05B161-0024-462A-A733-EE9C7ADAE2C4}"/>
              </a:ext>
            </a:extLst>
          </p:cNvPr>
          <p:cNvSpPr>
            <a:spLocks noGrp="1"/>
          </p:cNvSpPr>
          <p:nvPr>
            <p:ph type="sldNum" sz="quarter" idx="4"/>
          </p:nvPr>
        </p:nvSpPr>
        <p:spPr/>
        <p:txBody>
          <a:bodyPr/>
          <a:lstStyle/>
          <a:p>
            <a:fld id="{38FB3DE5-0BF2-9949-8E8E-62041A1EAFCC}" type="slidenum">
              <a:rPr lang="en-US" smtClean="0"/>
              <a:pPr/>
              <a:t>17</a:t>
            </a:fld>
            <a:endParaRPr lang="en-US"/>
          </a:p>
        </p:txBody>
      </p:sp>
      <p:sp>
        <p:nvSpPr>
          <p:cNvPr id="3" name="Title 2">
            <a:extLst>
              <a:ext uri="{FF2B5EF4-FFF2-40B4-BE49-F238E27FC236}">
                <a16:creationId xmlns:a16="http://schemas.microsoft.com/office/drawing/2014/main" id="{E43DB708-DC34-A99D-D882-3820326755CD}"/>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68E83FF6-8C45-03C7-6F69-AD02BF380A2B}"/>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F5C263C3-CCFA-1E62-93FE-7EF9147173D7}"/>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BF029355-029E-5223-CECE-379AD6753428}"/>
              </a:ext>
            </a:extLst>
          </p:cNvPr>
          <p:cNvSpPr/>
          <p:nvPr/>
        </p:nvSpPr>
        <p:spPr>
          <a:xfrm>
            <a:off x="4692670" y="2089912"/>
            <a:ext cx="2745695" cy="889462"/>
          </a:xfrm>
          <a:prstGeom prst="ellipse">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2BC45524-935E-3771-D2FF-DD90AA03EEA1}"/>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8CB29ADA-A6FE-98C4-E712-ABDC51B19C82}"/>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95E6ABCA-E91D-FD4A-C9DA-D617B502369F}"/>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8C9F30C2-DB0C-5CE4-5315-B7DE144500D9}"/>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88CD3213-A9CF-3124-4012-F09DCA9F7FFA}"/>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81060B55-AF76-DF06-5B6E-88A1AFCC7934}"/>
              </a:ext>
            </a:extLst>
          </p:cNvPr>
          <p:cNvCxnSpPr>
            <a:stCxn id="11" idx="7"/>
            <a:endCxn id="11" idx="0"/>
          </p:cNvCxnSpPr>
          <p:nvPr/>
        </p:nvCxnSpPr>
        <p:spPr>
          <a:xfrm rot="16200000" flipV="1">
            <a:off x="6485764" y="1669667"/>
            <a:ext cx="130259" cy="970749"/>
          </a:xfrm>
          <a:prstGeom prst="curvedConnector3">
            <a:avLst>
              <a:gd name="adj1" fmla="val 275497"/>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459348D-B3FB-EE86-6C61-D76ED95C55EF}"/>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60ED0AB1-8B69-275C-C356-4D79F38236B2}"/>
              </a:ext>
            </a:extLst>
          </p:cNvPr>
          <p:cNvSpPr txBox="1"/>
          <p:nvPr/>
        </p:nvSpPr>
        <p:spPr>
          <a:xfrm>
            <a:off x="420934" y="3310552"/>
            <a:ext cx="5402254" cy="954107"/>
          </a:xfrm>
          <a:prstGeom prst="rect">
            <a:avLst/>
          </a:prstGeom>
          <a:noFill/>
        </p:spPr>
        <p:txBody>
          <a:bodyPr wrap="square" rtlCol="0">
            <a:spAutoFit/>
          </a:bodyPr>
          <a:lstStyle/>
          <a:p>
            <a:r>
              <a:rPr lang="es-ES" sz="1400" b="1">
                <a:latin typeface="Consolas" panose="020B0609020204030204" pitchFamily="49" charset="0"/>
              </a:rPr>
              <a:t>A possible path for the genome sequence:</a:t>
            </a:r>
            <a:br>
              <a:rPr lang="es-ES" sz="1400" b="1">
                <a:latin typeface="Consolas" panose="020B0609020204030204" pitchFamily="49" charset="0"/>
              </a:rPr>
            </a:br>
            <a:endParaRPr lang="es-ES" sz="1400" b="1">
              <a:latin typeface="Consolas" panose="020B0609020204030204" pitchFamily="49" charset="0"/>
            </a:endParaRPr>
          </a:p>
          <a:p>
            <a:r>
              <a:rPr lang="es-ES" sz="1400">
                <a:latin typeface="Consolas" panose="020B0609020204030204" pitchFamily="49" charset="0"/>
              </a:rPr>
              <a:t>AABBBAA</a:t>
            </a:r>
            <a:br>
              <a:rPr lang="es-ES" sz="1400">
                <a:latin typeface="Consolas" panose="020B0609020204030204" pitchFamily="49" charset="0"/>
              </a:rPr>
            </a:br>
            <a:r>
              <a:rPr lang="es-ES" sz="1400">
                <a:solidFill>
                  <a:srgbClr val="0070C0"/>
                </a:solidFill>
                <a:latin typeface="Consolas" panose="020B0609020204030204" pitchFamily="49" charset="0"/>
              </a:rPr>
              <a:t>II</a:t>
            </a:r>
            <a:r>
              <a:rPr lang="es-ES" sz="1400">
                <a:solidFill>
                  <a:schemeClr val="accent2"/>
                </a:solidFill>
                <a:latin typeface="Consolas" panose="020B0609020204030204" pitchFamily="49" charset="0"/>
              </a:rPr>
              <a:t>CC</a:t>
            </a:r>
            <a:r>
              <a:rPr lang="es-ES" sz="1400">
                <a:latin typeface="Consolas" panose="020B0609020204030204" pitchFamily="49" charset="0"/>
              </a:rPr>
              <a:t>…</a:t>
            </a:r>
            <a:endParaRPr lang="en-GB" sz="1400">
              <a:latin typeface="Consolas" panose="020B0609020204030204" pitchFamily="49" charset="0"/>
            </a:endParaRPr>
          </a:p>
        </p:txBody>
      </p:sp>
    </p:spTree>
    <p:extLst>
      <p:ext uri="{BB962C8B-B14F-4D97-AF65-F5344CB8AC3E}">
        <p14:creationId xmlns:p14="http://schemas.microsoft.com/office/powerpoint/2010/main" val="1601613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DFD11-CFED-790F-DB56-D2D89145F4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356B00-340D-3B77-1BD0-C9620FE175A7}"/>
              </a:ext>
            </a:extLst>
          </p:cNvPr>
          <p:cNvSpPr>
            <a:spLocks noGrp="1"/>
          </p:cNvSpPr>
          <p:nvPr>
            <p:ph type="sldNum" sz="quarter" idx="4"/>
          </p:nvPr>
        </p:nvSpPr>
        <p:spPr/>
        <p:txBody>
          <a:bodyPr/>
          <a:lstStyle/>
          <a:p>
            <a:fld id="{38FB3DE5-0BF2-9949-8E8E-62041A1EAFCC}" type="slidenum">
              <a:rPr lang="en-US" smtClean="0"/>
              <a:pPr/>
              <a:t>18</a:t>
            </a:fld>
            <a:endParaRPr lang="en-US"/>
          </a:p>
        </p:txBody>
      </p:sp>
      <p:sp>
        <p:nvSpPr>
          <p:cNvPr id="3" name="Title 2">
            <a:extLst>
              <a:ext uri="{FF2B5EF4-FFF2-40B4-BE49-F238E27FC236}">
                <a16:creationId xmlns:a16="http://schemas.microsoft.com/office/drawing/2014/main" id="{61F8E92D-4827-5B63-D912-FF87F9E77BF5}"/>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F8C8B149-C665-5A91-A305-3524F13ADBED}"/>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FC02F1AF-38F5-4984-EF57-EFA7C82EAA1E}"/>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29EF4AD2-6AE5-602F-CCDB-648A09223FB5}"/>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36B4C904-E9DE-956E-1CC4-3E63B4D68979}"/>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C97E7453-831C-2E02-570A-225CB6683D8C}"/>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954934FF-D079-90EE-0C10-946B87DC1B77}"/>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195B5798-C36A-3875-C619-B88201D61E5B}"/>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2054ED15-7BB1-9500-3AD0-2AC8260CAC9A}"/>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AE0405EC-588D-BB7F-D312-1841D378A146}"/>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4F2EB4-7FD9-B41F-D63E-71BB1A5078F2}"/>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BBCAF3DA-53B0-72BE-DCE4-404C86665E8A}"/>
              </a:ext>
            </a:extLst>
          </p:cNvPr>
          <p:cNvSpPr txBox="1"/>
          <p:nvPr/>
        </p:nvSpPr>
        <p:spPr>
          <a:xfrm>
            <a:off x="489289" y="4148037"/>
            <a:ext cx="5402254" cy="738664"/>
          </a:xfrm>
          <a:prstGeom prst="rect">
            <a:avLst/>
          </a:prstGeom>
          <a:noFill/>
        </p:spPr>
        <p:txBody>
          <a:bodyPr wrap="square" rtlCol="0">
            <a:spAutoFit/>
          </a:bodyPr>
          <a:lstStyle/>
          <a:p>
            <a:r>
              <a:rPr lang="es-ES" sz="1400" b="1">
                <a:latin typeface="Consolas" panose="020B0609020204030204" pitchFamily="49" charset="0"/>
              </a:rPr>
              <a:t>A possible path for the genome sequence:</a:t>
            </a:r>
          </a:p>
          <a:p>
            <a:r>
              <a:rPr lang="es-ES" sz="1400">
                <a:latin typeface="Consolas" panose="020B0609020204030204" pitchFamily="49" charset="0"/>
              </a:rPr>
              <a:t>AABBBAA</a:t>
            </a:r>
            <a:br>
              <a:rPr lang="es-ES" sz="1400">
                <a:latin typeface="Consolas" panose="020B0609020204030204" pitchFamily="49" charset="0"/>
              </a:rPr>
            </a:br>
            <a:r>
              <a:rPr lang="es-ES" sz="1400">
                <a:solidFill>
                  <a:srgbClr val="0070C0"/>
                </a:solidFill>
                <a:latin typeface="Consolas" panose="020B0609020204030204" pitchFamily="49" charset="0"/>
              </a:rPr>
              <a:t>II</a:t>
            </a:r>
            <a:r>
              <a:rPr lang="es-ES" sz="1400">
                <a:solidFill>
                  <a:schemeClr val="accent2"/>
                </a:solidFill>
                <a:latin typeface="Consolas" panose="020B0609020204030204" pitchFamily="49" charset="0"/>
              </a:rPr>
              <a:t>CC</a:t>
            </a:r>
            <a:r>
              <a:rPr lang="es-ES" sz="1400">
                <a:latin typeface="Consolas" panose="020B0609020204030204" pitchFamily="49" charset="0"/>
              </a:rPr>
              <a:t>…</a:t>
            </a:r>
            <a:endParaRPr lang="en-GB" sz="1400">
              <a:latin typeface="Consolas" panose="020B0609020204030204" pitchFamily="49" charset="0"/>
            </a:endParaRPr>
          </a:p>
        </p:txBody>
      </p:sp>
      <p:sp>
        <p:nvSpPr>
          <p:cNvPr id="8" name="Rectangle 7">
            <a:extLst>
              <a:ext uri="{FF2B5EF4-FFF2-40B4-BE49-F238E27FC236}">
                <a16:creationId xmlns:a16="http://schemas.microsoft.com/office/drawing/2014/main" id="{9EBB1F05-7496-B9F6-D484-98F9E825DC69}"/>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4DB4A2-EFEF-80D3-6A8E-49E6648F8E4F}"/>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E61BEF3-F82C-57FC-B58F-E61DD155BAF9}"/>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12" name="TextBox 11">
            <a:extLst>
              <a:ext uri="{FF2B5EF4-FFF2-40B4-BE49-F238E27FC236}">
                <a16:creationId xmlns:a16="http://schemas.microsoft.com/office/drawing/2014/main" id="{3DB1CEF0-C84B-8BE1-A5ED-B266C30BA1D9}"/>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16" name="Straight Arrow Connector 15">
            <a:extLst>
              <a:ext uri="{FF2B5EF4-FFF2-40B4-BE49-F238E27FC236}">
                <a16:creationId xmlns:a16="http://schemas.microsoft.com/office/drawing/2014/main" id="{38522810-5665-74AF-687D-16D9C80427AC}"/>
              </a:ext>
            </a:extLst>
          </p:cNvPr>
          <p:cNvCxnSpPr>
            <a:stCxn id="6" idx="4"/>
            <a:endCxn id="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90D545D-C81A-08E3-04B5-5A9EC9DF379C}"/>
              </a:ext>
            </a:extLst>
          </p:cNvPr>
          <p:cNvCxnSpPr>
            <a:cxnSpLocks/>
            <a:stCxn id="6" idx="4"/>
            <a:endCxn id="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5E9D84D-F6AD-7F0E-963A-6FCFCF396B7F}"/>
              </a:ext>
            </a:extLst>
          </p:cNvPr>
          <p:cNvCxnSpPr>
            <a:stCxn id="11" idx="4"/>
            <a:endCxn id="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5" name="Straight Arrow Connector 24">
            <a:extLst>
              <a:ext uri="{FF2B5EF4-FFF2-40B4-BE49-F238E27FC236}">
                <a16:creationId xmlns:a16="http://schemas.microsoft.com/office/drawing/2014/main" id="{411EA4A1-B3C9-CA1C-90D6-AD131A9F5933}"/>
              </a:ext>
            </a:extLst>
          </p:cNvPr>
          <p:cNvCxnSpPr>
            <a:cxnSpLocks/>
            <a:stCxn id="11" idx="4"/>
            <a:endCxn id="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09439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45C1F-0738-9EE0-4013-F5122CA504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A16C9C-77E9-6C72-07B4-D3CCA1DD41B3}"/>
              </a:ext>
            </a:extLst>
          </p:cNvPr>
          <p:cNvSpPr>
            <a:spLocks noGrp="1"/>
          </p:cNvSpPr>
          <p:nvPr>
            <p:ph type="sldNum" sz="quarter" idx="4"/>
          </p:nvPr>
        </p:nvSpPr>
        <p:spPr/>
        <p:txBody>
          <a:bodyPr/>
          <a:lstStyle/>
          <a:p>
            <a:fld id="{38FB3DE5-0BF2-9949-8E8E-62041A1EAFCC}" type="slidenum">
              <a:rPr lang="en-US" smtClean="0"/>
              <a:pPr/>
              <a:t>19</a:t>
            </a:fld>
            <a:endParaRPr lang="en-US"/>
          </a:p>
        </p:txBody>
      </p:sp>
      <p:sp>
        <p:nvSpPr>
          <p:cNvPr id="3" name="Title 2">
            <a:extLst>
              <a:ext uri="{FF2B5EF4-FFF2-40B4-BE49-F238E27FC236}">
                <a16:creationId xmlns:a16="http://schemas.microsoft.com/office/drawing/2014/main" id="{17C2811C-7B50-4B7F-B888-C8FF7426E1CF}"/>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6DD529D1-1FB1-5AC4-F8F7-B485C5ABA606}"/>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14B1994D-4079-F745-E702-A6C8BA4819FD}"/>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F069875F-C59E-97F2-9A41-1D731DDF403F}"/>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9EEB83D9-A330-CEAE-33C1-0BC3354C155E}"/>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50B0431B-09C4-654A-06BF-159F168EAF64}"/>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F1F92F7A-0C2B-5205-B6EA-B9A9A1B2805F}"/>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627B7C6B-CC73-0EF3-A0D2-34E2612E6DF1}"/>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50C80F06-8DA6-8649-3D5B-89E9685BF5D4}"/>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979E2FE2-D650-E78A-41E7-072A05EE8269}"/>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1276265-0641-1305-CF50-0ECE823EF05F}"/>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1F257CAA-8A2D-58E9-05E1-0775A976A43C}"/>
              </a:ext>
            </a:extLst>
          </p:cNvPr>
          <p:cNvSpPr txBox="1"/>
          <p:nvPr/>
        </p:nvSpPr>
        <p:spPr>
          <a:xfrm>
            <a:off x="278977" y="4211387"/>
            <a:ext cx="5402254" cy="523220"/>
          </a:xfrm>
          <a:prstGeom prst="rect">
            <a:avLst/>
          </a:prstGeom>
          <a:noFill/>
        </p:spPr>
        <p:txBody>
          <a:bodyPr wrap="square" rtlCol="0">
            <a:spAutoFit/>
          </a:bodyPr>
          <a:lstStyle/>
          <a:p>
            <a:r>
              <a:rPr lang="es-ES" sz="1400" b="1"/>
              <a:t>How do we find out the probabilities?</a:t>
            </a:r>
          </a:p>
          <a:p>
            <a:endParaRPr lang="es-ES" sz="1400" b="1"/>
          </a:p>
        </p:txBody>
      </p:sp>
      <p:sp>
        <p:nvSpPr>
          <p:cNvPr id="8" name="TextBox 7">
            <a:extLst>
              <a:ext uri="{FF2B5EF4-FFF2-40B4-BE49-F238E27FC236}">
                <a16:creationId xmlns:a16="http://schemas.microsoft.com/office/drawing/2014/main" id="{045878C0-7364-969C-CC8A-EC29E6E0135F}"/>
              </a:ext>
            </a:extLst>
          </p:cNvPr>
          <p:cNvSpPr txBox="1"/>
          <p:nvPr/>
        </p:nvSpPr>
        <p:spPr>
          <a:xfrm>
            <a:off x="4989228" y="1318008"/>
            <a:ext cx="872355" cy="369332"/>
          </a:xfrm>
          <a:prstGeom prst="rect">
            <a:avLst/>
          </a:prstGeom>
          <a:noFill/>
        </p:spPr>
        <p:txBody>
          <a:bodyPr wrap="none" rtlCol="0">
            <a:spAutoFit/>
          </a:bodyPr>
          <a:lstStyle/>
          <a:p>
            <a:r>
              <a:rPr lang="es-ES">
                <a:solidFill>
                  <a:schemeClr val="accent6">
                    <a:lumMod val="75000"/>
                  </a:schemeClr>
                </a:solidFill>
              </a:rPr>
              <a:t>P(C|S)</a:t>
            </a:r>
            <a:endParaRPr lang="en-GB">
              <a:solidFill>
                <a:schemeClr val="accent6">
                  <a:lumMod val="75000"/>
                </a:schemeClr>
              </a:solidFill>
            </a:endParaRPr>
          </a:p>
        </p:txBody>
      </p:sp>
      <p:sp>
        <p:nvSpPr>
          <p:cNvPr id="9" name="TextBox 8">
            <a:extLst>
              <a:ext uri="{FF2B5EF4-FFF2-40B4-BE49-F238E27FC236}">
                <a16:creationId xmlns:a16="http://schemas.microsoft.com/office/drawing/2014/main" id="{533A1DAE-D811-D269-17C6-C3958FC0583F}"/>
              </a:ext>
            </a:extLst>
          </p:cNvPr>
          <p:cNvSpPr txBox="1"/>
          <p:nvPr/>
        </p:nvSpPr>
        <p:spPr>
          <a:xfrm>
            <a:off x="3198278" y="1308371"/>
            <a:ext cx="769763" cy="369332"/>
          </a:xfrm>
          <a:prstGeom prst="rect">
            <a:avLst/>
          </a:prstGeom>
          <a:noFill/>
        </p:spPr>
        <p:txBody>
          <a:bodyPr wrap="none" rtlCol="0">
            <a:spAutoFit/>
          </a:bodyPr>
          <a:lstStyle/>
          <a:p>
            <a:r>
              <a:rPr lang="es-ES">
                <a:solidFill>
                  <a:schemeClr val="accent6">
                    <a:lumMod val="75000"/>
                  </a:schemeClr>
                </a:solidFill>
              </a:rPr>
              <a:t>P(I|S)</a:t>
            </a:r>
            <a:endParaRPr lang="en-GB">
              <a:solidFill>
                <a:schemeClr val="accent6">
                  <a:lumMod val="75000"/>
                </a:schemeClr>
              </a:solidFill>
            </a:endParaRPr>
          </a:p>
        </p:txBody>
      </p:sp>
      <p:sp>
        <p:nvSpPr>
          <p:cNvPr id="10" name="TextBox 9">
            <a:extLst>
              <a:ext uri="{FF2B5EF4-FFF2-40B4-BE49-F238E27FC236}">
                <a16:creationId xmlns:a16="http://schemas.microsoft.com/office/drawing/2014/main" id="{1FAA1115-ADB7-52F8-0666-1E9C3025EF5D}"/>
              </a:ext>
            </a:extLst>
          </p:cNvPr>
          <p:cNvSpPr txBox="1"/>
          <p:nvPr/>
        </p:nvSpPr>
        <p:spPr>
          <a:xfrm>
            <a:off x="1551985" y="1478925"/>
            <a:ext cx="679994" cy="369332"/>
          </a:xfrm>
          <a:prstGeom prst="rect">
            <a:avLst/>
          </a:prstGeom>
          <a:noFill/>
        </p:spPr>
        <p:txBody>
          <a:bodyPr wrap="none" rtlCol="0">
            <a:spAutoFit/>
          </a:bodyPr>
          <a:lstStyle/>
          <a:p>
            <a:r>
              <a:rPr lang="es-ES">
                <a:solidFill>
                  <a:schemeClr val="accent1"/>
                </a:solidFill>
              </a:rPr>
              <a:t>P(I|I)</a:t>
            </a:r>
            <a:endParaRPr lang="en-GB">
              <a:solidFill>
                <a:schemeClr val="accent1"/>
              </a:solidFill>
            </a:endParaRPr>
          </a:p>
        </p:txBody>
      </p:sp>
      <p:sp>
        <p:nvSpPr>
          <p:cNvPr id="12" name="TextBox 11">
            <a:extLst>
              <a:ext uri="{FF2B5EF4-FFF2-40B4-BE49-F238E27FC236}">
                <a16:creationId xmlns:a16="http://schemas.microsoft.com/office/drawing/2014/main" id="{335226D3-FAF5-F8D9-CC68-6A377EA97C9F}"/>
              </a:ext>
            </a:extLst>
          </p:cNvPr>
          <p:cNvSpPr txBox="1"/>
          <p:nvPr/>
        </p:nvSpPr>
        <p:spPr>
          <a:xfrm>
            <a:off x="4057376" y="2804992"/>
            <a:ext cx="782587" cy="369332"/>
          </a:xfrm>
          <a:prstGeom prst="rect">
            <a:avLst/>
          </a:prstGeom>
          <a:noFill/>
        </p:spPr>
        <p:txBody>
          <a:bodyPr wrap="none" rtlCol="0">
            <a:spAutoFit/>
          </a:bodyPr>
          <a:lstStyle/>
          <a:p>
            <a:r>
              <a:rPr lang="es-ES">
                <a:solidFill>
                  <a:schemeClr val="accent1"/>
                </a:solidFill>
              </a:rPr>
              <a:t>P(I|C)</a:t>
            </a:r>
            <a:endParaRPr lang="en-GB">
              <a:solidFill>
                <a:schemeClr val="accent1"/>
              </a:solidFill>
            </a:endParaRPr>
          </a:p>
        </p:txBody>
      </p:sp>
      <p:sp>
        <p:nvSpPr>
          <p:cNvPr id="14" name="TextBox 13">
            <a:extLst>
              <a:ext uri="{FF2B5EF4-FFF2-40B4-BE49-F238E27FC236}">
                <a16:creationId xmlns:a16="http://schemas.microsoft.com/office/drawing/2014/main" id="{9898760C-CB47-DAA0-921D-30CE898D6EFD}"/>
              </a:ext>
            </a:extLst>
          </p:cNvPr>
          <p:cNvSpPr txBox="1"/>
          <p:nvPr/>
        </p:nvSpPr>
        <p:spPr>
          <a:xfrm>
            <a:off x="4087267" y="1868606"/>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6" name="TextBox 15">
            <a:extLst>
              <a:ext uri="{FF2B5EF4-FFF2-40B4-BE49-F238E27FC236}">
                <a16:creationId xmlns:a16="http://schemas.microsoft.com/office/drawing/2014/main" id="{E595D2A7-864D-3CC2-B7CA-FED05999C24B}"/>
              </a:ext>
            </a:extLst>
          </p:cNvPr>
          <p:cNvSpPr txBox="1"/>
          <p:nvPr/>
        </p:nvSpPr>
        <p:spPr>
          <a:xfrm>
            <a:off x="6544423" y="1478925"/>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8" name="Rectangle 17">
            <a:extLst>
              <a:ext uri="{FF2B5EF4-FFF2-40B4-BE49-F238E27FC236}">
                <a16:creationId xmlns:a16="http://schemas.microsoft.com/office/drawing/2014/main" id="{79250181-D3F7-1673-F003-E66BE65CA111}"/>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1320835-F422-51C6-3099-E24438AE3460}"/>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E18B0FB-EAE7-61F6-76C9-CED30CC69F32}"/>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CD1F9A09-07FF-49E0-1D2D-1DDC3AB029C3}"/>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1760AE9D-FA1C-7CEA-68A9-9B2FA993E8B4}"/>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A364C34-C30F-9BC2-287F-DD85E7B5D10E}"/>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A100076-D1CB-7DF1-67E9-4F9B6A63B38E}"/>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6FC2FB45-15C4-8D26-3E99-F2CE51843854}"/>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Scroll: Horizontal 28">
            <a:extLst>
              <a:ext uri="{FF2B5EF4-FFF2-40B4-BE49-F238E27FC236}">
                <a16:creationId xmlns:a16="http://schemas.microsoft.com/office/drawing/2014/main" id="{661121BC-EDCB-BDEF-6496-D2398F77B337}"/>
              </a:ext>
            </a:extLst>
          </p:cNvPr>
          <p:cNvSpPr/>
          <p:nvPr/>
        </p:nvSpPr>
        <p:spPr>
          <a:xfrm>
            <a:off x="6425852" y="3394553"/>
            <a:ext cx="2439168" cy="1224252"/>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t>With a lot of data!</a:t>
            </a:r>
            <a:endParaRPr lang="en-GB"/>
          </a:p>
        </p:txBody>
      </p:sp>
    </p:spTree>
    <p:extLst>
      <p:ext uri="{BB962C8B-B14F-4D97-AF65-F5344CB8AC3E}">
        <p14:creationId xmlns:p14="http://schemas.microsoft.com/office/powerpoint/2010/main" val="262429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DD359D45-FD7F-8901-579F-47E5790889E3}"/>
              </a:ext>
            </a:extLst>
          </p:cNvPr>
          <p:cNvSpPr/>
          <p:nvPr/>
        </p:nvSpPr>
        <p:spPr>
          <a:xfrm>
            <a:off x="3231838" y="2233196"/>
            <a:ext cx="2680324" cy="677108"/>
          </a:xfrm>
          <a:prstGeom prst="rect">
            <a:avLst/>
          </a:prstGeom>
          <a:noFill/>
          <a:ln/>
        </p:spPr>
        <p:txBody>
          <a:bodyPr wrap="square" lIns="0" tIns="0" rIns="0" bIns="0" rtlCol="0" anchor="ctr">
            <a:spAutoFit/>
          </a:bodyPr>
          <a:lstStyle/>
          <a:p>
            <a:pPr marL="0" indent="0" algn="ctr">
              <a:buNone/>
            </a:pPr>
            <a:r>
              <a:rPr lang="en-US" sz="4400" b="1">
                <a:solidFill>
                  <a:srgbClr val="FFFFFF"/>
                </a:solidFill>
                <a:latin typeface="Arial" pitchFamily="34" charset="0"/>
                <a:ea typeface="Arial" pitchFamily="34" charset="-122"/>
                <a:cs typeface="Arial" pitchFamily="34" charset="-120"/>
              </a:rPr>
              <a:t>Section 1</a:t>
            </a:r>
            <a:endParaRPr lang="en-US" sz="4400" dirty="0"/>
          </a:p>
        </p:txBody>
      </p:sp>
      <p:sp>
        <p:nvSpPr>
          <p:cNvPr id="3" name="Text 1">
            <a:extLst>
              <a:ext uri="{FF2B5EF4-FFF2-40B4-BE49-F238E27FC236}">
                <a16:creationId xmlns:a16="http://schemas.microsoft.com/office/drawing/2014/main" id="{0EC70253-DC20-3150-3C27-BAFC8C13C8A5}"/>
              </a:ext>
            </a:extLst>
          </p:cNvPr>
          <p:cNvSpPr/>
          <p:nvPr/>
        </p:nvSpPr>
        <p:spPr>
          <a:xfrm>
            <a:off x="2807061" y="3081790"/>
            <a:ext cx="3529878" cy="934871"/>
          </a:xfrm>
          <a:prstGeom prst="rect">
            <a:avLst/>
          </a:prstGeom>
          <a:noFill/>
          <a:ln/>
        </p:spPr>
        <p:txBody>
          <a:bodyPr wrap="square" lIns="0" tIns="0" rIns="0" bIns="0" rtlCol="0" anchor="ctr">
            <a:spAutoFit/>
          </a:bodyPr>
          <a:lstStyle/>
          <a:p>
            <a:pPr marL="0" indent="0" algn="ctr">
              <a:buNone/>
            </a:pPr>
            <a:r>
              <a:rPr lang="en-US" sz="2025" b="1">
                <a:solidFill>
                  <a:srgbClr val="FFFFFF"/>
                </a:solidFill>
                <a:latin typeface="Arial" pitchFamily="34" charset="0"/>
                <a:cs typeface="Arial" pitchFamily="34" charset="-120"/>
              </a:rPr>
              <a:t>Introduction </a:t>
            </a:r>
            <a:br>
              <a:rPr lang="en-US" sz="2025" b="1">
                <a:solidFill>
                  <a:srgbClr val="FFFFFF"/>
                </a:solidFill>
                <a:latin typeface="Arial" pitchFamily="34" charset="0"/>
                <a:cs typeface="Arial" pitchFamily="34" charset="-120"/>
              </a:rPr>
            </a:br>
            <a:r>
              <a:rPr lang="en-US" sz="2025" b="1">
                <a:solidFill>
                  <a:srgbClr val="FFFFFF"/>
                </a:solidFill>
                <a:latin typeface="Arial" pitchFamily="34" charset="0"/>
                <a:cs typeface="Arial" pitchFamily="34" charset="-120"/>
              </a:rPr>
              <a:t>&amp;</a:t>
            </a:r>
            <a:br>
              <a:rPr lang="en-US" sz="2025" b="1">
                <a:solidFill>
                  <a:srgbClr val="FFFFFF"/>
                </a:solidFill>
                <a:latin typeface="Arial" pitchFamily="34" charset="0"/>
                <a:cs typeface="Arial" pitchFamily="34" charset="-120"/>
              </a:rPr>
            </a:br>
            <a:r>
              <a:rPr lang="en-US" sz="2025" b="1">
                <a:solidFill>
                  <a:srgbClr val="FFFFFF"/>
                </a:solidFill>
                <a:latin typeface="Arial" pitchFamily="34" charset="0"/>
                <a:cs typeface="Arial" pitchFamily="34" charset="-120"/>
              </a:rPr>
              <a:t>Basics</a:t>
            </a:r>
            <a:endParaRPr lang="en-US" sz="2025" dirty="0"/>
          </a:p>
        </p:txBody>
      </p:sp>
      <p:grpSp>
        <p:nvGrpSpPr>
          <p:cNvPr id="4" name="Group 3">
            <a:extLst>
              <a:ext uri="{FF2B5EF4-FFF2-40B4-BE49-F238E27FC236}">
                <a16:creationId xmlns:a16="http://schemas.microsoft.com/office/drawing/2014/main" id="{7105A508-7420-8EE4-9DAB-A38B24D0099D}"/>
              </a:ext>
            </a:extLst>
          </p:cNvPr>
          <p:cNvGrpSpPr/>
          <p:nvPr/>
        </p:nvGrpSpPr>
        <p:grpSpPr>
          <a:xfrm>
            <a:off x="252934" y="208314"/>
            <a:ext cx="2253890" cy="682529"/>
            <a:chOff x="252934" y="366256"/>
            <a:chExt cx="2253890" cy="682529"/>
          </a:xfrm>
        </p:grpSpPr>
        <p:sp>
          <p:nvSpPr>
            <p:cNvPr id="5" name="Rectangle 4">
              <a:extLst>
                <a:ext uri="{FF2B5EF4-FFF2-40B4-BE49-F238E27FC236}">
                  <a16:creationId xmlns:a16="http://schemas.microsoft.com/office/drawing/2014/main" id="{C28AAD4B-2774-B494-7A6A-BB222089A756}"/>
                </a:ext>
              </a:extLst>
            </p:cNvPr>
            <p:cNvSpPr/>
            <p:nvPr/>
          </p:nvSpPr>
          <p:spPr>
            <a:xfrm>
              <a:off x="252934" y="374455"/>
              <a:ext cx="2253890" cy="674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363C7BC3-0CF8-C206-824C-D30A784F62D1}"/>
                </a:ext>
              </a:extLst>
            </p:cNvPr>
            <p:cNvPicPr>
              <a:picLocks noChangeAspect="1"/>
            </p:cNvPicPr>
            <p:nvPr/>
          </p:nvPicPr>
          <p:blipFill>
            <a:blip r:embed="rId2"/>
            <a:stretch>
              <a:fillRect/>
            </a:stretch>
          </p:blipFill>
          <p:spPr>
            <a:xfrm>
              <a:off x="252934" y="366256"/>
              <a:ext cx="2204127" cy="674330"/>
            </a:xfrm>
            <a:prstGeom prst="rect">
              <a:avLst/>
            </a:prstGeom>
          </p:spPr>
        </p:pic>
      </p:grpSp>
    </p:spTree>
    <p:extLst>
      <p:ext uri="{BB962C8B-B14F-4D97-AF65-F5344CB8AC3E}">
        <p14:creationId xmlns:p14="http://schemas.microsoft.com/office/powerpoint/2010/main" val="1133774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93A5D-3690-ECA0-8393-5CA535FD31F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958118-6291-8F59-3611-E2147092E589}"/>
              </a:ext>
            </a:extLst>
          </p:cNvPr>
          <p:cNvSpPr>
            <a:spLocks noGrp="1"/>
          </p:cNvSpPr>
          <p:nvPr>
            <p:ph type="sldNum" sz="quarter" idx="4"/>
          </p:nvPr>
        </p:nvSpPr>
        <p:spPr/>
        <p:txBody>
          <a:bodyPr/>
          <a:lstStyle/>
          <a:p>
            <a:fld id="{38FB3DE5-0BF2-9949-8E8E-62041A1EAFCC}" type="slidenum">
              <a:rPr lang="en-US" smtClean="0"/>
              <a:pPr/>
              <a:t>20</a:t>
            </a:fld>
            <a:endParaRPr lang="en-US"/>
          </a:p>
        </p:txBody>
      </p:sp>
      <p:sp>
        <p:nvSpPr>
          <p:cNvPr id="3" name="Title 2">
            <a:extLst>
              <a:ext uri="{FF2B5EF4-FFF2-40B4-BE49-F238E27FC236}">
                <a16:creationId xmlns:a16="http://schemas.microsoft.com/office/drawing/2014/main" id="{4DDBDF8F-C7F7-21D7-0117-13725F29B275}"/>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4C88AC51-FB85-EF11-7EF8-C1A505868327}"/>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AB2324E6-E6A9-5BF0-291D-268729C3CA59}"/>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4EC6A870-B0D6-CD5E-9DC3-5F2D4125E637}"/>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6B28B859-613D-249B-4572-BFFB3355007B}"/>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7D30A5F3-07CF-EC04-7E92-96F66A054A76}"/>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F56A1E0F-D039-D58E-3B0B-AC39A9C9F99A}"/>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4E2E019-2794-955B-F287-BA5B747D9453}"/>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D91CCCCE-3AC8-7F65-A8A9-7ABC278EE62D}"/>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8E7725EB-BFAA-2066-0590-D4A76F315FED}"/>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781D5D1-F8BA-4883-832B-1F4BFE202FCE}"/>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8" name="TextBox 7">
            <a:extLst>
              <a:ext uri="{FF2B5EF4-FFF2-40B4-BE49-F238E27FC236}">
                <a16:creationId xmlns:a16="http://schemas.microsoft.com/office/drawing/2014/main" id="{861417AA-C247-AB6E-9E80-3A99ABAAFB5C}"/>
              </a:ext>
            </a:extLst>
          </p:cNvPr>
          <p:cNvSpPr txBox="1"/>
          <p:nvPr/>
        </p:nvSpPr>
        <p:spPr>
          <a:xfrm>
            <a:off x="4989228" y="1318008"/>
            <a:ext cx="872355" cy="369332"/>
          </a:xfrm>
          <a:prstGeom prst="rect">
            <a:avLst/>
          </a:prstGeom>
          <a:noFill/>
        </p:spPr>
        <p:txBody>
          <a:bodyPr wrap="none" rtlCol="0">
            <a:spAutoFit/>
          </a:bodyPr>
          <a:lstStyle/>
          <a:p>
            <a:r>
              <a:rPr lang="es-ES">
                <a:solidFill>
                  <a:schemeClr val="accent6">
                    <a:lumMod val="75000"/>
                  </a:schemeClr>
                </a:solidFill>
              </a:rPr>
              <a:t>P(C|S)</a:t>
            </a:r>
            <a:endParaRPr lang="en-GB">
              <a:solidFill>
                <a:schemeClr val="accent6">
                  <a:lumMod val="75000"/>
                </a:schemeClr>
              </a:solidFill>
            </a:endParaRPr>
          </a:p>
        </p:txBody>
      </p:sp>
      <p:sp>
        <p:nvSpPr>
          <p:cNvPr id="9" name="TextBox 8">
            <a:extLst>
              <a:ext uri="{FF2B5EF4-FFF2-40B4-BE49-F238E27FC236}">
                <a16:creationId xmlns:a16="http://schemas.microsoft.com/office/drawing/2014/main" id="{2EA02E5D-4E52-98EE-DCCB-06B7A8132847}"/>
              </a:ext>
            </a:extLst>
          </p:cNvPr>
          <p:cNvSpPr txBox="1"/>
          <p:nvPr/>
        </p:nvSpPr>
        <p:spPr>
          <a:xfrm>
            <a:off x="3198278" y="1308371"/>
            <a:ext cx="769763" cy="369332"/>
          </a:xfrm>
          <a:prstGeom prst="rect">
            <a:avLst/>
          </a:prstGeom>
          <a:noFill/>
        </p:spPr>
        <p:txBody>
          <a:bodyPr wrap="none" rtlCol="0">
            <a:spAutoFit/>
          </a:bodyPr>
          <a:lstStyle/>
          <a:p>
            <a:r>
              <a:rPr lang="es-ES">
                <a:solidFill>
                  <a:schemeClr val="accent6">
                    <a:lumMod val="75000"/>
                  </a:schemeClr>
                </a:solidFill>
              </a:rPr>
              <a:t>P(I|S)</a:t>
            </a:r>
            <a:endParaRPr lang="en-GB">
              <a:solidFill>
                <a:schemeClr val="accent6">
                  <a:lumMod val="75000"/>
                </a:schemeClr>
              </a:solidFill>
            </a:endParaRPr>
          </a:p>
        </p:txBody>
      </p:sp>
      <p:sp>
        <p:nvSpPr>
          <p:cNvPr id="10" name="TextBox 9">
            <a:extLst>
              <a:ext uri="{FF2B5EF4-FFF2-40B4-BE49-F238E27FC236}">
                <a16:creationId xmlns:a16="http://schemas.microsoft.com/office/drawing/2014/main" id="{A0EDD38E-59AA-DD2E-C2ED-A986C2E3330B}"/>
              </a:ext>
            </a:extLst>
          </p:cNvPr>
          <p:cNvSpPr txBox="1"/>
          <p:nvPr/>
        </p:nvSpPr>
        <p:spPr>
          <a:xfrm>
            <a:off x="1551985" y="1478925"/>
            <a:ext cx="679994" cy="369332"/>
          </a:xfrm>
          <a:prstGeom prst="rect">
            <a:avLst/>
          </a:prstGeom>
          <a:noFill/>
        </p:spPr>
        <p:txBody>
          <a:bodyPr wrap="none" rtlCol="0">
            <a:spAutoFit/>
          </a:bodyPr>
          <a:lstStyle/>
          <a:p>
            <a:r>
              <a:rPr lang="es-ES">
                <a:solidFill>
                  <a:schemeClr val="accent1"/>
                </a:solidFill>
              </a:rPr>
              <a:t>P(I|I)</a:t>
            </a:r>
            <a:endParaRPr lang="en-GB">
              <a:solidFill>
                <a:schemeClr val="accent1"/>
              </a:solidFill>
            </a:endParaRPr>
          </a:p>
        </p:txBody>
      </p:sp>
      <p:sp>
        <p:nvSpPr>
          <p:cNvPr id="12" name="TextBox 11">
            <a:extLst>
              <a:ext uri="{FF2B5EF4-FFF2-40B4-BE49-F238E27FC236}">
                <a16:creationId xmlns:a16="http://schemas.microsoft.com/office/drawing/2014/main" id="{4FB811BF-2616-DD64-9A18-8D7737A6BFF3}"/>
              </a:ext>
            </a:extLst>
          </p:cNvPr>
          <p:cNvSpPr txBox="1"/>
          <p:nvPr/>
        </p:nvSpPr>
        <p:spPr>
          <a:xfrm>
            <a:off x="4057376" y="2804992"/>
            <a:ext cx="782587" cy="369332"/>
          </a:xfrm>
          <a:prstGeom prst="rect">
            <a:avLst/>
          </a:prstGeom>
          <a:noFill/>
        </p:spPr>
        <p:txBody>
          <a:bodyPr wrap="none" rtlCol="0">
            <a:spAutoFit/>
          </a:bodyPr>
          <a:lstStyle/>
          <a:p>
            <a:r>
              <a:rPr lang="es-ES">
                <a:solidFill>
                  <a:schemeClr val="accent1"/>
                </a:solidFill>
              </a:rPr>
              <a:t>P(I|C)</a:t>
            </a:r>
            <a:endParaRPr lang="en-GB">
              <a:solidFill>
                <a:schemeClr val="accent1"/>
              </a:solidFill>
            </a:endParaRPr>
          </a:p>
        </p:txBody>
      </p:sp>
      <p:sp>
        <p:nvSpPr>
          <p:cNvPr id="14" name="TextBox 13">
            <a:extLst>
              <a:ext uri="{FF2B5EF4-FFF2-40B4-BE49-F238E27FC236}">
                <a16:creationId xmlns:a16="http://schemas.microsoft.com/office/drawing/2014/main" id="{30B17454-F235-9A45-0B95-D21304D7FA0D}"/>
              </a:ext>
            </a:extLst>
          </p:cNvPr>
          <p:cNvSpPr txBox="1"/>
          <p:nvPr/>
        </p:nvSpPr>
        <p:spPr>
          <a:xfrm>
            <a:off x="4087267" y="1868606"/>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6" name="TextBox 15">
            <a:extLst>
              <a:ext uri="{FF2B5EF4-FFF2-40B4-BE49-F238E27FC236}">
                <a16:creationId xmlns:a16="http://schemas.microsoft.com/office/drawing/2014/main" id="{832EE9D7-F6BA-3E84-68C3-E9531D0C6AE7}"/>
              </a:ext>
            </a:extLst>
          </p:cNvPr>
          <p:cNvSpPr txBox="1"/>
          <p:nvPr/>
        </p:nvSpPr>
        <p:spPr>
          <a:xfrm>
            <a:off x="6544423" y="1478925"/>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8" name="Rectangle 17">
            <a:extLst>
              <a:ext uri="{FF2B5EF4-FFF2-40B4-BE49-F238E27FC236}">
                <a16:creationId xmlns:a16="http://schemas.microsoft.com/office/drawing/2014/main" id="{D7FC0B6A-5FE9-09BC-9F3D-43A81E16E272}"/>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B5ED616-B27D-A394-7968-0C805ED2DF66}"/>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4D98B117-4254-34BC-4CE2-2529CE8E6AAA}"/>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6B407941-3D2A-6899-DDE3-76AA2B57C7D2}"/>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0C5FDB12-A1BB-DD86-01DA-5073B2CB3402}"/>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1756CBE-E386-57C2-3CFB-8AC2257A0C8A}"/>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B3B8E68-EB34-3CE0-5E3C-BE3E91DA4474}"/>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A0B77D00-AA50-DF0D-8A4F-A0E3A552E3F8}"/>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30" name="TextBox 29">
            <a:extLst>
              <a:ext uri="{FF2B5EF4-FFF2-40B4-BE49-F238E27FC236}">
                <a16:creationId xmlns:a16="http://schemas.microsoft.com/office/drawing/2014/main" id="{DDED82A2-C495-A108-62CC-41C872CC9082}"/>
              </a:ext>
            </a:extLst>
          </p:cNvPr>
          <p:cNvSpPr txBox="1"/>
          <p:nvPr/>
        </p:nvSpPr>
        <p:spPr>
          <a:xfrm>
            <a:off x="3382025" y="4130350"/>
            <a:ext cx="2239000" cy="523220"/>
          </a:xfrm>
          <a:prstGeom prst="rect">
            <a:avLst/>
          </a:prstGeom>
          <a:noFill/>
        </p:spPr>
        <p:txBody>
          <a:bodyPr wrap="square" rtlCol="0">
            <a:spAutoFit/>
          </a:bodyPr>
          <a:lstStyle/>
          <a:p>
            <a:pPr algn="ctr"/>
            <a:r>
              <a:rPr lang="es-ES" sz="1400" b="1">
                <a:latin typeface="Consolas" panose="020B0609020204030204" pitchFamily="49" charset="0"/>
              </a:rPr>
              <a:t>Start probability</a:t>
            </a:r>
          </a:p>
          <a:p>
            <a:pPr algn="ctr"/>
            <a:r>
              <a:rPr lang="es-ES" sz="1400" b="1">
                <a:solidFill>
                  <a:schemeClr val="accent6">
                    <a:lumMod val="75000"/>
                  </a:schemeClr>
                </a:solidFill>
                <a:latin typeface="Consolas" panose="020B0609020204030204" pitchFamily="49" charset="0"/>
              </a:rPr>
              <a:t>P(I|S) = ?</a:t>
            </a:r>
          </a:p>
        </p:txBody>
      </p:sp>
      <p:sp>
        <p:nvSpPr>
          <p:cNvPr id="31" name="TextBox 30">
            <a:extLst>
              <a:ext uri="{FF2B5EF4-FFF2-40B4-BE49-F238E27FC236}">
                <a16:creationId xmlns:a16="http://schemas.microsoft.com/office/drawing/2014/main" id="{3A8A31C2-A297-DA14-59BE-597768D14847}"/>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Training data:</a:t>
            </a:r>
            <a:br>
              <a:rPr lang="es-ES" b="1">
                <a:latin typeface="Consolas" panose="020B0609020204030204" pitchFamily="49" charset="0"/>
              </a:rPr>
            </a:br>
            <a:r>
              <a:rPr lang="es-ES" b="1">
                <a:latin typeface="Consolas" panose="020B0609020204030204" pitchFamily="49" charset="0"/>
              </a:rPr>
              <a:t>AABABA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r>
              <a:rPr lang="es-ES" b="1">
                <a:solidFill>
                  <a:schemeClr val="accent1"/>
                </a:solidFill>
                <a:latin typeface="Consolas" panose="020B0609020204030204" pitchFamily="49" charset="0"/>
              </a:rPr>
              <a:t>III</a:t>
            </a:r>
          </a:p>
        </p:txBody>
      </p:sp>
    </p:spTree>
    <p:extLst>
      <p:ext uri="{BB962C8B-B14F-4D97-AF65-F5344CB8AC3E}">
        <p14:creationId xmlns:p14="http://schemas.microsoft.com/office/powerpoint/2010/main" val="3299249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BA8E4-C0F7-3975-E64C-36066F7174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B3FD48-4E48-3A44-6D73-1B8297A6E344}"/>
              </a:ext>
            </a:extLst>
          </p:cNvPr>
          <p:cNvSpPr>
            <a:spLocks noGrp="1"/>
          </p:cNvSpPr>
          <p:nvPr>
            <p:ph type="sldNum" sz="quarter" idx="4"/>
          </p:nvPr>
        </p:nvSpPr>
        <p:spPr/>
        <p:txBody>
          <a:bodyPr/>
          <a:lstStyle/>
          <a:p>
            <a:fld id="{38FB3DE5-0BF2-9949-8E8E-62041A1EAFCC}" type="slidenum">
              <a:rPr lang="en-US" smtClean="0"/>
              <a:pPr/>
              <a:t>21</a:t>
            </a:fld>
            <a:endParaRPr lang="en-US"/>
          </a:p>
        </p:txBody>
      </p:sp>
      <p:sp>
        <p:nvSpPr>
          <p:cNvPr id="3" name="Title 2">
            <a:extLst>
              <a:ext uri="{FF2B5EF4-FFF2-40B4-BE49-F238E27FC236}">
                <a16:creationId xmlns:a16="http://schemas.microsoft.com/office/drawing/2014/main" id="{6747BFDF-378F-E2E2-35E3-5477C2C71CB3}"/>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6E614813-2900-2013-9429-441065953E3E}"/>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3FF17418-40A9-2EA1-B557-755EF875EDF0}"/>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19A4F8E6-B626-6EE7-DB11-8AC54F0910E9}"/>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3FDF9AE5-23B9-65E1-E404-C6F1094E833A}"/>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819E1593-F588-1C7A-6781-7CA9A2DEE8E6}"/>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3335658B-D880-8E91-11F5-FEF61232B627}"/>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B955CF79-07C7-96AC-4859-3A2F9EDC19AD}"/>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308BD98E-0B2F-E4A4-E9FE-E5AC0F7FDCBB}"/>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14583582-29CE-BB30-F2AC-E5E49DE664EF}"/>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22FBDD0-1613-C0BF-2A1D-8B104DA36A94}"/>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7" name="TextBox 6">
            <a:extLst>
              <a:ext uri="{FF2B5EF4-FFF2-40B4-BE49-F238E27FC236}">
                <a16:creationId xmlns:a16="http://schemas.microsoft.com/office/drawing/2014/main" id="{CB39E80E-94EE-BE79-D3B4-36F51D075C87}"/>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Training data:</a:t>
            </a:r>
            <a:br>
              <a:rPr lang="es-ES" b="1">
                <a:latin typeface="Consolas" panose="020B0609020204030204" pitchFamily="49" charset="0"/>
              </a:rPr>
            </a:br>
            <a:r>
              <a:rPr lang="es-ES" b="1">
                <a:latin typeface="Consolas" panose="020B0609020204030204" pitchFamily="49" charset="0"/>
              </a:rPr>
              <a:t>AABABA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r>
              <a:rPr lang="es-ES" b="1">
                <a:solidFill>
                  <a:schemeClr val="accent1"/>
                </a:solidFill>
                <a:latin typeface="Consolas" panose="020B0609020204030204" pitchFamily="49" charset="0"/>
              </a:rPr>
              <a:t>III</a:t>
            </a:r>
          </a:p>
        </p:txBody>
      </p:sp>
      <p:sp>
        <p:nvSpPr>
          <p:cNvPr id="8" name="TextBox 7">
            <a:extLst>
              <a:ext uri="{FF2B5EF4-FFF2-40B4-BE49-F238E27FC236}">
                <a16:creationId xmlns:a16="http://schemas.microsoft.com/office/drawing/2014/main" id="{A467BDD0-0E51-0BA9-7D05-3DAB1ABE5479}"/>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9" name="TextBox 8">
            <a:extLst>
              <a:ext uri="{FF2B5EF4-FFF2-40B4-BE49-F238E27FC236}">
                <a16:creationId xmlns:a16="http://schemas.microsoft.com/office/drawing/2014/main" id="{507C75CE-329C-C2A7-02C0-715CB0338798}"/>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10" name="TextBox 9">
            <a:extLst>
              <a:ext uri="{FF2B5EF4-FFF2-40B4-BE49-F238E27FC236}">
                <a16:creationId xmlns:a16="http://schemas.microsoft.com/office/drawing/2014/main" id="{A48B1849-0259-8FA6-707E-49440273A044}"/>
              </a:ext>
            </a:extLst>
          </p:cNvPr>
          <p:cNvSpPr txBox="1"/>
          <p:nvPr/>
        </p:nvSpPr>
        <p:spPr>
          <a:xfrm>
            <a:off x="1551985" y="1478925"/>
            <a:ext cx="679994" cy="369332"/>
          </a:xfrm>
          <a:prstGeom prst="rect">
            <a:avLst/>
          </a:prstGeom>
          <a:noFill/>
        </p:spPr>
        <p:txBody>
          <a:bodyPr wrap="none" rtlCol="0">
            <a:spAutoFit/>
          </a:bodyPr>
          <a:lstStyle/>
          <a:p>
            <a:r>
              <a:rPr lang="es-ES">
                <a:solidFill>
                  <a:schemeClr val="accent1"/>
                </a:solidFill>
              </a:rPr>
              <a:t>P(I|I)</a:t>
            </a:r>
            <a:endParaRPr lang="en-GB">
              <a:solidFill>
                <a:schemeClr val="accent1"/>
              </a:solidFill>
            </a:endParaRPr>
          </a:p>
        </p:txBody>
      </p:sp>
      <p:sp>
        <p:nvSpPr>
          <p:cNvPr id="12" name="TextBox 11">
            <a:extLst>
              <a:ext uri="{FF2B5EF4-FFF2-40B4-BE49-F238E27FC236}">
                <a16:creationId xmlns:a16="http://schemas.microsoft.com/office/drawing/2014/main" id="{8D518898-94B9-6CA7-A107-72A12297BD5A}"/>
              </a:ext>
            </a:extLst>
          </p:cNvPr>
          <p:cNvSpPr txBox="1"/>
          <p:nvPr/>
        </p:nvSpPr>
        <p:spPr>
          <a:xfrm>
            <a:off x="4057376" y="2804992"/>
            <a:ext cx="782587" cy="369332"/>
          </a:xfrm>
          <a:prstGeom prst="rect">
            <a:avLst/>
          </a:prstGeom>
          <a:noFill/>
        </p:spPr>
        <p:txBody>
          <a:bodyPr wrap="none" rtlCol="0">
            <a:spAutoFit/>
          </a:bodyPr>
          <a:lstStyle/>
          <a:p>
            <a:r>
              <a:rPr lang="es-ES">
                <a:solidFill>
                  <a:schemeClr val="accent1"/>
                </a:solidFill>
              </a:rPr>
              <a:t>P(I|C)</a:t>
            </a:r>
            <a:endParaRPr lang="en-GB">
              <a:solidFill>
                <a:schemeClr val="accent1"/>
              </a:solidFill>
            </a:endParaRPr>
          </a:p>
        </p:txBody>
      </p:sp>
      <p:sp>
        <p:nvSpPr>
          <p:cNvPr id="14" name="TextBox 13">
            <a:extLst>
              <a:ext uri="{FF2B5EF4-FFF2-40B4-BE49-F238E27FC236}">
                <a16:creationId xmlns:a16="http://schemas.microsoft.com/office/drawing/2014/main" id="{A80E6322-54A2-DE39-21F4-29B409DD0425}"/>
              </a:ext>
            </a:extLst>
          </p:cNvPr>
          <p:cNvSpPr txBox="1"/>
          <p:nvPr/>
        </p:nvSpPr>
        <p:spPr>
          <a:xfrm>
            <a:off x="4087267" y="1877750"/>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6" name="TextBox 15">
            <a:extLst>
              <a:ext uri="{FF2B5EF4-FFF2-40B4-BE49-F238E27FC236}">
                <a16:creationId xmlns:a16="http://schemas.microsoft.com/office/drawing/2014/main" id="{7CD35D4E-9844-2CD0-4379-6B9C4784C3AF}"/>
              </a:ext>
            </a:extLst>
          </p:cNvPr>
          <p:cNvSpPr txBox="1"/>
          <p:nvPr/>
        </p:nvSpPr>
        <p:spPr>
          <a:xfrm>
            <a:off x="6544423" y="1478925"/>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8" name="Rectangle 17">
            <a:extLst>
              <a:ext uri="{FF2B5EF4-FFF2-40B4-BE49-F238E27FC236}">
                <a16:creationId xmlns:a16="http://schemas.microsoft.com/office/drawing/2014/main" id="{E9DEFF69-B5E1-FE56-BC3A-1FF603F046B7}"/>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6E64AA4-33C2-31E2-0738-B53C40F63866}"/>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85AF306D-7C2D-2A90-9F1A-E082BF38F2F1}"/>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847A884A-8B53-54DB-2780-034A73840CDF}"/>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AA258F79-ED1F-A421-A3E5-BD33643EACD7}"/>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C48069A-1A3F-6290-F3AB-A0A31341B301}"/>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94DEEA2-A797-B164-73EA-33C15F4A4FC5}"/>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FAE3E84A-FDB9-AA18-FE79-65266B69B6F1}"/>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30" name="TextBox 29">
            <a:extLst>
              <a:ext uri="{FF2B5EF4-FFF2-40B4-BE49-F238E27FC236}">
                <a16:creationId xmlns:a16="http://schemas.microsoft.com/office/drawing/2014/main" id="{256F968E-919C-C763-0D2E-0A98B92CEC35}"/>
              </a:ext>
            </a:extLst>
          </p:cNvPr>
          <p:cNvSpPr txBox="1"/>
          <p:nvPr/>
        </p:nvSpPr>
        <p:spPr>
          <a:xfrm>
            <a:off x="3382025" y="4130350"/>
            <a:ext cx="2239000" cy="523220"/>
          </a:xfrm>
          <a:prstGeom prst="rect">
            <a:avLst/>
          </a:prstGeom>
          <a:noFill/>
        </p:spPr>
        <p:txBody>
          <a:bodyPr wrap="square" rtlCol="0">
            <a:spAutoFit/>
          </a:bodyPr>
          <a:lstStyle/>
          <a:p>
            <a:pPr algn="ctr"/>
            <a:r>
              <a:rPr lang="es-ES" sz="1400" b="1">
                <a:latin typeface="Consolas" panose="020B0609020204030204" pitchFamily="49" charset="0"/>
              </a:rPr>
              <a:t>Start probability</a:t>
            </a:r>
          </a:p>
          <a:p>
            <a:pPr algn="ctr"/>
            <a:r>
              <a:rPr lang="es-ES" sz="1400" b="1">
                <a:solidFill>
                  <a:schemeClr val="accent6">
                    <a:lumMod val="75000"/>
                  </a:schemeClr>
                </a:solidFill>
                <a:latin typeface="Consolas" panose="020B0609020204030204" pitchFamily="49" charset="0"/>
              </a:rPr>
              <a:t>P(I|S) = 1</a:t>
            </a:r>
          </a:p>
        </p:txBody>
      </p:sp>
    </p:spTree>
    <p:extLst>
      <p:ext uri="{BB962C8B-B14F-4D97-AF65-F5344CB8AC3E}">
        <p14:creationId xmlns:p14="http://schemas.microsoft.com/office/powerpoint/2010/main" val="2779524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511E-35B9-A47E-8A66-E6D078A131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FE24A1-B87A-1403-8764-8F0341BAF9AD}"/>
              </a:ext>
            </a:extLst>
          </p:cNvPr>
          <p:cNvSpPr>
            <a:spLocks noGrp="1"/>
          </p:cNvSpPr>
          <p:nvPr>
            <p:ph type="sldNum" sz="quarter" idx="4"/>
          </p:nvPr>
        </p:nvSpPr>
        <p:spPr/>
        <p:txBody>
          <a:bodyPr/>
          <a:lstStyle/>
          <a:p>
            <a:fld id="{38FB3DE5-0BF2-9949-8E8E-62041A1EAFCC}" type="slidenum">
              <a:rPr lang="en-US" smtClean="0"/>
              <a:pPr/>
              <a:t>22</a:t>
            </a:fld>
            <a:endParaRPr lang="en-US"/>
          </a:p>
        </p:txBody>
      </p:sp>
      <p:sp>
        <p:nvSpPr>
          <p:cNvPr id="3" name="Title 2">
            <a:extLst>
              <a:ext uri="{FF2B5EF4-FFF2-40B4-BE49-F238E27FC236}">
                <a16:creationId xmlns:a16="http://schemas.microsoft.com/office/drawing/2014/main" id="{AA35DD53-0371-F4D3-4169-FE91EBE62973}"/>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0B9EC787-A4D4-4469-034C-AF5632550A85}"/>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67438D26-58A6-9C24-89D3-5B25E2A1DE5C}"/>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74A45892-6540-1455-7BD6-0BD53FA90027}"/>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95DC0731-72A8-7BBF-5303-71D130358B7C}"/>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8DA8B6D3-6439-D246-DC23-E323EA65CE03}"/>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9ED9F7EE-DA54-AFFF-DCC6-F65152F0C4CC}"/>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2F8C6DDA-FCC1-059D-F6ED-5A925188CC96}"/>
              </a:ext>
            </a:extLst>
          </p:cNvPr>
          <p:cNvCxnSpPr>
            <a:stCxn id="11" idx="3"/>
            <a:endCxn id="6" idx="5"/>
          </p:cNvCxnSpPr>
          <p:nvPr/>
        </p:nvCxnSpPr>
        <p:spPr>
          <a:xfrm rot="5400000">
            <a:off x="4495175" y="2249522"/>
            <a:ext cx="12700" cy="1199186"/>
          </a:xfrm>
          <a:prstGeom prst="curvedConnector3">
            <a:avLst>
              <a:gd name="adj1" fmla="val 2825661"/>
            </a:avLst>
          </a:prstGeom>
          <a:ln w="571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DD47980F-4AF0-C0CE-E9DA-395A152A5350}"/>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84C26D56-C2CB-844B-E46E-3C55F74DB1C7}"/>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3071A84-D216-8011-FDE2-254EB7A409D9}"/>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A12FC8AF-B005-5E95-496B-98BFD8A2AD5B}"/>
              </a:ext>
            </a:extLst>
          </p:cNvPr>
          <p:cNvSpPr txBox="1"/>
          <p:nvPr/>
        </p:nvSpPr>
        <p:spPr>
          <a:xfrm>
            <a:off x="1551985" y="1478925"/>
            <a:ext cx="1140056" cy="369332"/>
          </a:xfrm>
          <a:prstGeom prst="rect">
            <a:avLst/>
          </a:prstGeom>
          <a:noFill/>
        </p:spPr>
        <p:txBody>
          <a:bodyPr wrap="none" rtlCol="0">
            <a:spAutoFit/>
          </a:bodyPr>
          <a:lstStyle/>
          <a:p>
            <a:r>
              <a:rPr lang="es-ES" b="1">
                <a:solidFill>
                  <a:schemeClr val="accent1"/>
                </a:solidFill>
              </a:rPr>
              <a:t>P(I|I)=2/3</a:t>
            </a:r>
            <a:endParaRPr lang="en-GB" b="1">
              <a:solidFill>
                <a:schemeClr val="accent1"/>
              </a:solidFill>
            </a:endParaRPr>
          </a:p>
        </p:txBody>
      </p:sp>
      <p:sp>
        <p:nvSpPr>
          <p:cNvPr id="12" name="TextBox 11">
            <a:extLst>
              <a:ext uri="{FF2B5EF4-FFF2-40B4-BE49-F238E27FC236}">
                <a16:creationId xmlns:a16="http://schemas.microsoft.com/office/drawing/2014/main" id="{EBF94D45-5A68-A2C2-AE88-B45A9DE48457}"/>
              </a:ext>
            </a:extLst>
          </p:cNvPr>
          <p:cNvSpPr txBox="1"/>
          <p:nvPr/>
        </p:nvSpPr>
        <p:spPr>
          <a:xfrm>
            <a:off x="4021654" y="2815820"/>
            <a:ext cx="1002197" cy="307777"/>
          </a:xfrm>
          <a:prstGeom prst="rect">
            <a:avLst/>
          </a:prstGeom>
          <a:noFill/>
        </p:spPr>
        <p:txBody>
          <a:bodyPr wrap="none" rtlCol="0">
            <a:spAutoFit/>
          </a:bodyPr>
          <a:lstStyle/>
          <a:p>
            <a:r>
              <a:rPr lang="es-ES" sz="1400" b="1">
                <a:solidFill>
                  <a:schemeClr val="accent1"/>
                </a:solidFill>
              </a:rPr>
              <a:t>P(I|C)=1/3</a:t>
            </a:r>
            <a:endParaRPr lang="en-GB" sz="1400" b="1">
              <a:solidFill>
                <a:schemeClr val="accent1"/>
              </a:solidFill>
            </a:endParaRPr>
          </a:p>
        </p:txBody>
      </p:sp>
      <p:sp>
        <p:nvSpPr>
          <p:cNvPr id="14" name="TextBox 13">
            <a:extLst>
              <a:ext uri="{FF2B5EF4-FFF2-40B4-BE49-F238E27FC236}">
                <a16:creationId xmlns:a16="http://schemas.microsoft.com/office/drawing/2014/main" id="{1AE6D44F-3EEF-51FB-5430-68878D4FD7CC}"/>
              </a:ext>
            </a:extLst>
          </p:cNvPr>
          <p:cNvSpPr txBox="1"/>
          <p:nvPr/>
        </p:nvSpPr>
        <p:spPr>
          <a:xfrm>
            <a:off x="4087267" y="1886894"/>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6" name="TextBox 15">
            <a:extLst>
              <a:ext uri="{FF2B5EF4-FFF2-40B4-BE49-F238E27FC236}">
                <a16:creationId xmlns:a16="http://schemas.microsoft.com/office/drawing/2014/main" id="{DC955132-E02C-76E5-AA13-6B288DBB2E04}"/>
              </a:ext>
            </a:extLst>
          </p:cNvPr>
          <p:cNvSpPr txBox="1"/>
          <p:nvPr/>
        </p:nvSpPr>
        <p:spPr>
          <a:xfrm>
            <a:off x="6544423" y="1478925"/>
            <a:ext cx="782587" cy="369332"/>
          </a:xfrm>
          <a:prstGeom prst="rect">
            <a:avLst/>
          </a:prstGeom>
          <a:noFill/>
        </p:spPr>
        <p:txBody>
          <a:bodyPr wrap="none" rtlCol="0">
            <a:spAutoFit/>
          </a:bodyPr>
          <a:lstStyle/>
          <a:p>
            <a:r>
              <a:rPr lang="es-ES">
                <a:solidFill>
                  <a:schemeClr val="accent2"/>
                </a:solidFill>
              </a:rPr>
              <a:t>P(C|I)</a:t>
            </a:r>
            <a:endParaRPr lang="en-GB">
              <a:solidFill>
                <a:schemeClr val="accent2"/>
              </a:solidFill>
            </a:endParaRPr>
          </a:p>
        </p:txBody>
      </p:sp>
      <p:sp>
        <p:nvSpPr>
          <p:cNvPr id="18" name="Rectangle 17">
            <a:extLst>
              <a:ext uri="{FF2B5EF4-FFF2-40B4-BE49-F238E27FC236}">
                <a16:creationId xmlns:a16="http://schemas.microsoft.com/office/drawing/2014/main" id="{2BE45668-5D16-8167-9900-AF99F694AB59}"/>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DF5E805-9359-7372-66CD-13CCFD81C12C}"/>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78E7337-29A6-9463-1854-E3BB67BAF478}"/>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0F290A87-2A68-3814-1DAE-B6D6225A928D}"/>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3C0B5D30-52F8-0327-1F50-338FC854E75D}"/>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AB63644-DC56-BB02-5FD2-A7DD47DBD3D4}"/>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559990D-2894-E153-69C0-9C8AFA4E9FAF}"/>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902C2C0D-91D2-A730-43A1-3569B3CABD3B}"/>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AE375FF5-A55A-7854-6599-5416480A8CF2}"/>
              </a:ext>
            </a:extLst>
          </p:cNvPr>
          <p:cNvSpPr txBox="1"/>
          <p:nvPr/>
        </p:nvSpPr>
        <p:spPr>
          <a:xfrm>
            <a:off x="311974" y="3729700"/>
            <a:ext cx="2224124" cy="1200329"/>
          </a:xfrm>
          <a:prstGeom prst="rect">
            <a:avLst/>
          </a:prstGeom>
          <a:noFill/>
        </p:spPr>
        <p:txBody>
          <a:bodyPr wrap="square" rtlCol="0">
            <a:spAutoFit/>
          </a:bodyPr>
          <a:lstStyle/>
          <a:p>
            <a:r>
              <a:rPr lang="es-ES" u="sng">
                <a:latin typeface="Consolas" panose="020B0609020204030204" pitchFamily="49" charset="0"/>
              </a:rPr>
              <a:t>Training data:</a:t>
            </a:r>
            <a:br>
              <a:rPr lang="es-ES" b="1">
                <a:latin typeface="Consolas" panose="020B0609020204030204" pitchFamily="49" charset="0"/>
              </a:rPr>
            </a:br>
            <a:r>
              <a:rPr lang="es-ES" b="1">
                <a:latin typeface="Consolas" panose="020B0609020204030204" pitchFamily="49" charset="0"/>
              </a:rPr>
              <a:t>AABABA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r>
              <a:rPr lang="es-ES" b="1">
                <a:solidFill>
                  <a:schemeClr val="accent1"/>
                </a:solidFill>
                <a:latin typeface="Consolas" panose="020B0609020204030204" pitchFamily="49" charset="0"/>
              </a:rPr>
              <a:t>III</a:t>
            </a:r>
            <a:br>
              <a:rPr lang="es-ES" b="1">
                <a:solidFill>
                  <a:schemeClr val="accent1"/>
                </a:solidFill>
                <a:latin typeface="Consolas" panose="020B0609020204030204" pitchFamily="49" charset="0"/>
              </a:rPr>
            </a:br>
            <a:r>
              <a:rPr lang="es-ES" b="1">
                <a:solidFill>
                  <a:schemeClr val="accent1"/>
                </a:solidFill>
                <a:latin typeface="Consolas" panose="020B0609020204030204" pitchFamily="49" charset="0"/>
              </a:rPr>
              <a:t>   -++</a:t>
            </a:r>
          </a:p>
        </p:txBody>
      </p:sp>
      <p:sp>
        <p:nvSpPr>
          <p:cNvPr id="30" name="TextBox 29">
            <a:extLst>
              <a:ext uri="{FF2B5EF4-FFF2-40B4-BE49-F238E27FC236}">
                <a16:creationId xmlns:a16="http://schemas.microsoft.com/office/drawing/2014/main" id="{AE5EC387-8C5A-6435-D39E-1C2ED596F3A6}"/>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6562ABBC-783C-22A4-5B5C-98FAD231BDA3}"/>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32" name="TextBox 31">
            <a:extLst>
              <a:ext uri="{FF2B5EF4-FFF2-40B4-BE49-F238E27FC236}">
                <a16:creationId xmlns:a16="http://schemas.microsoft.com/office/drawing/2014/main" id="{125DA374-1529-B934-6316-C288CBE03E67}"/>
              </a:ext>
            </a:extLst>
          </p:cNvPr>
          <p:cNvSpPr txBox="1"/>
          <p:nvPr/>
        </p:nvSpPr>
        <p:spPr>
          <a:xfrm>
            <a:off x="3175561" y="4130350"/>
            <a:ext cx="2623076" cy="738664"/>
          </a:xfrm>
          <a:prstGeom prst="rect">
            <a:avLst/>
          </a:prstGeom>
          <a:noFill/>
        </p:spPr>
        <p:txBody>
          <a:bodyPr wrap="square" rtlCol="0">
            <a:spAutoFit/>
          </a:bodyPr>
          <a:lstStyle/>
          <a:p>
            <a:pPr algn="ctr"/>
            <a:r>
              <a:rPr lang="es-ES" sz="1400" b="1">
                <a:latin typeface="Consolas" panose="020B0609020204030204" pitchFamily="49" charset="0"/>
              </a:rPr>
              <a:t>Intergenic probability</a:t>
            </a:r>
          </a:p>
          <a:p>
            <a:pPr algn="ctr"/>
            <a:r>
              <a:rPr lang="es-ES" sz="1400" b="1">
                <a:solidFill>
                  <a:schemeClr val="accent1"/>
                </a:solidFill>
                <a:latin typeface="Consolas" panose="020B0609020204030204" pitchFamily="49" charset="0"/>
              </a:rPr>
              <a:t>P(I|I) = 2/3</a:t>
            </a:r>
            <a:br>
              <a:rPr lang="es-ES" sz="1400" b="1">
                <a:solidFill>
                  <a:schemeClr val="accent1"/>
                </a:solidFill>
                <a:latin typeface="Consolas" panose="020B0609020204030204" pitchFamily="49" charset="0"/>
              </a:rPr>
            </a:br>
            <a:r>
              <a:rPr lang="es-ES" sz="1400" b="1">
                <a:solidFill>
                  <a:schemeClr val="accent1"/>
                </a:solidFill>
                <a:latin typeface="Consolas" panose="020B0609020204030204" pitchFamily="49" charset="0"/>
              </a:rPr>
              <a:t>P(I|C) = 1-P(I|I) = 1/3</a:t>
            </a:r>
          </a:p>
        </p:txBody>
      </p:sp>
    </p:spTree>
    <p:extLst>
      <p:ext uri="{BB962C8B-B14F-4D97-AF65-F5344CB8AC3E}">
        <p14:creationId xmlns:p14="http://schemas.microsoft.com/office/powerpoint/2010/main" val="42394093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D43E8-AA31-CC06-DF70-595F035F29E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4A22F8-3A0A-FF8F-EDC8-BCB756EDC613}"/>
              </a:ext>
            </a:extLst>
          </p:cNvPr>
          <p:cNvSpPr>
            <a:spLocks noGrp="1"/>
          </p:cNvSpPr>
          <p:nvPr>
            <p:ph type="sldNum" sz="quarter" idx="4"/>
          </p:nvPr>
        </p:nvSpPr>
        <p:spPr/>
        <p:txBody>
          <a:bodyPr/>
          <a:lstStyle/>
          <a:p>
            <a:fld id="{38FB3DE5-0BF2-9949-8E8E-62041A1EAFCC}" type="slidenum">
              <a:rPr lang="en-US" smtClean="0"/>
              <a:pPr/>
              <a:t>23</a:t>
            </a:fld>
            <a:endParaRPr lang="en-US"/>
          </a:p>
        </p:txBody>
      </p:sp>
      <p:sp>
        <p:nvSpPr>
          <p:cNvPr id="3" name="Title 2">
            <a:extLst>
              <a:ext uri="{FF2B5EF4-FFF2-40B4-BE49-F238E27FC236}">
                <a16:creationId xmlns:a16="http://schemas.microsoft.com/office/drawing/2014/main" id="{52468F81-110C-38F1-98B8-38936DD9113C}"/>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58649A86-2935-C8CA-DE14-785E146F9EC2}"/>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3BE1779C-C663-BFD4-68BE-608EB41920FC}"/>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75BFA8AD-7700-0244-6E41-7F92BC6F904B}"/>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E073C07A-C1E9-2828-0A24-FC907D307C7E}"/>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958A2645-BA6A-93E3-ED55-81194857AB8C}"/>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FBFA7666-DB40-99FA-3679-71F39550D031}"/>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658B4479-9641-FDF9-2ACB-42675D386EE5}"/>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B019B952-19AD-5BB8-8421-E6E7426FF33F}"/>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298B07D7-86C2-FD24-12AD-C530AD2E21ED}"/>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CE855FF-9C1B-3D86-7185-EB9852C61F83}"/>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1F03A135-8452-9707-8A46-580A3F8D66BD}"/>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806EEF6A-695E-48C0-4244-114C7BE87F9B}"/>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97EBB3B5-8652-AAEE-A94A-A0690A132CD1}"/>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A4533D1C-448B-021E-A033-8C921DD96A69}"/>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4D47E37A-CC4F-FDA8-9E5A-1C72C512357A}"/>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BF210F5-59F0-36F0-8ADC-01AEB8DDC498}"/>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EEF8A4D-5854-4318-959A-75159B0F167B}"/>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EA7C7723-3ACD-D8FA-3631-AFA7754DC554}"/>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DFDFFF6F-BA2B-1BBC-C2D9-658968FF7964}"/>
              </a:ext>
            </a:extLst>
          </p:cNvPr>
          <p:cNvCxnSpPr>
            <a:endCxn id="18" idx="0"/>
          </p:cNvCxnSpPr>
          <p:nvPr/>
        </p:nvCxnSpPr>
        <p:spPr>
          <a:xfrm flipH="1">
            <a:off x="2924832" y="2979374"/>
            <a:ext cx="1" cy="662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09210BF-02F8-D3D1-05C7-589BE7173485}"/>
              </a:ext>
            </a:extLst>
          </p:cNvPr>
          <p:cNvCxnSpPr>
            <a:cxnSpLocks/>
            <a:endCxn id="19" idx="1"/>
          </p:cNvCxnSpPr>
          <p:nvPr/>
        </p:nvCxnSpPr>
        <p:spPr>
          <a:xfrm>
            <a:off x="2924833" y="2979374"/>
            <a:ext cx="2902942" cy="88022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84EBB9E-A61F-CCF9-8B5B-553F23BC4DAD}"/>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E47BACCB-FF94-5A3A-3E7D-9582A2436A66}"/>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23205A5B-6B6B-42B2-D03C-80991B70CD6F}"/>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Training data:</a:t>
            </a:r>
            <a:br>
              <a:rPr lang="es-ES" b="1">
                <a:latin typeface="Consolas" panose="020B0609020204030204" pitchFamily="49" charset="0"/>
              </a:rPr>
            </a:br>
            <a:r>
              <a:rPr lang="es-ES" b="1">
                <a:latin typeface="Consolas" panose="020B0609020204030204" pitchFamily="49" charset="0"/>
              </a:rPr>
              <a:t>AABABA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r>
              <a:rPr lang="es-ES" b="1">
                <a:solidFill>
                  <a:schemeClr val="accent1"/>
                </a:solidFill>
                <a:latin typeface="Consolas" panose="020B0609020204030204" pitchFamily="49" charset="0"/>
              </a:rPr>
              <a:t>III</a:t>
            </a:r>
          </a:p>
        </p:txBody>
      </p:sp>
      <p:sp>
        <p:nvSpPr>
          <p:cNvPr id="30" name="TextBox 29">
            <a:extLst>
              <a:ext uri="{FF2B5EF4-FFF2-40B4-BE49-F238E27FC236}">
                <a16:creationId xmlns:a16="http://schemas.microsoft.com/office/drawing/2014/main" id="{3CAFF863-BD62-4274-1C24-37B62017C586}"/>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A0F07DDD-210F-10E9-6D73-FF47CC359077}"/>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32" name="TextBox 31">
            <a:extLst>
              <a:ext uri="{FF2B5EF4-FFF2-40B4-BE49-F238E27FC236}">
                <a16:creationId xmlns:a16="http://schemas.microsoft.com/office/drawing/2014/main" id="{B83F65FD-2793-AD3A-4C4B-98E1F289847A}"/>
              </a:ext>
            </a:extLst>
          </p:cNvPr>
          <p:cNvSpPr txBox="1"/>
          <p:nvPr/>
        </p:nvSpPr>
        <p:spPr>
          <a:xfrm>
            <a:off x="2641646" y="4161944"/>
            <a:ext cx="3860707" cy="738664"/>
          </a:xfrm>
          <a:prstGeom prst="rect">
            <a:avLst/>
          </a:prstGeom>
          <a:noFill/>
        </p:spPr>
        <p:txBody>
          <a:bodyPr wrap="square" rtlCol="0">
            <a:spAutoFit/>
          </a:bodyPr>
          <a:lstStyle/>
          <a:p>
            <a:pPr algn="ctr"/>
            <a:r>
              <a:rPr lang="es-ES" sz="1400" b="1">
                <a:latin typeface="Consolas" panose="020B0609020204030204" pitchFamily="49" charset="0"/>
              </a:rPr>
              <a:t>Intergenic emission probabilities</a:t>
            </a:r>
          </a:p>
          <a:p>
            <a:pPr algn="ctr"/>
            <a:r>
              <a:rPr lang="es-ES" sz="1400" b="1">
                <a:solidFill>
                  <a:schemeClr val="accent1"/>
                </a:solidFill>
                <a:latin typeface="Consolas" panose="020B0609020204030204" pitchFamily="49" charset="0"/>
              </a:rPr>
              <a:t>P(A|I) = ?</a:t>
            </a:r>
            <a:br>
              <a:rPr lang="es-ES" sz="1400" b="1">
                <a:solidFill>
                  <a:schemeClr val="accent1"/>
                </a:solidFill>
                <a:latin typeface="Consolas" panose="020B0609020204030204" pitchFamily="49" charset="0"/>
              </a:rPr>
            </a:br>
            <a:r>
              <a:rPr lang="es-ES" sz="1400" b="1">
                <a:solidFill>
                  <a:schemeClr val="accent1"/>
                </a:solidFill>
                <a:latin typeface="Consolas" panose="020B0609020204030204" pitchFamily="49" charset="0"/>
              </a:rPr>
              <a:t>P(B|I) = ?</a:t>
            </a:r>
          </a:p>
        </p:txBody>
      </p:sp>
      <p:sp>
        <p:nvSpPr>
          <p:cNvPr id="7" name="TextBox 6">
            <a:extLst>
              <a:ext uri="{FF2B5EF4-FFF2-40B4-BE49-F238E27FC236}">
                <a16:creationId xmlns:a16="http://schemas.microsoft.com/office/drawing/2014/main" id="{39355EBA-1CFF-30F3-2ABD-4BAAB3AFC411}"/>
              </a:ext>
            </a:extLst>
          </p:cNvPr>
          <p:cNvSpPr txBox="1"/>
          <p:nvPr/>
        </p:nvSpPr>
        <p:spPr>
          <a:xfrm>
            <a:off x="2112347" y="3209198"/>
            <a:ext cx="787395" cy="369332"/>
          </a:xfrm>
          <a:prstGeom prst="rect">
            <a:avLst/>
          </a:prstGeom>
          <a:noFill/>
        </p:spPr>
        <p:txBody>
          <a:bodyPr wrap="none" rtlCol="0">
            <a:spAutoFit/>
          </a:bodyPr>
          <a:lstStyle/>
          <a:p>
            <a:r>
              <a:rPr lang="es-ES">
                <a:solidFill>
                  <a:schemeClr val="accent1"/>
                </a:solidFill>
              </a:rPr>
              <a:t>P(A|I)</a:t>
            </a:r>
            <a:endParaRPr lang="en-GB">
              <a:solidFill>
                <a:schemeClr val="accent1"/>
              </a:solidFill>
            </a:endParaRPr>
          </a:p>
        </p:txBody>
      </p:sp>
      <p:sp>
        <p:nvSpPr>
          <p:cNvPr id="8" name="TextBox 7">
            <a:extLst>
              <a:ext uri="{FF2B5EF4-FFF2-40B4-BE49-F238E27FC236}">
                <a16:creationId xmlns:a16="http://schemas.microsoft.com/office/drawing/2014/main" id="{4D562CD4-5CBC-FF93-FDFB-3359B68362E6}"/>
              </a:ext>
            </a:extLst>
          </p:cNvPr>
          <p:cNvSpPr txBox="1"/>
          <p:nvPr/>
        </p:nvSpPr>
        <p:spPr>
          <a:xfrm>
            <a:off x="4669782" y="3674935"/>
            <a:ext cx="769763" cy="369332"/>
          </a:xfrm>
          <a:prstGeom prst="rect">
            <a:avLst/>
          </a:prstGeom>
          <a:noFill/>
        </p:spPr>
        <p:txBody>
          <a:bodyPr wrap="none" rtlCol="0">
            <a:spAutoFit/>
          </a:bodyPr>
          <a:lstStyle/>
          <a:p>
            <a:r>
              <a:rPr lang="es-ES">
                <a:solidFill>
                  <a:schemeClr val="accent1"/>
                </a:solidFill>
              </a:rPr>
              <a:t>P(B|I)</a:t>
            </a:r>
            <a:endParaRPr lang="en-GB">
              <a:solidFill>
                <a:schemeClr val="accent1"/>
              </a:solidFill>
            </a:endParaRPr>
          </a:p>
        </p:txBody>
      </p:sp>
      <p:sp>
        <p:nvSpPr>
          <p:cNvPr id="9" name="TextBox 8">
            <a:extLst>
              <a:ext uri="{FF2B5EF4-FFF2-40B4-BE49-F238E27FC236}">
                <a16:creationId xmlns:a16="http://schemas.microsoft.com/office/drawing/2014/main" id="{50080B6A-96C9-6FE7-E534-C514C32D2FD5}"/>
              </a:ext>
            </a:extLst>
          </p:cNvPr>
          <p:cNvSpPr txBox="1"/>
          <p:nvPr/>
        </p:nvSpPr>
        <p:spPr>
          <a:xfrm>
            <a:off x="6065517" y="3142409"/>
            <a:ext cx="872355" cy="369332"/>
          </a:xfrm>
          <a:prstGeom prst="rect">
            <a:avLst/>
          </a:prstGeom>
          <a:noFill/>
        </p:spPr>
        <p:txBody>
          <a:bodyPr wrap="none" rtlCol="0">
            <a:spAutoFit/>
          </a:bodyPr>
          <a:lstStyle/>
          <a:p>
            <a:r>
              <a:rPr lang="es-ES">
                <a:solidFill>
                  <a:schemeClr val="accent2"/>
                </a:solidFill>
              </a:rPr>
              <a:t>P(B|C)</a:t>
            </a:r>
            <a:endParaRPr lang="en-GB">
              <a:solidFill>
                <a:schemeClr val="accent2"/>
              </a:solidFill>
            </a:endParaRPr>
          </a:p>
        </p:txBody>
      </p:sp>
      <p:sp>
        <p:nvSpPr>
          <p:cNvPr id="33" name="TextBox 32">
            <a:extLst>
              <a:ext uri="{FF2B5EF4-FFF2-40B4-BE49-F238E27FC236}">
                <a16:creationId xmlns:a16="http://schemas.microsoft.com/office/drawing/2014/main" id="{55509151-D57C-E8F2-24B5-52D1F7F625CA}"/>
              </a:ext>
            </a:extLst>
          </p:cNvPr>
          <p:cNvSpPr txBox="1"/>
          <p:nvPr/>
        </p:nvSpPr>
        <p:spPr>
          <a:xfrm>
            <a:off x="3402580" y="3707011"/>
            <a:ext cx="872355" cy="369332"/>
          </a:xfrm>
          <a:prstGeom prst="rect">
            <a:avLst/>
          </a:prstGeom>
          <a:noFill/>
        </p:spPr>
        <p:txBody>
          <a:bodyPr wrap="none" rtlCol="0">
            <a:spAutoFit/>
          </a:bodyPr>
          <a:lstStyle/>
          <a:p>
            <a:r>
              <a:rPr lang="es-ES">
                <a:solidFill>
                  <a:schemeClr val="accent2"/>
                </a:solidFill>
              </a:rPr>
              <a:t>P(A|C)</a:t>
            </a:r>
            <a:endParaRPr lang="en-GB">
              <a:solidFill>
                <a:schemeClr val="accent2"/>
              </a:solidFill>
            </a:endParaRPr>
          </a:p>
        </p:txBody>
      </p:sp>
    </p:spTree>
    <p:extLst>
      <p:ext uri="{BB962C8B-B14F-4D97-AF65-F5344CB8AC3E}">
        <p14:creationId xmlns:p14="http://schemas.microsoft.com/office/powerpoint/2010/main" val="2698342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A1019-EEF3-8CC1-D2CD-AFE9B7E08E1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90BC16-8FC0-570A-A142-E144069B4751}"/>
              </a:ext>
            </a:extLst>
          </p:cNvPr>
          <p:cNvSpPr>
            <a:spLocks noGrp="1"/>
          </p:cNvSpPr>
          <p:nvPr>
            <p:ph type="sldNum" sz="quarter" idx="4"/>
          </p:nvPr>
        </p:nvSpPr>
        <p:spPr/>
        <p:txBody>
          <a:bodyPr/>
          <a:lstStyle/>
          <a:p>
            <a:fld id="{38FB3DE5-0BF2-9949-8E8E-62041A1EAFCC}" type="slidenum">
              <a:rPr lang="en-US" smtClean="0"/>
              <a:pPr/>
              <a:t>24</a:t>
            </a:fld>
            <a:endParaRPr lang="en-US"/>
          </a:p>
        </p:txBody>
      </p:sp>
      <p:sp>
        <p:nvSpPr>
          <p:cNvPr id="3" name="Title 2">
            <a:extLst>
              <a:ext uri="{FF2B5EF4-FFF2-40B4-BE49-F238E27FC236}">
                <a16:creationId xmlns:a16="http://schemas.microsoft.com/office/drawing/2014/main" id="{11B46837-375F-86B6-1421-073B049C4195}"/>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69D1F1CE-7D65-C116-D03E-9152BA5EECD0}"/>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D639A1F0-E817-2F21-7A73-53A40BE74186}"/>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B91972AA-E196-233F-0E7D-41F2D34A108A}"/>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4FB9354A-B78D-BF89-3BE9-FF37B5BC6B9F}"/>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857679B2-97A8-A481-5EBF-3616D24DBF89}"/>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B999DE94-E21C-DE14-2577-31BD563ECA41}"/>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51248CEB-EA9C-8E0A-7F12-DDB0552051E3}"/>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8B6DAF42-A4A7-AE1D-0634-45E6BF54328A}"/>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6B98AC9B-FC0C-1FA4-326A-7F159C9AFE0F}"/>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A2EB5DB-E2F5-F3A6-90A8-9849827DB8A4}"/>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9C10B8C6-DDEE-E084-2B74-039B6D657FE5}"/>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8935805D-8AE5-ABF7-4963-ED6B7286D7F8}"/>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F774057C-519C-39A3-D99D-55AB5C772E7D}"/>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7D9C0E96-5086-5979-46D8-ABC7EA6C9713}"/>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1419A3B7-C81C-DE51-8C78-E3B7B83D14DB}"/>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2A555C9-8E81-30F5-18A2-EF2BC8DABCFC}"/>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6B0C968-C8F9-BABD-E8AF-50496D51BBDC}"/>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7FB03F17-B418-421F-A831-672C5E475497}"/>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4720AB8E-4998-BBF0-60FB-67A5127DCF98}"/>
              </a:ext>
            </a:extLst>
          </p:cNvPr>
          <p:cNvCxnSpPr>
            <a:endCxn id="18" idx="0"/>
          </p:cNvCxnSpPr>
          <p:nvPr/>
        </p:nvCxnSpPr>
        <p:spPr>
          <a:xfrm flipH="1">
            <a:off x="2924832" y="2979374"/>
            <a:ext cx="1" cy="66244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E13AAC7-754F-A7DF-5162-094F001A2C53}"/>
              </a:ext>
            </a:extLst>
          </p:cNvPr>
          <p:cNvCxnSpPr>
            <a:cxnSpLocks/>
            <a:endCxn id="19" idx="1"/>
          </p:cNvCxnSpPr>
          <p:nvPr/>
        </p:nvCxnSpPr>
        <p:spPr>
          <a:xfrm>
            <a:off x="2924833" y="2979374"/>
            <a:ext cx="2902942" cy="88022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66A904F-66FA-3184-318C-C8B150369CC6}"/>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2D655A10-C917-F259-F716-765D29C0BC30}"/>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C961EEE8-689A-B2AD-D1B7-33E0B33C69AF}"/>
              </a:ext>
            </a:extLst>
          </p:cNvPr>
          <p:cNvSpPr txBox="1"/>
          <p:nvPr/>
        </p:nvSpPr>
        <p:spPr>
          <a:xfrm>
            <a:off x="311974" y="3729700"/>
            <a:ext cx="2224124" cy="1200329"/>
          </a:xfrm>
          <a:prstGeom prst="rect">
            <a:avLst/>
          </a:prstGeom>
          <a:noFill/>
        </p:spPr>
        <p:txBody>
          <a:bodyPr wrap="square" rtlCol="0">
            <a:spAutoFit/>
          </a:bodyPr>
          <a:lstStyle/>
          <a:p>
            <a:r>
              <a:rPr lang="es-ES" u="sng">
                <a:latin typeface="Consolas" panose="020B0609020204030204" pitchFamily="49" charset="0"/>
              </a:rPr>
              <a:t>Training data:</a:t>
            </a:r>
            <a:br>
              <a:rPr lang="es-ES" b="1">
                <a:latin typeface="Consolas" panose="020B0609020204030204" pitchFamily="49" charset="0"/>
              </a:rPr>
            </a:br>
            <a:r>
              <a:rPr lang="es-ES" b="1">
                <a:latin typeface="Consolas" panose="020B0609020204030204" pitchFamily="49" charset="0"/>
              </a:rPr>
              <a:t>AABABA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r>
              <a:rPr lang="es-ES" b="1">
                <a:solidFill>
                  <a:schemeClr val="accent1"/>
                </a:solidFill>
                <a:latin typeface="Consolas" panose="020B0609020204030204" pitchFamily="49" charset="0"/>
              </a:rPr>
              <a:t>III</a:t>
            </a:r>
            <a:br>
              <a:rPr lang="es-ES" b="1">
                <a:solidFill>
                  <a:schemeClr val="accent1"/>
                </a:solidFill>
                <a:latin typeface="Consolas" panose="020B0609020204030204" pitchFamily="49" charset="0"/>
              </a:rPr>
            </a:br>
            <a:r>
              <a:rPr lang="es-ES" b="1">
                <a:solidFill>
                  <a:schemeClr val="accent1"/>
                </a:solidFill>
                <a:latin typeface="Consolas" panose="020B0609020204030204" pitchFamily="49" charset="0"/>
              </a:rPr>
              <a:t>+  +-+</a:t>
            </a:r>
          </a:p>
        </p:txBody>
      </p:sp>
      <p:sp>
        <p:nvSpPr>
          <p:cNvPr id="30" name="TextBox 29">
            <a:extLst>
              <a:ext uri="{FF2B5EF4-FFF2-40B4-BE49-F238E27FC236}">
                <a16:creationId xmlns:a16="http://schemas.microsoft.com/office/drawing/2014/main" id="{B67E64F1-AC9F-5B30-2709-1859F0B17FB4}"/>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A29437D5-5210-93B8-727E-15C033A6B0ED}"/>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32" name="TextBox 31">
            <a:extLst>
              <a:ext uri="{FF2B5EF4-FFF2-40B4-BE49-F238E27FC236}">
                <a16:creationId xmlns:a16="http://schemas.microsoft.com/office/drawing/2014/main" id="{EC6A01AA-13B4-2DE0-8303-082B32E15F51}"/>
              </a:ext>
            </a:extLst>
          </p:cNvPr>
          <p:cNvSpPr txBox="1"/>
          <p:nvPr/>
        </p:nvSpPr>
        <p:spPr>
          <a:xfrm>
            <a:off x="2641646" y="4161944"/>
            <a:ext cx="3860707" cy="738664"/>
          </a:xfrm>
          <a:prstGeom prst="rect">
            <a:avLst/>
          </a:prstGeom>
          <a:noFill/>
        </p:spPr>
        <p:txBody>
          <a:bodyPr wrap="square" rtlCol="0">
            <a:spAutoFit/>
          </a:bodyPr>
          <a:lstStyle/>
          <a:p>
            <a:pPr algn="ctr"/>
            <a:r>
              <a:rPr lang="es-ES" sz="1400" b="1">
                <a:latin typeface="Consolas" panose="020B0609020204030204" pitchFamily="49" charset="0"/>
              </a:rPr>
              <a:t>Intergenic emission probabilities</a:t>
            </a:r>
          </a:p>
          <a:p>
            <a:pPr algn="ctr"/>
            <a:r>
              <a:rPr lang="es-ES" sz="1400" b="1">
                <a:solidFill>
                  <a:schemeClr val="accent1"/>
                </a:solidFill>
                <a:latin typeface="Consolas" panose="020B0609020204030204" pitchFamily="49" charset="0"/>
              </a:rPr>
              <a:t>P(A|I) = 3/4</a:t>
            </a:r>
            <a:br>
              <a:rPr lang="es-ES" sz="1400" b="1">
                <a:solidFill>
                  <a:schemeClr val="accent1"/>
                </a:solidFill>
                <a:latin typeface="Consolas" panose="020B0609020204030204" pitchFamily="49" charset="0"/>
              </a:rPr>
            </a:br>
            <a:r>
              <a:rPr lang="es-ES" sz="1400" b="1">
                <a:solidFill>
                  <a:schemeClr val="accent1"/>
                </a:solidFill>
                <a:latin typeface="Consolas" panose="020B0609020204030204" pitchFamily="49" charset="0"/>
              </a:rPr>
              <a:t>P(B|I) = 1/4</a:t>
            </a:r>
          </a:p>
        </p:txBody>
      </p:sp>
      <p:sp>
        <p:nvSpPr>
          <p:cNvPr id="7" name="TextBox 6">
            <a:extLst>
              <a:ext uri="{FF2B5EF4-FFF2-40B4-BE49-F238E27FC236}">
                <a16:creationId xmlns:a16="http://schemas.microsoft.com/office/drawing/2014/main" id="{CD4FCB90-305E-1DC6-E3EE-A317CE02CFB6}"/>
              </a:ext>
            </a:extLst>
          </p:cNvPr>
          <p:cNvSpPr txBox="1"/>
          <p:nvPr/>
        </p:nvSpPr>
        <p:spPr>
          <a:xfrm>
            <a:off x="1682183" y="3163577"/>
            <a:ext cx="1242648" cy="369332"/>
          </a:xfrm>
          <a:prstGeom prst="rect">
            <a:avLst/>
          </a:prstGeom>
          <a:noFill/>
        </p:spPr>
        <p:txBody>
          <a:bodyPr wrap="none" rtlCol="0">
            <a:spAutoFit/>
          </a:bodyPr>
          <a:lstStyle/>
          <a:p>
            <a:r>
              <a:rPr lang="es-ES" b="1">
                <a:solidFill>
                  <a:schemeClr val="accent1"/>
                </a:solidFill>
              </a:rPr>
              <a:t>P(A|I)=3/4</a:t>
            </a:r>
            <a:endParaRPr lang="en-GB" b="1">
              <a:solidFill>
                <a:schemeClr val="accent1"/>
              </a:solidFill>
            </a:endParaRPr>
          </a:p>
        </p:txBody>
      </p:sp>
      <p:sp>
        <p:nvSpPr>
          <p:cNvPr id="8" name="TextBox 7">
            <a:extLst>
              <a:ext uri="{FF2B5EF4-FFF2-40B4-BE49-F238E27FC236}">
                <a16:creationId xmlns:a16="http://schemas.microsoft.com/office/drawing/2014/main" id="{A5FFC447-158B-3464-29F7-DA4A751007BB}"/>
              </a:ext>
            </a:extLst>
          </p:cNvPr>
          <p:cNvSpPr txBox="1"/>
          <p:nvPr/>
        </p:nvSpPr>
        <p:spPr>
          <a:xfrm>
            <a:off x="4522752" y="3783306"/>
            <a:ext cx="1395737" cy="369332"/>
          </a:xfrm>
          <a:prstGeom prst="rect">
            <a:avLst/>
          </a:prstGeom>
          <a:noFill/>
        </p:spPr>
        <p:txBody>
          <a:bodyPr wrap="square" rtlCol="0">
            <a:spAutoFit/>
          </a:bodyPr>
          <a:lstStyle/>
          <a:p>
            <a:r>
              <a:rPr lang="es-ES" b="1">
                <a:solidFill>
                  <a:schemeClr val="accent1"/>
                </a:solidFill>
              </a:rPr>
              <a:t>P(B|I)=1/4</a:t>
            </a:r>
            <a:endParaRPr lang="en-GB" b="1">
              <a:solidFill>
                <a:schemeClr val="accent1"/>
              </a:solidFill>
            </a:endParaRPr>
          </a:p>
        </p:txBody>
      </p:sp>
      <p:sp>
        <p:nvSpPr>
          <p:cNvPr id="9" name="TextBox 8">
            <a:extLst>
              <a:ext uri="{FF2B5EF4-FFF2-40B4-BE49-F238E27FC236}">
                <a16:creationId xmlns:a16="http://schemas.microsoft.com/office/drawing/2014/main" id="{71A7CB35-7951-C1BE-DB61-E0444282AD2B}"/>
              </a:ext>
            </a:extLst>
          </p:cNvPr>
          <p:cNvSpPr txBox="1"/>
          <p:nvPr/>
        </p:nvSpPr>
        <p:spPr>
          <a:xfrm>
            <a:off x="6065517" y="3142409"/>
            <a:ext cx="872355" cy="369332"/>
          </a:xfrm>
          <a:prstGeom prst="rect">
            <a:avLst/>
          </a:prstGeom>
          <a:noFill/>
        </p:spPr>
        <p:txBody>
          <a:bodyPr wrap="none" rtlCol="0">
            <a:spAutoFit/>
          </a:bodyPr>
          <a:lstStyle/>
          <a:p>
            <a:r>
              <a:rPr lang="es-ES">
                <a:solidFill>
                  <a:schemeClr val="accent2"/>
                </a:solidFill>
              </a:rPr>
              <a:t>P(B|C)</a:t>
            </a:r>
            <a:endParaRPr lang="en-GB">
              <a:solidFill>
                <a:schemeClr val="accent2"/>
              </a:solidFill>
            </a:endParaRPr>
          </a:p>
        </p:txBody>
      </p:sp>
      <p:sp>
        <p:nvSpPr>
          <p:cNvPr id="33" name="TextBox 32">
            <a:extLst>
              <a:ext uri="{FF2B5EF4-FFF2-40B4-BE49-F238E27FC236}">
                <a16:creationId xmlns:a16="http://schemas.microsoft.com/office/drawing/2014/main" id="{C32C430B-2615-10DA-120F-8D9D636B8FC9}"/>
              </a:ext>
            </a:extLst>
          </p:cNvPr>
          <p:cNvSpPr txBox="1"/>
          <p:nvPr/>
        </p:nvSpPr>
        <p:spPr>
          <a:xfrm>
            <a:off x="3402580" y="3707011"/>
            <a:ext cx="872355" cy="369332"/>
          </a:xfrm>
          <a:prstGeom prst="rect">
            <a:avLst/>
          </a:prstGeom>
          <a:noFill/>
        </p:spPr>
        <p:txBody>
          <a:bodyPr wrap="none" rtlCol="0">
            <a:spAutoFit/>
          </a:bodyPr>
          <a:lstStyle/>
          <a:p>
            <a:r>
              <a:rPr lang="es-ES">
                <a:solidFill>
                  <a:schemeClr val="accent2"/>
                </a:solidFill>
              </a:rPr>
              <a:t>P(A|C)</a:t>
            </a:r>
            <a:endParaRPr lang="en-GB">
              <a:solidFill>
                <a:schemeClr val="accent2"/>
              </a:solidFill>
            </a:endParaRPr>
          </a:p>
        </p:txBody>
      </p:sp>
    </p:spTree>
    <p:extLst>
      <p:ext uri="{BB962C8B-B14F-4D97-AF65-F5344CB8AC3E}">
        <p14:creationId xmlns:p14="http://schemas.microsoft.com/office/powerpoint/2010/main" val="1655360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9E5A6-3A2C-CF4D-7AE4-F320267BBA5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171BBC-611C-FC40-38A3-B07AD2C6E340}"/>
              </a:ext>
            </a:extLst>
          </p:cNvPr>
          <p:cNvSpPr>
            <a:spLocks noGrp="1"/>
          </p:cNvSpPr>
          <p:nvPr>
            <p:ph type="sldNum" sz="quarter" idx="4"/>
          </p:nvPr>
        </p:nvSpPr>
        <p:spPr/>
        <p:txBody>
          <a:bodyPr/>
          <a:lstStyle/>
          <a:p>
            <a:fld id="{38FB3DE5-0BF2-9949-8E8E-62041A1EAFCC}" type="slidenum">
              <a:rPr lang="en-US" smtClean="0"/>
              <a:pPr/>
              <a:t>25</a:t>
            </a:fld>
            <a:endParaRPr lang="en-US"/>
          </a:p>
        </p:txBody>
      </p:sp>
      <p:sp>
        <p:nvSpPr>
          <p:cNvPr id="3" name="Title 2">
            <a:extLst>
              <a:ext uri="{FF2B5EF4-FFF2-40B4-BE49-F238E27FC236}">
                <a16:creationId xmlns:a16="http://schemas.microsoft.com/office/drawing/2014/main" id="{896174FD-C94B-CC39-27DD-73D1B4707240}"/>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F0775EA4-657B-BC85-C26A-BAA81848A6AA}"/>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FE0CEE3F-96B5-7FD2-84B4-4E48B239CDD1}"/>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9FF4986B-8A6B-C4A2-8E50-38951EE1562E}"/>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CDADF6E0-736F-B260-D48B-5D413D8E5227}"/>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BAC1EFC5-BC37-C2F0-1421-C906445F4185}"/>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6C99BC6C-8EF9-3D5B-6F6A-6A68A13E330D}"/>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706041E8-1F6A-5C69-B62E-2B7E554C3C86}"/>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3D0B6662-E996-179F-0565-E7B5FD283737}"/>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D443689A-5AB4-855E-8C87-2F37CCA1CA1A}"/>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98EA95F-1897-854B-5B19-244973FE7BB0}"/>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D0A72726-A758-253A-EE7B-0DCE8FCFD53A}"/>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AE314C2A-E3E9-4F01-14EE-77BC48F77DEE}"/>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EC7D6935-C270-1595-95D8-B19CFC839983}"/>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D0690193-B6D9-35FC-F337-C8E451A09ACA}"/>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11CEF6FE-FFF5-E0ED-03CE-459BA109644C}"/>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8A348C0-775A-9235-9622-F17D436D0436}"/>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EADB261E-5737-3E1B-CED7-098D038F859F}"/>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E6234281-D48A-FA59-E6B2-FE4F17AFE65A}"/>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483B75ED-393C-50D0-CF06-2EE2FE5EF5AF}"/>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C20C634-AC05-73F9-5A63-F0D43247876D}"/>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4B001F6-6537-880C-6121-C4D1A1CE468A}"/>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A1F3894C-9F72-2840-7A93-7247DEAD9627}"/>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D7AF22C5-B759-7A1D-3E65-2BCE4A462BBA}"/>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Training data:</a:t>
            </a:r>
            <a:br>
              <a:rPr lang="es-ES" b="1">
                <a:latin typeface="Consolas" panose="020B0609020204030204" pitchFamily="49" charset="0"/>
              </a:rPr>
            </a:br>
            <a:r>
              <a:rPr lang="es-ES" b="1">
                <a:latin typeface="Consolas" panose="020B0609020204030204" pitchFamily="49" charset="0"/>
              </a:rPr>
              <a:t>AABABA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r>
              <a:rPr lang="es-ES" b="1">
                <a:solidFill>
                  <a:schemeClr val="accent1"/>
                </a:solidFill>
                <a:latin typeface="Consolas" panose="020B0609020204030204" pitchFamily="49" charset="0"/>
              </a:rPr>
              <a:t>III</a:t>
            </a:r>
          </a:p>
        </p:txBody>
      </p:sp>
      <p:sp>
        <p:nvSpPr>
          <p:cNvPr id="30" name="TextBox 29">
            <a:extLst>
              <a:ext uri="{FF2B5EF4-FFF2-40B4-BE49-F238E27FC236}">
                <a16:creationId xmlns:a16="http://schemas.microsoft.com/office/drawing/2014/main" id="{90A1F7A3-6A4B-3FF5-2F6C-31F95AED1415}"/>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FACB6EA9-3AA5-5551-F4D7-480B979CBD1D}"/>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F0D11A93-E9B5-14A5-C2DD-55BB2B4D1496}"/>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F8182E10-8FD3-9A79-FEF8-1FC4946CD43B}"/>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29E7E2AF-DEE0-8B9D-080B-04768AEF547A}"/>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F560AC1B-3AA7-A87D-0654-F1C670649BC6}"/>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Tree>
    <p:extLst>
      <p:ext uri="{BB962C8B-B14F-4D97-AF65-F5344CB8AC3E}">
        <p14:creationId xmlns:p14="http://schemas.microsoft.com/office/powerpoint/2010/main" val="3272773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9B46D-EC8F-E749-203D-A71946C8F69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4AFD7F-F244-70FF-51F5-74D03B91E85D}"/>
              </a:ext>
            </a:extLst>
          </p:cNvPr>
          <p:cNvSpPr>
            <a:spLocks noGrp="1"/>
          </p:cNvSpPr>
          <p:nvPr>
            <p:ph type="sldNum" sz="quarter" idx="4"/>
          </p:nvPr>
        </p:nvSpPr>
        <p:spPr/>
        <p:txBody>
          <a:bodyPr/>
          <a:lstStyle/>
          <a:p>
            <a:fld id="{38FB3DE5-0BF2-9949-8E8E-62041A1EAFCC}" type="slidenum">
              <a:rPr lang="en-US" smtClean="0"/>
              <a:pPr/>
              <a:t>26</a:t>
            </a:fld>
            <a:endParaRPr lang="en-US"/>
          </a:p>
        </p:txBody>
      </p:sp>
      <p:sp>
        <p:nvSpPr>
          <p:cNvPr id="3" name="Title 2">
            <a:extLst>
              <a:ext uri="{FF2B5EF4-FFF2-40B4-BE49-F238E27FC236}">
                <a16:creationId xmlns:a16="http://schemas.microsoft.com/office/drawing/2014/main" id="{8F135BF1-5612-89F6-D30E-07CFA96595FC}"/>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D3551BCA-B7C5-3676-DEF4-31D3FC7517AD}"/>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0A8748A4-414C-7E44-157D-A7A64BF2580A}"/>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0B2FE456-B259-E869-A189-EE575FE41D97}"/>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61DC1F14-46BF-04E4-4C43-8354878C4C3A}"/>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7E96ACBB-DDCD-A52E-7B64-250AFADA9CA2}"/>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8A2ACF49-B8C8-CEE8-3B91-63AA9912ED74}"/>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8BCC9338-AB84-B719-12A3-D72F03E24C03}"/>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037B42F1-9427-EB56-D3A1-053369CEDAFD}"/>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50697F7E-3159-4168-7FF1-74DB1BC77F08}"/>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5C197F8-8ABE-EDB2-7652-1EC2343509F7}"/>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CC6A9C9F-2730-3C77-0E4F-E4005C625F59}"/>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9A8A7F08-5CEE-236D-7D93-F9F7FC781FA7}"/>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EBE587A8-6E73-9473-A6C4-64A210CB6F81}"/>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D59DC513-3341-1C87-00E7-5A3335A4E556}"/>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4071A531-C96D-CA9B-2D5A-115DCD0AE0D5}"/>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F705BAE-91C5-CEE1-4622-97E7D63B393E}"/>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30FC834D-A970-41B0-3CD2-97DB0507A35A}"/>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4A20FC23-50CC-66E4-4A8D-D8C6D34147C9}"/>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649A1FB0-C330-CCF2-10CF-39C36A3F7F13}"/>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53D76BE-8349-08BA-B794-4FF6B6B92421}"/>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8948294-089A-1A9B-71E6-78018AC5CFDB}"/>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7CD1242B-C1FA-C82A-DEEE-E368C355FDE7}"/>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4DE17D02-36EC-D789-B61C-6E981B65E51F}"/>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Training data:</a:t>
            </a:r>
            <a:br>
              <a:rPr lang="es-ES" b="1">
                <a:latin typeface="Consolas" panose="020B0609020204030204" pitchFamily="49" charset="0"/>
              </a:rPr>
            </a:br>
            <a:r>
              <a:rPr lang="es-ES" b="1">
                <a:latin typeface="Consolas" panose="020B0609020204030204" pitchFamily="49" charset="0"/>
              </a:rPr>
              <a:t>AABABA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r>
              <a:rPr lang="es-ES" b="1">
                <a:solidFill>
                  <a:schemeClr val="accent1"/>
                </a:solidFill>
                <a:latin typeface="Consolas" panose="020B0609020204030204" pitchFamily="49" charset="0"/>
              </a:rPr>
              <a:t>III</a:t>
            </a:r>
          </a:p>
        </p:txBody>
      </p:sp>
      <p:sp>
        <p:nvSpPr>
          <p:cNvPr id="30" name="TextBox 29">
            <a:extLst>
              <a:ext uri="{FF2B5EF4-FFF2-40B4-BE49-F238E27FC236}">
                <a16:creationId xmlns:a16="http://schemas.microsoft.com/office/drawing/2014/main" id="{2CB495B9-90B7-6342-E99A-9A0E1FBC15E9}"/>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A7AF7866-5037-CA62-ECCC-B0022CBF71A5}"/>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52CF96C5-15DE-3D1C-0A3C-A4A222CC1D50}"/>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11C96AD6-F084-9ABF-1448-B90F2C62396F}"/>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08BF8A55-82CA-9FDE-A294-C792CFC1738A}"/>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34DEF8F3-A976-4445-B4AB-EDCC33803658}"/>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Tree>
    <p:extLst>
      <p:ext uri="{BB962C8B-B14F-4D97-AF65-F5344CB8AC3E}">
        <p14:creationId xmlns:p14="http://schemas.microsoft.com/office/powerpoint/2010/main" val="3897038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181B7-F095-1BC3-B03E-53D9858F739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A345CC-263C-62F3-C2B5-08E79C6AA30A}"/>
              </a:ext>
            </a:extLst>
          </p:cNvPr>
          <p:cNvSpPr>
            <a:spLocks noGrp="1"/>
          </p:cNvSpPr>
          <p:nvPr>
            <p:ph type="sldNum" sz="quarter" idx="4"/>
          </p:nvPr>
        </p:nvSpPr>
        <p:spPr/>
        <p:txBody>
          <a:bodyPr/>
          <a:lstStyle/>
          <a:p>
            <a:fld id="{38FB3DE5-0BF2-9949-8E8E-62041A1EAFCC}" type="slidenum">
              <a:rPr lang="en-US" smtClean="0"/>
              <a:pPr/>
              <a:t>27</a:t>
            </a:fld>
            <a:endParaRPr lang="en-US"/>
          </a:p>
        </p:txBody>
      </p:sp>
      <p:sp>
        <p:nvSpPr>
          <p:cNvPr id="3" name="Title 2">
            <a:extLst>
              <a:ext uri="{FF2B5EF4-FFF2-40B4-BE49-F238E27FC236}">
                <a16:creationId xmlns:a16="http://schemas.microsoft.com/office/drawing/2014/main" id="{74490D74-FB25-3E3E-C96D-7A7BF11C8222}"/>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C40AB7E0-A6C7-F6A7-6AF7-4DD5E59CBCF4}"/>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9E6E7834-57BE-4E4C-C9A7-EB62838E2D69}"/>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9F94CE49-2302-196D-C128-3CEE0EBAC2A7}"/>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56FDD247-AC09-A1F7-23AD-D2A9AC925AFB}"/>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02090529-5468-33A0-0294-6614E9DDF9BA}"/>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6E339A92-5C2B-3A62-394B-812D4FA8B732}"/>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B366B887-1EDF-74B0-C133-C0BD898DB20D}"/>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FCC5877D-D6B9-3B2F-9762-4A5B651E6D51}"/>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5EE24158-2305-5EFE-72A1-017A95FCBAFF}"/>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BD14C20-4227-C921-E4CF-D16FDD2FD3F0}"/>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ABF219CD-D955-14F9-D72C-0CEF4E9EBC07}"/>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AD5FD80A-8E10-0918-C910-E84638066467}"/>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5A3FAC40-0904-0897-7981-2CD1AD376E76}"/>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4E179BA3-9856-7448-CE8A-2971AD9E1617}"/>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4E91A5C6-4191-A70A-95EE-88CD80F1A48B}"/>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A6E3685-8555-61BA-3FD8-07742EA88412}"/>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A8603F2-3613-30D2-04B5-586DB0788E64}"/>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A50E5A51-EEFE-B1B0-25B5-5DA46D81EBB4}"/>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80A9D7D1-CDB8-EDF3-F548-E6E986FE88AB}"/>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5B2E89A-4B49-E215-5A27-988973CAD397}"/>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D844935-F644-186D-5E27-49D540610C9C}"/>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99770AA0-C0FD-DA71-C23F-A3261A741A2E}"/>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688C2109-818A-9B66-C552-61FF194BC503}"/>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1F3D97CF-0EC2-A3FC-32AF-F256402DDFEF}"/>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09D55938-6461-7389-8B3C-01E0FC163467}"/>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2B5BD389-3045-A81F-608C-69A362FE8BAE}"/>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756DA063-2E3B-60C5-CBDF-E7F58DC1A513}"/>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6171D195-21D9-678D-8B72-D6B8F35D5170}"/>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3E128E49-0F9D-1F51-FAAC-EA5061E36C1F}"/>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2" name="TextBox 31">
            <a:extLst>
              <a:ext uri="{FF2B5EF4-FFF2-40B4-BE49-F238E27FC236}">
                <a16:creationId xmlns:a16="http://schemas.microsoft.com/office/drawing/2014/main" id="{789BCF4E-22FB-E71B-077F-28009BB9C31E}"/>
              </a:ext>
            </a:extLst>
          </p:cNvPr>
          <p:cNvSpPr txBox="1"/>
          <p:nvPr/>
        </p:nvSpPr>
        <p:spPr>
          <a:xfrm>
            <a:off x="2303507" y="4360318"/>
            <a:ext cx="2224124" cy="369332"/>
          </a:xfrm>
          <a:prstGeom prst="rect">
            <a:avLst/>
          </a:prstGeom>
          <a:noFill/>
        </p:spPr>
        <p:txBody>
          <a:bodyPr wrap="square" rtlCol="0">
            <a:spAutoFit/>
          </a:bodyPr>
          <a:lstStyle/>
          <a:p>
            <a:r>
              <a:rPr lang="es-ES">
                <a:latin typeface="Consolas" panose="020B0609020204030204" pitchFamily="49" charset="0"/>
              </a:rPr>
              <a:t>P(Path)=?</a:t>
            </a:r>
          </a:p>
        </p:txBody>
      </p:sp>
    </p:spTree>
    <p:extLst>
      <p:ext uri="{BB962C8B-B14F-4D97-AF65-F5344CB8AC3E}">
        <p14:creationId xmlns:p14="http://schemas.microsoft.com/office/powerpoint/2010/main" val="3262010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0A6B9-38BE-6DE1-8314-72C2B7EC83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DA77A5-87B3-8768-AB44-298C1D41DC08}"/>
              </a:ext>
            </a:extLst>
          </p:cNvPr>
          <p:cNvSpPr>
            <a:spLocks noGrp="1"/>
          </p:cNvSpPr>
          <p:nvPr>
            <p:ph type="sldNum" sz="quarter" idx="4"/>
          </p:nvPr>
        </p:nvSpPr>
        <p:spPr/>
        <p:txBody>
          <a:bodyPr/>
          <a:lstStyle/>
          <a:p>
            <a:fld id="{38FB3DE5-0BF2-9949-8E8E-62041A1EAFCC}" type="slidenum">
              <a:rPr lang="en-US" smtClean="0"/>
              <a:pPr/>
              <a:t>28</a:t>
            </a:fld>
            <a:endParaRPr lang="en-US"/>
          </a:p>
        </p:txBody>
      </p:sp>
      <p:sp>
        <p:nvSpPr>
          <p:cNvPr id="3" name="Title 2">
            <a:extLst>
              <a:ext uri="{FF2B5EF4-FFF2-40B4-BE49-F238E27FC236}">
                <a16:creationId xmlns:a16="http://schemas.microsoft.com/office/drawing/2014/main" id="{1A4CE22B-00AA-AA00-86A9-F6A8E461892D}"/>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000FDD85-25FF-62C7-3606-415D0AE99718}"/>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482AB12B-9EEE-FDD6-6711-33069FE20BCD}"/>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9F34040F-B264-5467-AADD-FE5D7BFD4B01}"/>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E0D09454-1C87-8962-224F-13A4735BF303}"/>
              </a:ext>
            </a:extLst>
          </p:cNvPr>
          <p:cNvCxnSpPr>
            <a:cxnSpLocks/>
            <a:stCxn id="5" idx="4"/>
            <a:endCxn id="6" idx="0"/>
          </p:cNvCxnSpPr>
          <p:nvPr/>
        </p:nvCxnSpPr>
        <p:spPr>
          <a:xfrm rot="5400000">
            <a:off x="3375393" y="997709"/>
            <a:ext cx="641644" cy="1542763"/>
          </a:xfrm>
          <a:prstGeom prst="curvedConnector3">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5651402D-ED1B-B77B-E8AF-E3D7FE701DE4}"/>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9B600C78-7F0C-AB5D-A2F0-806AD220D9D8}"/>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6F01F1F2-6402-723F-472D-11B6BAD3921D}"/>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D467A458-0F7A-8C17-0D67-7ADA7B74566D}"/>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9B692E43-76D6-ADD5-0D75-84A4E1ACECE1}"/>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6DE1317-EEB4-B8A8-800A-C14995AFA13E}"/>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78CA020C-13F4-DEFF-4451-BC5AF902E223}"/>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D9F6496F-3AD4-08FD-7195-6A988D6E9247}"/>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B718A799-713F-D1B2-5151-F2D7AF095A68}"/>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A1146101-6797-5447-1F60-93D6DA918D90}"/>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1903160A-55F1-82C7-C48E-7190546BD6CB}"/>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86E4037-47D8-D913-FFA4-F93A1D8D51D4}"/>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67E643D-C029-022E-B78B-CB8358A4E397}"/>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AF6E1DBE-91FB-3CEF-7FC1-781D90A1ABE7}"/>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1AA09958-DFD9-28E3-BF76-49009E055C05}"/>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D6BA269-6C2C-6759-68B1-C98BB4F843F4}"/>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55B1FAE-9A80-C84C-C8F7-241726095D98}"/>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1AD639E2-E7BD-1F36-7837-61E6D8200109}"/>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E0667070-CB29-3808-0160-C9F2441BC362}"/>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2FEA2878-C6D4-4947-F250-77641708DCEC}"/>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F97B05FC-EC1D-14F8-2023-D030DBCFDD12}"/>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DB57C811-064B-D447-429B-83F2053A72F0}"/>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12727FB6-08DD-2C40-4C66-F59FA65395CA}"/>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98788440-8FB4-E954-C925-9286979FD305}"/>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791FA820-7D4C-E7E3-F4DA-B5BE507C7EF8}"/>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2" name="TextBox 31">
            <a:extLst>
              <a:ext uri="{FF2B5EF4-FFF2-40B4-BE49-F238E27FC236}">
                <a16:creationId xmlns:a16="http://schemas.microsoft.com/office/drawing/2014/main" id="{9518E9B0-AC62-D47E-F84C-14DD94D7EA83}"/>
              </a:ext>
            </a:extLst>
          </p:cNvPr>
          <p:cNvSpPr txBox="1"/>
          <p:nvPr/>
        </p:nvSpPr>
        <p:spPr>
          <a:xfrm>
            <a:off x="2303507" y="4360318"/>
            <a:ext cx="2224124" cy="369332"/>
          </a:xfrm>
          <a:prstGeom prst="rect">
            <a:avLst/>
          </a:prstGeom>
          <a:noFill/>
        </p:spPr>
        <p:txBody>
          <a:bodyPr wrap="square" rtlCol="0">
            <a:spAutoFit/>
          </a:bodyPr>
          <a:lstStyle/>
          <a:p>
            <a:r>
              <a:rPr lang="es-ES">
                <a:latin typeface="Consolas" panose="020B0609020204030204" pitchFamily="49" charset="0"/>
              </a:rPr>
              <a:t>P(Path)=</a:t>
            </a:r>
            <a:r>
              <a:rPr lang="es-ES">
                <a:solidFill>
                  <a:schemeClr val="accent6">
                    <a:lumMod val="75000"/>
                  </a:schemeClr>
                </a:solidFill>
                <a:latin typeface="Consolas" panose="020B0609020204030204" pitchFamily="49" charset="0"/>
              </a:rPr>
              <a:t>P(I|S)</a:t>
            </a:r>
          </a:p>
        </p:txBody>
      </p:sp>
    </p:spTree>
    <p:extLst>
      <p:ext uri="{BB962C8B-B14F-4D97-AF65-F5344CB8AC3E}">
        <p14:creationId xmlns:p14="http://schemas.microsoft.com/office/powerpoint/2010/main" val="1134715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C982D-A613-6BCF-F202-2DC0BA82F06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22460E-B995-5119-DF29-630BEFC7D685}"/>
              </a:ext>
            </a:extLst>
          </p:cNvPr>
          <p:cNvSpPr>
            <a:spLocks noGrp="1"/>
          </p:cNvSpPr>
          <p:nvPr>
            <p:ph type="sldNum" sz="quarter" idx="4"/>
          </p:nvPr>
        </p:nvSpPr>
        <p:spPr/>
        <p:txBody>
          <a:bodyPr/>
          <a:lstStyle/>
          <a:p>
            <a:fld id="{38FB3DE5-0BF2-9949-8E8E-62041A1EAFCC}" type="slidenum">
              <a:rPr lang="en-US" smtClean="0"/>
              <a:pPr/>
              <a:t>29</a:t>
            </a:fld>
            <a:endParaRPr lang="en-US"/>
          </a:p>
        </p:txBody>
      </p:sp>
      <p:sp>
        <p:nvSpPr>
          <p:cNvPr id="3" name="Title 2">
            <a:extLst>
              <a:ext uri="{FF2B5EF4-FFF2-40B4-BE49-F238E27FC236}">
                <a16:creationId xmlns:a16="http://schemas.microsoft.com/office/drawing/2014/main" id="{D348D4A2-30CB-7C1B-357F-23F3DA766E25}"/>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6E68DE40-C052-F749-EBFA-E41F92CFF12E}"/>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9F5FF12D-FD17-E7F0-B19F-B756FBE0F342}"/>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7DE0C7FE-E191-487D-F761-780C9086EEAD}"/>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3BF45A82-2904-6AB2-A051-D125908F5A60}"/>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98B8D1C2-7DA5-77C8-DEC6-53A0B885D375}"/>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685BADF7-A455-8B5C-EFFE-E3EAE26F4C35}"/>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A153BDEB-9DAD-EBEA-6DE6-89AE26073591}"/>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46B6B848-9CFA-FD6C-A9A2-E482601332F0}"/>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0F2ACB5A-E31E-8301-0B2B-4EB59DF35AC5}"/>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99D58CD-7FAC-8136-6157-9D5F6EA8CF56}"/>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563DE3B8-0D75-6815-0B47-C5EBAE83F7AE}"/>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41EC9353-FD4D-CACD-3D07-5E17D931D6A4}"/>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75DB8441-A932-94B2-4142-F77208C14C40}"/>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396C088C-2C29-50DD-FEDD-A85FD3263997}"/>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466035E3-B23C-10CB-82E1-BD06817F7B67}"/>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A7D4A31-4712-4E83-BD1C-AB796422D5E8}"/>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B7BFAFA-A33F-87EB-865A-34454267CD1D}"/>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C840BF6E-DF5C-A165-8F12-FCD366946810}"/>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ECBF9433-32D3-758A-82E5-898ABA3EE9FB}"/>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B6D12B1-CAA5-3681-BE21-7EE96A368C47}"/>
              </a:ext>
            </a:extLst>
          </p:cNvPr>
          <p:cNvCxnSpPr>
            <a:cxnSpLocks/>
            <a:endCxn id="19" idx="1"/>
          </p:cNvCxnSpPr>
          <p:nvPr/>
        </p:nvCxnSpPr>
        <p:spPr>
          <a:xfrm>
            <a:off x="2924833" y="2979374"/>
            <a:ext cx="2902942" cy="88022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090D6F8-39C4-5ADE-7662-5768AB75690E}"/>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23A8F42E-47AC-F48D-0CFF-48F5DE3475BC}"/>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FD2674EB-3C48-8F0F-45C3-28ADA6F68483}"/>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A58DB21C-003C-B883-C8BC-05DC9314EB51}"/>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AA0D408A-D47A-1DC8-176C-63F547BD87AF}"/>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B471EA03-50AD-737D-F855-6BB4E465326F}"/>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24265C71-5E15-EBE8-A9C5-2BD9D4E815B9}"/>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458AFBDB-5929-C85C-3D03-4702760008E7}"/>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8BAEE000-6ADF-A196-AD59-69FD8999101B}"/>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5" name="TextBox 34">
            <a:extLst>
              <a:ext uri="{FF2B5EF4-FFF2-40B4-BE49-F238E27FC236}">
                <a16:creationId xmlns:a16="http://schemas.microsoft.com/office/drawing/2014/main" id="{D47ADC7E-5277-757C-A92D-A2BC7E2125A5}"/>
              </a:ext>
            </a:extLst>
          </p:cNvPr>
          <p:cNvSpPr txBox="1"/>
          <p:nvPr/>
        </p:nvSpPr>
        <p:spPr>
          <a:xfrm>
            <a:off x="2303507" y="4360318"/>
            <a:ext cx="5478014" cy="369332"/>
          </a:xfrm>
          <a:prstGeom prst="rect">
            <a:avLst/>
          </a:prstGeom>
          <a:noFill/>
        </p:spPr>
        <p:txBody>
          <a:bodyPr wrap="square" rtlCol="0">
            <a:spAutoFit/>
          </a:bodyPr>
          <a:lstStyle/>
          <a:p>
            <a:r>
              <a:rPr lang="es-ES">
                <a:latin typeface="Consolas" panose="020B0609020204030204" pitchFamily="49" charset="0"/>
              </a:rPr>
              <a:t>P(Path)=</a:t>
            </a:r>
            <a:r>
              <a:rPr lang="es-ES">
                <a:solidFill>
                  <a:schemeClr val="accent6">
                    <a:lumMod val="75000"/>
                  </a:schemeClr>
                </a:solidFill>
                <a:latin typeface="Consolas" panose="020B0609020204030204" pitchFamily="49" charset="0"/>
              </a:rPr>
              <a:t>P(I|S)</a:t>
            </a:r>
            <a:r>
              <a:rPr lang="es-ES">
                <a:latin typeface="Consolas" panose="020B0609020204030204" pitchFamily="49" charset="0"/>
              </a:rPr>
              <a:t>*</a:t>
            </a:r>
            <a:r>
              <a:rPr lang="es-ES">
                <a:solidFill>
                  <a:schemeClr val="accent1"/>
                </a:solidFill>
                <a:latin typeface="Consolas" panose="020B0609020204030204" pitchFamily="49" charset="0"/>
              </a:rPr>
              <a:t>P(B|I)</a:t>
            </a:r>
          </a:p>
        </p:txBody>
      </p:sp>
    </p:spTree>
    <p:extLst>
      <p:ext uri="{BB962C8B-B14F-4D97-AF65-F5344CB8AC3E}">
        <p14:creationId xmlns:p14="http://schemas.microsoft.com/office/powerpoint/2010/main" val="179566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D6B68E-1CF5-476B-AF79-48DF1477F7FF}"/>
              </a:ext>
            </a:extLst>
          </p:cNvPr>
          <p:cNvSpPr>
            <a:spLocks noGrp="1"/>
          </p:cNvSpPr>
          <p:nvPr>
            <p:ph type="sldNum" sz="quarter" idx="4"/>
          </p:nvPr>
        </p:nvSpPr>
        <p:spPr/>
        <p:txBody>
          <a:bodyPr/>
          <a:lstStyle/>
          <a:p>
            <a:fld id="{38FB3DE5-0BF2-9949-8E8E-62041A1EAFCC}" type="slidenum">
              <a:rPr lang="en-US" smtClean="0"/>
              <a:pPr/>
              <a:t>3</a:t>
            </a:fld>
            <a:endParaRPr lang="en-US"/>
          </a:p>
        </p:txBody>
      </p:sp>
      <p:sp>
        <p:nvSpPr>
          <p:cNvPr id="3" name="Title 2">
            <a:extLst>
              <a:ext uri="{FF2B5EF4-FFF2-40B4-BE49-F238E27FC236}">
                <a16:creationId xmlns:a16="http://schemas.microsoft.com/office/drawing/2014/main" id="{685D346E-47D0-DB4D-89D6-A34929D44285}"/>
              </a:ext>
            </a:extLst>
          </p:cNvPr>
          <p:cNvSpPr>
            <a:spLocks noGrp="1"/>
          </p:cNvSpPr>
          <p:nvPr>
            <p:ph type="title"/>
          </p:nvPr>
        </p:nvSpPr>
        <p:spPr/>
        <p:txBody>
          <a:bodyPr/>
          <a:lstStyle/>
          <a:p>
            <a:r>
              <a:rPr lang="es-ES"/>
              <a:t>What is an annotation?</a:t>
            </a:r>
            <a:endParaRPr lang="en-GB"/>
          </a:p>
        </p:txBody>
      </p:sp>
      <p:sp>
        <p:nvSpPr>
          <p:cNvPr id="4" name="Text Placeholder 3">
            <a:extLst>
              <a:ext uri="{FF2B5EF4-FFF2-40B4-BE49-F238E27FC236}">
                <a16:creationId xmlns:a16="http://schemas.microsoft.com/office/drawing/2014/main" id="{D40C74C3-290F-B679-33E0-BF902A3B4216}"/>
              </a:ext>
            </a:extLst>
          </p:cNvPr>
          <p:cNvSpPr>
            <a:spLocks noGrp="1"/>
          </p:cNvSpPr>
          <p:nvPr>
            <p:ph type="body" sz="quarter" idx="10"/>
          </p:nvPr>
        </p:nvSpPr>
        <p:spPr/>
        <p:txBody>
          <a:bodyPr/>
          <a:lstStyle/>
          <a:p>
            <a:r>
              <a:rPr lang="es-ES"/>
              <a:t>The process of annotating a genome is to find the structures that the genome encodes</a:t>
            </a:r>
          </a:p>
          <a:p>
            <a:pPr lvl="1"/>
            <a:r>
              <a:rPr lang="es-ES"/>
              <a:t>Genes</a:t>
            </a:r>
          </a:p>
          <a:p>
            <a:pPr lvl="1"/>
            <a:r>
              <a:rPr lang="es-ES"/>
              <a:t>Regulatory elements</a:t>
            </a:r>
          </a:p>
          <a:p>
            <a:pPr lvl="1"/>
            <a:r>
              <a:rPr lang="es-ES"/>
              <a:t>Transposons</a:t>
            </a:r>
          </a:p>
          <a:p>
            <a:pPr lvl="1"/>
            <a:r>
              <a:rPr lang="es-ES"/>
              <a:t>Binding sites</a:t>
            </a:r>
          </a:p>
          <a:p>
            <a:pPr lvl="1"/>
            <a:r>
              <a:rPr lang="es-ES"/>
              <a:t>Functional domains</a:t>
            </a:r>
          </a:p>
          <a:p>
            <a:r>
              <a:rPr lang="es-ES"/>
              <a:t>For now, we will focus on</a:t>
            </a:r>
            <a:br>
              <a:rPr lang="es-ES"/>
            </a:br>
            <a:r>
              <a:rPr lang="es-ES"/>
              <a:t>gene finding</a:t>
            </a:r>
          </a:p>
          <a:p>
            <a:pPr lvl="1"/>
            <a:endParaRPr lang="es-ES"/>
          </a:p>
          <a:p>
            <a:endParaRPr lang="en-GB"/>
          </a:p>
        </p:txBody>
      </p:sp>
      <p:pic>
        <p:nvPicPr>
          <p:cNvPr id="5" name="Picture 4">
            <a:extLst>
              <a:ext uri="{FF2B5EF4-FFF2-40B4-BE49-F238E27FC236}">
                <a16:creationId xmlns:a16="http://schemas.microsoft.com/office/drawing/2014/main" id="{204F9435-634C-C05B-861D-FE4A86DF8DB5}"/>
              </a:ext>
            </a:extLst>
          </p:cNvPr>
          <p:cNvPicPr>
            <a:picLocks noChangeAspect="1"/>
          </p:cNvPicPr>
          <p:nvPr/>
        </p:nvPicPr>
        <p:blipFill rotWithShape="1">
          <a:blip r:embed="rId2"/>
          <a:srcRect t="16204"/>
          <a:stretch/>
        </p:blipFill>
        <p:spPr>
          <a:xfrm>
            <a:off x="3270281" y="1452354"/>
            <a:ext cx="5873719" cy="2768602"/>
          </a:xfrm>
          <a:prstGeom prst="rect">
            <a:avLst/>
          </a:prstGeom>
        </p:spPr>
      </p:pic>
      <p:sp>
        <p:nvSpPr>
          <p:cNvPr id="6" name="Rectangle 5">
            <a:extLst>
              <a:ext uri="{FF2B5EF4-FFF2-40B4-BE49-F238E27FC236}">
                <a16:creationId xmlns:a16="http://schemas.microsoft.com/office/drawing/2014/main" id="{93F25A4D-9765-B251-39C0-A548C7A73D8D}"/>
              </a:ext>
            </a:extLst>
          </p:cNvPr>
          <p:cNvSpPr/>
          <p:nvPr/>
        </p:nvSpPr>
        <p:spPr>
          <a:xfrm>
            <a:off x="3532909" y="3507971"/>
            <a:ext cx="1862051" cy="5652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49FC61A-2FBD-95EC-FCC5-F13C416CD6C4}"/>
              </a:ext>
            </a:extLst>
          </p:cNvPr>
          <p:cNvSpPr/>
          <p:nvPr/>
        </p:nvSpPr>
        <p:spPr>
          <a:xfrm>
            <a:off x="6097616" y="3507970"/>
            <a:ext cx="1862051" cy="5652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64327A9-66B3-7B11-6320-EBC7DFF23C3F}"/>
              </a:ext>
            </a:extLst>
          </p:cNvPr>
          <p:cNvSpPr/>
          <p:nvPr/>
        </p:nvSpPr>
        <p:spPr>
          <a:xfrm>
            <a:off x="7467600" y="2766723"/>
            <a:ext cx="1601585" cy="5652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61D59D9-1C39-FA6D-C428-253E902A84EA}"/>
              </a:ext>
            </a:extLst>
          </p:cNvPr>
          <p:cNvSpPr/>
          <p:nvPr/>
        </p:nvSpPr>
        <p:spPr>
          <a:xfrm>
            <a:off x="5683135" y="1452354"/>
            <a:ext cx="1784465" cy="5652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20B356A-FC40-D7FF-35D6-77AEDD0168A1}"/>
              </a:ext>
            </a:extLst>
          </p:cNvPr>
          <p:cNvSpPr/>
          <p:nvPr/>
        </p:nvSpPr>
        <p:spPr>
          <a:xfrm>
            <a:off x="3460866" y="1452353"/>
            <a:ext cx="1784465" cy="56526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69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0FFD5-DA37-55C9-CA2E-9CD0E1B408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1C28DB-90EF-A1A8-2A09-DC09292D52D9}"/>
              </a:ext>
            </a:extLst>
          </p:cNvPr>
          <p:cNvSpPr>
            <a:spLocks noGrp="1"/>
          </p:cNvSpPr>
          <p:nvPr>
            <p:ph type="sldNum" sz="quarter" idx="4"/>
          </p:nvPr>
        </p:nvSpPr>
        <p:spPr/>
        <p:txBody>
          <a:bodyPr/>
          <a:lstStyle/>
          <a:p>
            <a:fld id="{38FB3DE5-0BF2-9949-8E8E-62041A1EAFCC}" type="slidenum">
              <a:rPr lang="en-US" smtClean="0"/>
              <a:pPr/>
              <a:t>30</a:t>
            </a:fld>
            <a:endParaRPr lang="en-US"/>
          </a:p>
        </p:txBody>
      </p:sp>
      <p:sp>
        <p:nvSpPr>
          <p:cNvPr id="3" name="Title 2">
            <a:extLst>
              <a:ext uri="{FF2B5EF4-FFF2-40B4-BE49-F238E27FC236}">
                <a16:creationId xmlns:a16="http://schemas.microsoft.com/office/drawing/2014/main" id="{316FBFEE-BF96-3D64-639B-AF6E3B5168A0}"/>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2E33C828-22BC-CDBB-E88D-D2093B4BAD4D}"/>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F3D981C5-1D1D-1DAF-19DC-F89AF6246FFD}"/>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8D5DF7CD-D36C-B7BB-EF32-5CD05C28F2D8}"/>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45FE8CEC-4826-FFC3-F4E3-8760EADFE0A6}"/>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FABBA210-EA1D-1DCC-1586-37E0A018FB0A}"/>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9517B3C4-11AF-B56E-D07B-09E0AF129DE3}"/>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462EF5D1-D809-380B-0A14-C12C9D1773E5}"/>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CC7BE6F9-9DF0-8615-C757-70EEA272D283}"/>
              </a:ext>
            </a:extLst>
          </p:cNvPr>
          <p:cNvCxnSpPr>
            <a:stCxn id="6" idx="7"/>
            <a:endCxn id="11" idx="1"/>
          </p:cNvCxnSpPr>
          <p:nvPr/>
        </p:nvCxnSpPr>
        <p:spPr>
          <a:xfrm rot="5400000" flipH="1" flipV="1">
            <a:off x="4495175" y="1620578"/>
            <a:ext cx="12700" cy="1199186"/>
          </a:xfrm>
          <a:prstGeom prst="curvedConnector3">
            <a:avLst>
              <a:gd name="adj1" fmla="val 282566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7BB305E0-CE36-A97A-962F-7BED01DBB24D}"/>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1C98E98-4BBF-871C-1409-F31872B89573}"/>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496A0DBB-B287-6704-61FC-070DA074B4A8}"/>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9E858430-80A0-A6DC-D41A-DD0388C135DA}"/>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1CD68E0F-E923-6F99-0648-E57E65C3A2CF}"/>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D6FE1792-E41E-7D0C-F7E9-B5081804A77C}"/>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A706D32D-4DCA-A111-CE6D-19D611032608}"/>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94BB714-3C26-113E-F355-C5B5F21CD9C3}"/>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74A63B-1DEC-4374-FA60-FEE282D793A4}"/>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9BEC1ED2-C872-9B05-E90D-EB558711789B}"/>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E7065C18-545B-6A3D-C7C4-86EAC5D3AB02}"/>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76F64C7-78B9-EF8D-121D-E396275C6676}"/>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55E49D8-BFDD-61E6-C807-359B44348F96}"/>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63504F6B-19D9-AD94-90BB-F65266899AF1}"/>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B9143BC7-44AC-B3C5-5351-CEF6AC4CFF43}"/>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1011187F-5E63-617E-45DF-9914B74323EF}"/>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5364E7AB-A29A-1B3A-66E2-DCDCD4102BCA}"/>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E207A866-CAF9-4313-9A2C-3C25696D31BB}"/>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D022D1C7-2953-1E76-E911-EE3B9154C903}"/>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49EF968C-F0C2-FEFC-A7A4-1426D93BAFDA}"/>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EEB39EA8-7161-5DE3-4EA8-6766C3E810EA}"/>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4" name="TextBox 33">
            <a:extLst>
              <a:ext uri="{FF2B5EF4-FFF2-40B4-BE49-F238E27FC236}">
                <a16:creationId xmlns:a16="http://schemas.microsoft.com/office/drawing/2014/main" id="{F21EF67F-F5DF-454A-F40D-B42685170301}"/>
              </a:ext>
            </a:extLst>
          </p:cNvPr>
          <p:cNvSpPr txBox="1"/>
          <p:nvPr/>
        </p:nvSpPr>
        <p:spPr>
          <a:xfrm>
            <a:off x="2303507" y="4360318"/>
            <a:ext cx="5478014" cy="369332"/>
          </a:xfrm>
          <a:prstGeom prst="rect">
            <a:avLst/>
          </a:prstGeom>
          <a:noFill/>
        </p:spPr>
        <p:txBody>
          <a:bodyPr wrap="square" rtlCol="0">
            <a:spAutoFit/>
          </a:bodyPr>
          <a:lstStyle/>
          <a:p>
            <a:r>
              <a:rPr lang="es-ES">
                <a:latin typeface="Consolas" panose="020B0609020204030204" pitchFamily="49" charset="0"/>
              </a:rPr>
              <a:t>P(Path)=</a:t>
            </a:r>
            <a:r>
              <a:rPr lang="es-ES">
                <a:solidFill>
                  <a:schemeClr val="accent6">
                    <a:lumMod val="75000"/>
                  </a:schemeClr>
                </a:solidFill>
                <a:latin typeface="Consolas" panose="020B0609020204030204" pitchFamily="49" charset="0"/>
              </a:rPr>
              <a:t>P(I|S)</a:t>
            </a:r>
            <a:r>
              <a:rPr lang="es-ES">
                <a:latin typeface="Consolas" panose="020B0609020204030204" pitchFamily="49" charset="0"/>
              </a:rPr>
              <a:t>*</a:t>
            </a:r>
            <a:r>
              <a:rPr lang="es-ES">
                <a:solidFill>
                  <a:schemeClr val="accent1"/>
                </a:solidFill>
                <a:latin typeface="Consolas" panose="020B0609020204030204" pitchFamily="49" charset="0"/>
              </a:rPr>
              <a:t>P(B|I)</a:t>
            </a:r>
            <a:r>
              <a:rPr lang="es-ES">
                <a:latin typeface="Consolas" panose="020B0609020204030204" pitchFamily="49" charset="0"/>
              </a:rPr>
              <a:t>*</a:t>
            </a:r>
            <a:r>
              <a:rPr lang="es-ES">
                <a:solidFill>
                  <a:schemeClr val="accent2"/>
                </a:solidFill>
                <a:latin typeface="Consolas" panose="020B0609020204030204" pitchFamily="49" charset="0"/>
              </a:rPr>
              <a:t>P(C|I)</a:t>
            </a:r>
          </a:p>
        </p:txBody>
      </p:sp>
    </p:spTree>
    <p:extLst>
      <p:ext uri="{BB962C8B-B14F-4D97-AF65-F5344CB8AC3E}">
        <p14:creationId xmlns:p14="http://schemas.microsoft.com/office/powerpoint/2010/main" val="1724222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B93AA-44A9-73CC-577D-239FA2DB9B4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7C59B6-B3A2-ED13-7A1E-9DBA6A38CF3A}"/>
              </a:ext>
            </a:extLst>
          </p:cNvPr>
          <p:cNvSpPr>
            <a:spLocks noGrp="1"/>
          </p:cNvSpPr>
          <p:nvPr>
            <p:ph type="sldNum" sz="quarter" idx="4"/>
          </p:nvPr>
        </p:nvSpPr>
        <p:spPr/>
        <p:txBody>
          <a:bodyPr/>
          <a:lstStyle/>
          <a:p>
            <a:fld id="{38FB3DE5-0BF2-9949-8E8E-62041A1EAFCC}" type="slidenum">
              <a:rPr lang="en-US" smtClean="0"/>
              <a:pPr/>
              <a:t>31</a:t>
            </a:fld>
            <a:endParaRPr lang="en-US"/>
          </a:p>
        </p:txBody>
      </p:sp>
      <p:sp>
        <p:nvSpPr>
          <p:cNvPr id="3" name="Title 2">
            <a:extLst>
              <a:ext uri="{FF2B5EF4-FFF2-40B4-BE49-F238E27FC236}">
                <a16:creationId xmlns:a16="http://schemas.microsoft.com/office/drawing/2014/main" id="{8837A07F-658C-BC1A-6843-B79978330E7B}"/>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B335DEBD-A9D1-1B07-174B-FCF314A8F9F2}"/>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CAA617C1-3AA6-41B8-79F0-166F6CDDB931}"/>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7D64157E-6A37-66E4-4BDE-F102963796C4}"/>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76CB61FF-775D-CBD0-106B-F9AF305A3F0B}"/>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0404590B-8C05-20D5-6E6E-D803AB0841FF}"/>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FC59D69E-407F-7842-61C6-864364FF8E87}"/>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42714EDF-BBAD-6688-841D-DFF3066D797D}"/>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AA278AB0-4D9A-ABA4-ECEA-097A08E36DA4}"/>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4C3C79FC-9FC8-9808-CCD6-0B4C209D5D80}"/>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85EA114-8E86-51DC-7CF0-2A473622EFC2}"/>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39C03CF7-E4FC-02B2-1BCE-870A4F0FEBC0}"/>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16BBFF1C-F255-3B36-A1D7-64EFCFC86D3E}"/>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B40B2297-2CEA-A231-A8A4-11CCA774CA09}"/>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C5F4BF1B-6FED-063E-AC94-CF12124DC81D}"/>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CA57E654-A89E-C80E-CAC1-D88F711F3ADC}"/>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6C69E22-94C4-D03B-5F65-CC6F34CE521D}"/>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EB9F15B6-CE80-BE3E-D487-264B1D7457B0}"/>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1C46B52A-7984-462F-2FDD-CE90B2374E22}"/>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CAADDB1F-7EB6-87C7-E9E3-BF3F2DFA366E}"/>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1C92CE9-CDFB-D562-7E58-40E4C53F8113}"/>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75C555A-BC98-B238-5631-8C130F07A270}"/>
              </a:ext>
            </a:extLst>
          </p:cNvPr>
          <p:cNvCxnSpPr>
            <a:endCxn id="19" idx="0"/>
          </p:cNvCxnSpPr>
          <p:nvPr/>
        </p:nvCxnSpPr>
        <p:spPr>
          <a:xfrm>
            <a:off x="6065518" y="2979374"/>
            <a:ext cx="1" cy="662441"/>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3ADEBC47-3ACE-27C8-499A-4E31F1D094E7}"/>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79A41ED9-9B59-F5D1-080F-020269E61C2A}"/>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0DF700F0-BDC8-F077-8EE1-9691E0FF257A}"/>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A3C705D1-9E00-C75E-6CBF-02149FA10F7F}"/>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414DA7CD-CEA9-09A2-85BC-EA1A24A978D7}"/>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C39B686E-5509-305B-4080-465C02802881}"/>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EFFB1DB0-2A7C-A9B9-1CE5-0A39B3D64F6F}"/>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3C9F8921-73D0-EB0A-F9E0-E50E70CD0F80}"/>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4" name="TextBox 33">
            <a:extLst>
              <a:ext uri="{FF2B5EF4-FFF2-40B4-BE49-F238E27FC236}">
                <a16:creationId xmlns:a16="http://schemas.microsoft.com/office/drawing/2014/main" id="{02A5B51A-9CF4-E4F5-B125-E7D83F3483E4}"/>
              </a:ext>
            </a:extLst>
          </p:cNvPr>
          <p:cNvSpPr txBox="1"/>
          <p:nvPr/>
        </p:nvSpPr>
        <p:spPr>
          <a:xfrm>
            <a:off x="2303506" y="4360318"/>
            <a:ext cx="6840493" cy="369332"/>
          </a:xfrm>
          <a:prstGeom prst="rect">
            <a:avLst/>
          </a:prstGeom>
          <a:noFill/>
        </p:spPr>
        <p:txBody>
          <a:bodyPr wrap="square" rtlCol="0">
            <a:spAutoFit/>
          </a:bodyPr>
          <a:lstStyle/>
          <a:p>
            <a:r>
              <a:rPr lang="es-ES">
                <a:latin typeface="Consolas" panose="020B0609020204030204" pitchFamily="49" charset="0"/>
              </a:rPr>
              <a:t>P(Path)=</a:t>
            </a:r>
            <a:r>
              <a:rPr lang="es-ES">
                <a:solidFill>
                  <a:schemeClr val="accent6">
                    <a:lumMod val="75000"/>
                  </a:schemeClr>
                </a:solidFill>
                <a:latin typeface="Consolas" panose="020B0609020204030204" pitchFamily="49" charset="0"/>
              </a:rPr>
              <a:t>P(I|S)</a:t>
            </a:r>
            <a:r>
              <a:rPr lang="es-ES">
                <a:latin typeface="Consolas" panose="020B0609020204030204" pitchFamily="49" charset="0"/>
              </a:rPr>
              <a:t>*</a:t>
            </a:r>
            <a:r>
              <a:rPr lang="es-ES">
                <a:solidFill>
                  <a:schemeClr val="accent1"/>
                </a:solidFill>
                <a:latin typeface="Consolas" panose="020B0609020204030204" pitchFamily="49" charset="0"/>
              </a:rPr>
              <a:t>P(B|I)</a:t>
            </a:r>
            <a:r>
              <a:rPr lang="es-ES">
                <a:latin typeface="Consolas" panose="020B0609020204030204" pitchFamily="49" charset="0"/>
              </a:rPr>
              <a:t>*</a:t>
            </a:r>
            <a:r>
              <a:rPr lang="es-ES">
                <a:solidFill>
                  <a:schemeClr val="accent2"/>
                </a:solidFill>
                <a:latin typeface="Consolas" panose="020B0609020204030204" pitchFamily="49" charset="0"/>
              </a:rPr>
              <a:t>P(C|I)</a:t>
            </a:r>
            <a:r>
              <a:rPr lang="es-ES">
                <a:latin typeface="Consolas" panose="020B0609020204030204" pitchFamily="49" charset="0"/>
              </a:rPr>
              <a:t>*</a:t>
            </a:r>
            <a:r>
              <a:rPr lang="es-ES">
                <a:solidFill>
                  <a:schemeClr val="accent2"/>
                </a:solidFill>
                <a:latin typeface="Consolas" panose="020B0609020204030204" pitchFamily="49" charset="0"/>
              </a:rPr>
              <a:t>P(B|C)</a:t>
            </a:r>
          </a:p>
        </p:txBody>
      </p:sp>
    </p:spTree>
    <p:extLst>
      <p:ext uri="{BB962C8B-B14F-4D97-AF65-F5344CB8AC3E}">
        <p14:creationId xmlns:p14="http://schemas.microsoft.com/office/powerpoint/2010/main" val="20754631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48AD3-FA54-EBA9-8B48-D31644E848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99C164-DCF5-1BAA-099E-B458ED362122}"/>
              </a:ext>
            </a:extLst>
          </p:cNvPr>
          <p:cNvSpPr>
            <a:spLocks noGrp="1"/>
          </p:cNvSpPr>
          <p:nvPr>
            <p:ph type="sldNum" sz="quarter" idx="4"/>
          </p:nvPr>
        </p:nvSpPr>
        <p:spPr/>
        <p:txBody>
          <a:bodyPr/>
          <a:lstStyle/>
          <a:p>
            <a:fld id="{38FB3DE5-0BF2-9949-8E8E-62041A1EAFCC}" type="slidenum">
              <a:rPr lang="en-US" smtClean="0"/>
              <a:pPr/>
              <a:t>32</a:t>
            </a:fld>
            <a:endParaRPr lang="en-US"/>
          </a:p>
        </p:txBody>
      </p:sp>
      <p:sp>
        <p:nvSpPr>
          <p:cNvPr id="3" name="Title 2">
            <a:extLst>
              <a:ext uri="{FF2B5EF4-FFF2-40B4-BE49-F238E27FC236}">
                <a16:creationId xmlns:a16="http://schemas.microsoft.com/office/drawing/2014/main" id="{F1C9B639-2312-E1E3-1C79-1E626ED530B2}"/>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93604309-5391-1F6A-F9C8-FC91E8871DA2}"/>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6D2AB5F5-EEAF-3D8C-E5A1-1AA43E42A176}"/>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6F207477-A405-E87F-F7FA-3EC6277AEFEF}"/>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C9911AE6-09EB-7F08-141F-3CD698659A52}"/>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CB4AD17C-EA7C-D93E-3684-96A5AFB2BF5B}"/>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2687F589-0DEC-D52E-F73B-B77D5E078DB6}"/>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48AA7397-B64B-2562-3B5B-6289AAE3E695}"/>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CFD2B0DB-542B-CC40-D6F6-38247793BF41}"/>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1BD8B97B-3397-9EDD-1424-AC84F0805665}"/>
              </a:ext>
            </a:extLst>
          </p:cNvPr>
          <p:cNvCxnSpPr>
            <a:stCxn id="11" idx="7"/>
            <a:endCxn id="11" idx="0"/>
          </p:cNvCxnSpPr>
          <p:nvPr/>
        </p:nvCxnSpPr>
        <p:spPr>
          <a:xfrm rot="16200000" flipV="1">
            <a:off x="6485764" y="1669667"/>
            <a:ext cx="130259" cy="970749"/>
          </a:xfrm>
          <a:prstGeom prst="curvedConnector3">
            <a:avLst>
              <a:gd name="adj1" fmla="val 275497"/>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C01252A-A5FA-83AE-C144-7200665BF5BD}"/>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AD96E536-76A3-45A2-8941-990F9540F45C}"/>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AAFE4378-0BC5-2D5D-82F6-5BBA4C6B7444}"/>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98C1B0D1-0E00-7778-63AF-4714D102F815}"/>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88F2449B-2AE9-6866-D420-8ED43F2EB68C}"/>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385687D0-3A8C-29F9-4919-7786E64302DF}"/>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0595B22-533A-61FD-C3C2-876CE74DBA59}"/>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3517F55E-D315-6C3A-D2C0-5DED5126DE29}"/>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D1F20FDE-BD85-89B3-7ED1-B4F71B48C4B7}"/>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7F95B936-A449-E9F5-4717-8E9F86C424E1}"/>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BE111C9-4D1C-BF7A-4D97-2803A0ADB8DC}"/>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00FECED-0360-3856-5EE9-9B973D0273BA}"/>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8C9BDBC4-F2ED-46D3-542F-17B913FD034F}"/>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22669A7C-7886-42AF-2681-8E0DE284B7C1}"/>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DDC334CB-02AB-0A88-79CB-A03D3F0AA037}"/>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2F467870-B8D7-D8A4-1174-E83EB0C75477}"/>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0BEA4C33-01B1-5FEC-0E34-022B726A7AA6}"/>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63A5FB79-60F2-7F78-8AE6-5392F5B66866}"/>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21D774B1-036A-F002-2707-E0A4BE069CE9}"/>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C7507414-09B5-516F-0B38-862B6743BD06}"/>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4" name="TextBox 33">
            <a:extLst>
              <a:ext uri="{FF2B5EF4-FFF2-40B4-BE49-F238E27FC236}">
                <a16:creationId xmlns:a16="http://schemas.microsoft.com/office/drawing/2014/main" id="{D9546DB8-10E2-FE67-A046-BA0348D4BF34}"/>
              </a:ext>
            </a:extLst>
          </p:cNvPr>
          <p:cNvSpPr txBox="1"/>
          <p:nvPr/>
        </p:nvSpPr>
        <p:spPr>
          <a:xfrm>
            <a:off x="2303506" y="4360318"/>
            <a:ext cx="6840493" cy="369332"/>
          </a:xfrm>
          <a:prstGeom prst="rect">
            <a:avLst/>
          </a:prstGeom>
          <a:noFill/>
        </p:spPr>
        <p:txBody>
          <a:bodyPr wrap="square" rtlCol="0">
            <a:spAutoFit/>
          </a:bodyPr>
          <a:lstStyle/>
          <a:p>
            <a:r>
              <a:rPr lang="es-ES">
                <a:latin typeface="Consolas" panose="020B0609020204030204" pitchFamily="49" charset="0"/>
              </a:rPr>
              <a:t>P(Path)=</a:t>
            </a:r>
            <a:r>
              <a:rPr lang="es-ES">
                <a:solidFill>
                  <a:schemeClr val="accent6">
                    <a:lumMod val="75000"/>
                  </a:schemeClr>
                </a:solidFill>
                <a:latin typeface="Consolas" panose="020B0609020204030204" pitchFamily="49" charset="0"/>
              </a:rPr>
              <a:t>P(I|S)</a:t>
            </a:r>
            <a:r>
              <a:rPr lang="es-ES">
                <a:latin typeface="Consolas" panose="020B0609020204030204" pitchFamily="49" charset="0"/>
              </a:rPr>
              <a:t>*</a:t>
            </a:r>
            <a:r>
              <a:rPr lang="es-ES">
                <a:solidFill>
                  <a:schemeClr val="accent1"/>
                </a:solidFill>
                <a:latin typeface="Consolas" panose="020B0609020204030204" pitchFamily="49" charset="0"/>
              </a:rPr>
              <a:t>P(B|I)</a:t>
            </a:r>
            <a:r>
              <a:rPr lang="es-ES">
                <a:latin typeface="Consolas" panose="020B0609020204030204" pitchFamily="49" charset="0"/>
              </a:rPr>
              <a:t>*</a:t>
            </a:r>
            <a:r>
              <a:rPr lang="es-ES">
                <a:solidFill>
                  <a:schemeClr val="accent2"/>
                </a:solidFill>
                <a:latin typeface="Consolas" panose="020B0609020204030204" pitchFamily="49" charset="0"/>
              </a:rPr>
              <a:t>P(C|I)</a:t>
            </a:r>
            <a:r>
              <a:rPr lang="es-ES">
                <a:latin typeface="Consolas" panose="020B0609020204030204" pitchFamily="49" charset="0"/>
              </a:rPr>
              <a:t>*</a:t>
            </a:r>
            <a:r>
              <a:rPr lang="es-ES">
                <a:solidFill>
                  <a:schemeClr val="accent2"/>
                </a:solidFill>
                <a:latin typeface="Consolas" panose="020B0609020204030204" pitchFamily="49" charset="0"/>
              </a:rPr>
              <a:t>P(B|C)</a:t>
            </a:r>
            <a:r>
              <a:rPr lang="es-ES">
                <a:latin typeface="Consolas" panose="020B0609020204030204" pitchFamily="49" charset="0"/>
              </a:rPr>
              <a:t>*</a:t>
            </a:r>
            <a:r>
              <a:rPr lang="es-ES">
                <a:solidFill>
                  <a:schemeClr val="accent2"/>
                </a:solidFill>
                <a:latin typeface="Consolas" panose="020B0609020204030204" pitchFamily="49" charset="0"/>
              </a:rPr>
              <a:t>P(C|C)</a:t>
            </a:r>
          </a:p>
        </p:txBody>
      </p:sp>
    </p:spTree>
    <p:extLst>
      <p:ext uri="{BB962C8B-B14F-4D97-AF65-F5344CB8AC3E}">
        <p14:creationId xmlns:p14="http://schemas.microsoft.com/office/powerpoint/2010/main" val="1470376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A9466-8C5D-A5B6-04A2-ABA5FD18DF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6E7E35-4B30-C06F-D54C-9A945209500A}"/>
              </a:ext>
            </a:extLst>
          </p:cNvPr>
          <p:cNvSpPr>
            <a:spLocks noGrp="1"/>
          </p:cNvSpPr>
          <p:nvPr>
            <p:ph type="sldNum" sz="quarter" idx="4"/>
          </p:nvPr>
        </p:nvSpPr>
        <p:spPr/>
        <p:txBody>
          <a:bodyPr/>
          <a:lstStyle/>
          <a:p>
            <a:fld id="{38FB3DE5-0BF2-9949-8E8E-62041A1EAFCC}" type="slidenum">
              <a:rPr lang="en-US" smtClean="0"/>
              <a:pPr/>
              <a:t>33</a:t>
            </a:fld>
            <a:endParaRPr lang="en-US"/>
          </a:p>
        </p:txBody>
      </p:sp>
      <p:sp>
        <p:nvSpPr>
          <p:cNvPr id="3" name="Title 2">
            <a:extLst>
              <a:ext uri="{FF2B5EF4-FFF2-40B4-BE49-F238E27FC236}">
                <a16:creationId xmlns:a16="http://schemas.microsoft.com/office/drawing/2014/main" id="{4F6745F9-F2C5-326D-7B4D-BF9E2E59FB03}"/>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B918EBB4-CE20-C34D-8004-D371112F09D0}"/>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CC699B6E-49F5-00FC-7D45-E7D73697A862}"/>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4C276BA6-2595-28D9-5721-D757C8040089}"/>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172BE6CC-F075-EDB6-BBFA-B218ABB96BC3}"/>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D369DACF-04EB-0C5E-AFB0-CB33C561DBB8}"/>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DB826E5F-74CB-B6C6-51DE-B76B1487E945}"/>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CC32DD7E-CE8C-8F4C-2DCC-DD3413E72A00}"/>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EA9A2706-DC85-24C2-C6EB-A112F7E0969A}"/>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AEF96D2E-026B-D12F-8571-F9D937AD2133}"/>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E300AAE-9E52-F97B-1C21-B6D960049BF0}"/>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801FA649-8CC8-3A47-C6A5-E4D786DAC18A}"/>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D4121ECB-C971-E1B7-EECE-07210ADBE275}"/>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0025A0FB-3C00-8A17-FC21-9723949905F3}"/>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3FC69159-83A6-C046-E017-56FB664DF492}"/>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53BE4C72-F8AB-2C91-E997-14DD3075EAE4}"/>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7FAD98E-BF57-8724-2B10-8316D15227FC}"/>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72F1F0FA-89EE-8447-A7FE-074A875E5CC1}"/>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EF94E3F8-9672-1258-C3AD-F3FE2D50E76A}"/>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9AC17E40-E74F-DC57-C127-A79D8C202D24}"/>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77ABB6D-334D-3CBE-AD72-19C6BDD95761}"/>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FECAAEB-8D07-074F-A90C-C6DC1F53EE0C}"/>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0869667A-5864-41DE-5671-2998649351CC}"/>
              </a:ext>
            </a:extLst>
          </p:cNvPr>
          <p:cNvCxnSpPr>
            <a:cxnSpLocks/>
            <a:endCxn id="18" idx="3"/>
          </p:cNvCxnSpPr>
          <p:nvPr/>
        </p:nvCxnSpPr>
        <p:spPr>
          <a:xfrm flipH="1">
            <a:off x="3162576" y="2979374"/>
            <a:ext cx="2902942" cy="880229"/>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CBF6447D-9C8C-7509-C7C9-4BC802754363}"/>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DD5D265A-B143-838A-961A-01AE5127A59E}"/>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B7F24F2B-0C17-E694-83F5-A7FA03087109}"/>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75E43F5A-B7BD-7D9A-0E8B-BF08D3232A8F}"/>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FDC721DA-E2F1-00F7-CE2B-AAE513EDCED3}"/>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F7764998-6F86-C79E-E16E-F86D236C35EB}"/>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582A38FB-84E5-7643-A36C-1252E982BE96}"/>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4" name="TextBox 33">
            <a:extLst>
              <a:ext uri="{FF2B5EF4-FFF2-40B4-BE49-F238E27FC236}">
                <a16:creationId xmlns:a16="http://schemas.microsoft.com/office/drawing/2014/main" id="{B5B6FB11-E687-A245-1499-27E6A695F308}"/>
              </a:ext>
            </a:extLst>
          </p:cNvPr>
          <p:cNvSpPr txBox="1"/>
          <p:nvPr/>
        </p:nvSpPr>
        <p:spPr>
          <a:xfrm>
            <a:off x="2303506" y="4360318"/>
            <a:ext cx="6840493" cy="369332"/>
          </a:xfrm>
          <a:prstGeom prst="rect">
            <a:avLst/>
          </a:prstGeom>
          <a:noFill/>
        </p:spPr>
        <p:txBody>
          <a:bodyPr wrap="square" rtlCol="0">
            <a:spAutoFit/>
          </a:bodyPr>
          <a:lstStyle/>
          <a:p>
            <a:r>
              <a:rPr lang="es-ES">
                <a:latin typeface="Consolas" panose="020B0609020204030204" pitchFamily="49" charset="0"/>
              </a:rPr>
              <a:t>P(Path)=</a:t>
            </a:r>
            <a:r>
              <a:rPr lang="es-ES">
                <a:solidFill>
                  <a:schemeClr val="accent6">
                    <a:lumMod val="75000"/>
                  </a:schemeClr>
                </a:solidFill>
                <a:latin typeface="Consolas" panose="020B0609020204030204" pitchFamily="49" charset="0"/>
              </a:rPr>
              <a:t>P(I|S)</a:t>
            </a:r>
            <a:r>
              <a:rPr lang="es-ES">
                <a:latin typeface="Consolas" panose="020B0609020204030204" pitchFamily="49" charset="0"/>
              </a:rPr>
              <a:t>*</a:t>
            </a:r>
            <a:r>
              <a:rPr lang="es-ES">
                <a:solidFill>
                  <a:schemeClr val="accent1"/>
                </a:solidFill>
                <a:latin typeface="Consolas" panose="020B0609020204030204" pitchFamily="49" charset="0"/>
              </a:rPr>
              <a:t>P(B|I)</a:t>
            </a:r>
            <a:r>
              <a:rPr lang="es-ES">
                <a:latin typeface="Consolas" panose="020B0609020204030204" pitchFamily="49" charset="0"/>
              </a:rPr>
              <a:t>*</a:t>
            </a:r>
            <a:r>
              <a:rPr lang="es-ES">
                <a:solidFill>
                  <a:schemeClr val="accent2"/>
                </a:solidFill>
                <a:latin typeface="Consolas" panose="020B0609020204030204" pitchFamily="49" charset="0"/>
              </a:rPr>
              <a:t>P(C|I)</a:t>
            </a:r>
            <a:r>
              <a:rPr lang="es-ES">
                <a:latin typeface="Consolas" panose="020B0609020204030204" pitchFamily="49" charset="0"/>
              </a:rPr>
              <a:t>*</a:t>
            </a:r>
            <a:r>
              <a:rPr lang="es-ES">
                <a:solidFill>
                  <a:schemeClr val="accent2"/>
                </a:solidFill>
                <a:latin typeface="Consolas" panose="020B0609020204030204" pitchFamily="49" charset="0"/>
              </a:rPr>
              <a:t>P(B|C)</a:t>
            </a:r>
            <a:r>
              <a:rPr lang="es-ES">
                <a:latin typeface="Consolas" panose="020B0609020204030204" pitchFamily="49" charset="0"/>
              </a:rPr>
              <a:t>*</a:t>
            </a:r>
            <a:r>
              <a:rPr lang="es-ES">
                <a:solidFill>
                  <a:schemeClr val="accent2"/>
                </a:solidFill>
                <a:latin typeface="Consolas" panose="020B0609020204030204" pitchFamily="49" charset="0"/>
              </a:rPr>
              <a:t>P(C|C)</a:t>
            </a:r>
            <a:r>
              <a:rPr lang="es-ES">
                <a:latin typeface="Consolas" panose="020B0609020204030204" pitchFamily="49" charset="0"/>
              </a:rPr>
              <a:t>*</a:t>
            </a:r>
            <a:r>
              <a:rPr lang="es-ES">
                <a:solidFill>
                  <a:schemeClr val="accent2"/>
                </a:solidFill>
                <a:latin typeface="Consolas" panose="020B0609020204030204" pitchFamily="49" charset="0"/>
              </a:rPr>
              <a:t>P(A|C)</a:t>
            </a:r>
          </a:p>
        </p:txBody>
      </p:sp>
    </p:spTree>
    <p:extLst>
      <p:ext uri="{BB962C8B-B14F-4D97-AF65-F5344CB8AC3E}">
        <p14:creationId xmlns:p14="http://schemas.microsoft.com/office/powerpoint/2010/main" val="1935283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6EB6C-30C5-CC55-0369-2B6EFC70BBB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0323B3-7222-D71F-D88F-990C045591B4}"/>
              </a:ext>
            </a:extLst>
          </p:cNvPr>
          <p:cNvSpPr>
            <a:spLocks noGrp="1"/>
          </p:cNvSpPr>
          <p:nvPr>
            <p:ph type="sldNum" sz="quarter" idx="4"/>
          </p:nvPr>
        </p:nvSpPr>
        <p:spPr/>
        <p:txBody>
          <a:bodyPr/>
          <a:lstStyle/>
          <a:p>
            <a:fld id="{38FB3DE5-0BF2-9949-8E8E-62041A1EAFCC}" type="slidenum">
              <a:rPr lang="en-US" smtClean="0"/>
              <a:pPr/>
              <a:t>34</a:t>
            </a:fld>
            <a:endParaRPr lang="en-US"/>
          </a:p>
        </p:txBody>
      </p:sp>
      <p:sp>
        <p:nvSpPr>
          <p:cNvPr id="3" name="Title 2">
            <a:extLst>
              <a:ext uri="{FF2B5EF4-FFF2-40B4-BE49-F238E27FC236}">
                <a16:creationId xmlns:a16="http://schemas.microsoft.com/office/drawing/2014/main" id="{E4F9C9DC-45AC-5E19-F804-6B6B3262BA14}"/>
              </a:ext>
            </a:extLst>
          </p:cNvPr>
          <p:cNvSpPr>
            <a:spLocks noGrp="1"/>
          </p:cNvSpPr>
          <p:nvPr>
            <p:ph type="title"/>
          </p:nvPr>
        </p:nvSpPr>
        <p:spPr/>
        <p:txBody>
          <a:bodyPr/>
          <a:lstStyle/>
          <a:p>
            <a:r>
              <a:rPr lang="es-ES"/>
              <a:t>Ab initio – Hidden Marov Models</a:t>
            </a:r>
            <a:endParaRPr lang="en-GB"/>
          </a:p>
        </p:txBody>
      </p:sp>
      <p:sp>
        <p:nvSpPr>
          <p:cNvPr id="5" name="Oval 4">
            <a:extLst>
              <a:ext uri="{FF2B5EF4-FFF2-40B4-BE49-F238E27FC236}">
                <a16:creationId xmlns:a16="http://schemas.microsoft.com/office/drawing/2014/main" id="{AEAA5313-32C8-3FA2-6181-C57AE1A3837C}"/>
              </a:ext>
            </a:extLst>
          </p:cNvPr>
          <p:cNvSpPr/>
          <p:nvPr/>
        </p:nvSpPr>
        <p:spPr>
          <a:xfrm>
            <a:off x="3988691" y="621994"/>
            <a:ext cx="957810" cy="826274"/>
          </a:xfrm>
          <a:prstGeom prst="ellipse">
            <a:avLst/>
          </a:prstGeom>
          <a:noFill/>
          <a:ln w="28575">
            <a:solidFill>
              <a:schemeClr val="accent6">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a:solidFill>
                  <a:schemeClr val="accent6">
                    <a:lumMod val="75000"/>
                  </a:schemeClr>
                </a:solidFill>
              </a:rPr>
              <a:t>Start</a:t>
            </a:r>
            <a:br>
              <a:rPr lang="es-ES">
                <a:solidFill>
                  <a:schemeClr val="accent6">
                    <a:lumMod val="75000"/>
                  </a:schemeClr>
                </a:solidFill>
              </a:rPr>
            </a:br>
            <a:r>
              <a:rPr lang="es-ES">
                <a:solidFill>
                  <a:schemeClr val="accent6">
                    <a:lumMod val="75000"/>
                  </a:schemeClr>
                </a:solidFill>
              </a:rPr>
              <a:t>(S)</a:t>
            </a:r>
            <a:endParaRPr lang="en-GB">
              <a:solidFill>
                <a:schemeClr val="accent6">
                  <a:lumMod val="75000"/>
                </a:schemeClr>
              </a:solidFill>
            </a:endParaRPr>
          </a:p>
        </p:txBody>
      </p:sp>
      <p:sp>
        <p:nvSpPr>
          <p:cNvPr id="6" name="Oval 5">
            <a:extLst>
              <a:ext uri="{FF2B5EF4-FFF2-40B4-BE49-F238E27FC236}">
                <a16:creationId xmlns:a16="http://schemas.microsoft.com/office/drawing/2014/main" id="{B2F5D04B-D844-90AF-C30E-36C87186FDB8}"/>
              </a:ext>
            </a:extLst>
          </p:cNvPr>
          <p:cNvSpPr/>
          <p:nvPr/>
        </p:nvSpPr>
        <p:spPr>
          <a:xfrm>
            <a:off x="1551985" y="2089912"/>
            <a:ext cx="2745695" cy="88946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1"/>
                </a:solidFill>
              </a:rPr>
              <a:t>Intergenic region</a:t>
            </a:r>
            <a:br>
              <a:rPr lang="es-ES">
                <a:solidFill>
                  <a:schemeClr val="accent1"/>
                </a:solidFill>
              </a:rPr>
            </a:br>
            <a:r>
              <a:rPr lang="es-ES">
                <a:solidFill>
                  <a:schemeClr val="accent1"/>
                </a:solidFill>
              </a:rPr>
              <a:t>(I)</a:t>
            </a:r>
            <a:endParaRPr lang="en-GB">
              <a:solidFill>
                <a:schemeClr val="accent1"/>
              </a:solidFill>
            </a:endParaRPr>
          </a:p>
        </p:txBody>
      </p:sp>
      <p:sp>
        <p:nvSpPr>
          <p:cNvPr id="11" name="Oval 10">
            <a:extLst>
              <a:ext uri="{FF2B5EF4-FFF2-40B4-BE49-F238E27FC236}">
                <a16:creationId xmlns:a16="http://schemas.microsoft.com/office/drawing/2014/main" id="{0E98CFC8-996B-8A07-3EA9-E3F83C8EE40C}"/>
              </a:ext>
            </a:extLst>
          </p:cNvPr>
          <p:cNvSpPr/>
          <p:nvPr/>
        </p:nvSpPr>
        <p:spPr>
          <a:xfrm>
            <a:off x="4692670" y="2089912"/>
            <a:ext cx="2745695" cy="889462"/>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accent2"/>
                </a:solidFill>
              </a:rPr>
              <a:t>Coding region</a:t>
            </a:r>
            <a:br>
              <a:rPr lang="es-ES">
                <a:solidFill>
                  <a:schemeClr val="accent2"/>
                </a:solidFill>
              </a:rPr>
            </a:br>
            <a:r>
              <a:rPr lang="es-ES">
                <a:solidFill>
                  <a:schemeClr val="accent2"/>
                </a:solidFill>
              </a:rPr>
              <a:t>(C)</a:t>
            </a:r>
            <a:endParaRPr lang="en-GB">
              <a:solidFill>
                <a:schemeClr val="accent2"/>
              </a:solidFill>
            </a:endParaRPr>
          </a:p>
        </p:txBody>
      </p:sp>
      <p:cxnSp>
        <p:nvCxnSpPr>
          <p:cNvPr id="13" name="Connector: Curved 12">
            <a:extLst>
              <a:ext uri="{FF2B5EF4-FFF2-40B4-BE49-F238E27FC236}">
                <a16:creationId xmlns:a16="http://schemas.microsoft.com/office/drawing/2014/main" id="{0A10181C-163C-A70D-DD62-71C7A2D0B699}"/>
              </a:ext>
            </a:extLst>
          </p:cNvPr>
          <p:cNvCxnSpPr>
            <a:cxnSpLocks/>
            <a:stCxn id="5" idx="4"/>
            <a:endCxn id="6" idx="0"/>
          </p:cNvCxnSpPr>
          <p:nvPr/>
        </p:nvCxnSpPr>
        <p:spPr>
          <a:xfrm rot="5400000">
            <a:off x="3375393" y="997709"/>
            <a:ext cx="641644" cy="1542763"/>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A17AA435-DCDF-59AF-1C0F-A8480A6273AF}"/>
              </a:ext>
            </a:extLst>
          </p:cNvPr>
          <p:cNvCxnSpPr>
            <a:cxnSpLocks/>
            <a:stCxn id="5" idx="4"/>
            <a:endCxn id="11" idx="0"/>
          </p:cNvCxnSpPr>
          <p:nvPr/>
        </p:nvCxnSpPr>
        <p:spPr>
          <a:xfrm rot="16200000" flipH="1">
            <a:off x="4945735" y="970129"/>
            <a:ext cx="641644" cy="1597922"/>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ADE09E04-5B12-2C3A-3E08-1760E245C1D1}"/>
              </a:ext>
            </a:extLst>
          </p:cNvPr>
          <p:cNvCxnSpPr>
            <a:cxnSpLocks/>
            <a:stCxn id="6" idx="1"/>
            <a:endCxn id="6" idx="0"/>
          </p:cNvCxnSpPr>
          <p:nvPr/>
        </p:nvCxnSpPr>
        <p:spPr>
          <a:xfrm rot="5400000" flipH="1" flipV="1">
            <a:off x="2374329" y="1669667"/>
            <a:ext cx="130259" cy="970750"/>
          </a:xfrm>
          <a:prstGeom prst="curvedConnector3">
            <a:avLst>
              <a:gd name="adj1" fmla="val 275497"/>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1EBF9410-C46C-053A-6D74-4D8C9CFEC42F}"/>
              </a:ext>
            </a:extLst>
          </p:cNvPr>
          <p:cNvCxnSpPr>
            <a:stCxn id="11" idx="3"/>
            <a:endCxn id="6" idx="5"/>
          </p:cNvCxnSpPr>
          <p:nvPr/>
        </p:nvCxnSpPr>
        <p:spPr>
          <a:xfrm rot="5400000">
            <a:off x="4495175" y="2249522"/>
            <a:ext cx="12700" cy="1199186"/>
          </a:xfrm>
          <a:prstGeom prst="curvedConnector3">
            <a:avLst>
              <a:gd name="adj1" fmla="val 282566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C2CDE8D9-A311-7AA3-B468-D627FC032638}"/>
              </a:ext>
            </a:extLst>
          </p:cNvPr>
          <p:cNvCxnSpPr>
            <a:stCxn id="6" idx="7"/>
            <a:endCxn id="11" idx="1"/>
          </p:cNvCxnSpPr>
          <p:nvPr/>
        </p:nvCxnSpPr>
        <p:spPr>
          <a:xfrm rot="5400000" flipH="1" flipV="1">
            <a:off x="4495175" y="1620578"/>
            <a:ext cx="12700" cy="1199186"/>
          </a:xfrm>
          <a:prstGeom prst="curvedConnector3">
            <a:avLst>
              <a:gd name="adj1" fmla="val 282566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824B699C-482F-0653-737F-6AD71C9BA3A1}"/>
              </a:ext>
            </a:extLst>
          </p:cNvPr>
          <p:cNvCxnSpPr>
            <a:stCxn id="11" idx="7"/>
            <a:endCxn id="11" idx="0"/>
          </p:cNvCxnSpPr>
          <p:nvPr/>
        </p:nvCxnSpPr>
        <p:spPr>
          <a:xfrm rot="16200000" flipV="1">
            <a:off x="6485764" y="1669667"/>
            <a:ext cx="130259" cy="970749"/>
          </a:xfrm>
          <a:prstGeom prst="curvedConnector3">
            <a:avLst>
              <a:gd name="adj1" fmla="val 275497"/>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25D235E-6120-E4AE-9ED8-3FFF272005E6}"/>
              </a:ext>
            </a:extLst>
          </p:cNvPr>
          <p:cNvSpPr txBox="1"/>
          <p:nvPr/>
        </p:nvSpPr>
        <p:spPr>
          <a:xfrm>
            <a:off x="420934" y="2248584"/>
            <a:ext cx="1055089" cy="646331"/>
          </a:xfrm>
          <a:prstGeom prst="rect">
            <a:avLst/>
          </a:prstGeom>
          <a:noFill/>
        </p:spPr>
        <p:txBody>
          <a:bodyPr wrap="square" rtlCol="0">
            <a:spAutoFit/>
          </a:bodyPr>
          <a:lstStyle/>
          <a:p>
            <a:r>
              <a:rPr lang="es-ES"/>
              <a:t>Hidden</a:t>
            </a:r>
            <a:br>
              <a:rPr lang="es-ES"/>
            </a:br>
            <a:r>
              <a:rPr lang="es-ES"/>
              <a:t>states</a:t>
            </a:r>
            <a:endParaRPr lang="en-GB"/>
          </a:p>
        </p:txBody>
      </p:sp>
      <p:sp>
        <p:nvSpPr>
          <p:cNvPr id="10" name="TextBox 9">
            <a:extLst>
              <a:ext uri="{FF2B5EF4-FFF2-40B4-BE49-F238E27FC236}">
                <a16:creationId xmlns:a16="http://schemas.microsoft.com/office/drawing/2014/main" id="{A5832DEB-E19A-13F2-8300-30C23987034B}"/>
              </a:ext>
            </a:extLst>
          </p:cNvPr>
          <p:cNvSpPr txBox="1"/>
          <p:nvPr/>
        </p:nvSpPr>
        <p:spPr>
          <a:xfrm>
            <a:off x="1551985" y="1478925"/>
            <a:ext cx="1135247" cy="369332"/>
          </a:xfrm>
          <a:prstGeom prst="rect">
            <a:avLst/>
          </a:prstGeom>
          <a:noFill/>
        </p:spPr>
        <p:txBody>
          <a:bodyPr wrap="none" rtlCol="0">
            <a:spAutoFit/>
          </a:bodyPr>
          <a:lstStyle/>
          <a:p>
            <a:r>
              <a:rPr lang="es-ES">
                <a:solidFill>
                  <a:schemeClr val="accent1"/>
                </a:solidFill>
              </a:rPr>
              <a:t>P(I|I)=2/3</a:t>
            </a:r>
            <a:endParaRPr lang="en-GB">
              <a:solidFill>
                <a:schemeClr val="accent1"/>
              </a:solidFill>
            </a:endParaRPr>
          </a:p>
        </p:txBody>
      </p:sp>
      <p:sp>
        <p:nvSpPr>
          <p:cNvPr id="12" name="TextBox 11">
            <a:extLst>
              <a:ext uri="{FF2B5EF4-FFF2-40B4-BE49-F238E27FC236}">
                <a16:creationId xmlns:a16="http://schemas.microsoft.com/office/drawing/2014/main" id="{F294D399-EC8E-C3AE-7A81-6796441D465B}"/>
              </a:ext>
            </a:extLst>
          </p:cNvPr>
          <p:cNvSpPr txBox="1"/>
          <p:nvPr/>
        </p:nvSpPr>
        <p:spPr>
          <a:xfrm>
            <a:off x="4021654" y="2815820"/>
            <a:ext cx="1002197" cy="307777"/>
          </a:xfrm>
          <a:prstGeom prst="rect">
            <a:avLst/>
          </a:prstGeom>
          <a:noFill/>
        </p:spPr>
        <p:txBody>
          <a:bodyPr wrap="none" rtlCol="0">
            <a:spAutoFit/>
          </a:bodyPr>
          <a:lstStyle/>
          <a:p>
            <a:r>
              <a:rPr lang="es-ES" sz="1400">
                <a:solidFill>
                  <a:schemeClr val="accent1"/>
                </a:solidFill>
              </a:rPr>
              <a:t>P(I|C)=1/3</a:t>
            </a:r>
            <a:endParaRPr lang="en-GB" sz="1400">
              <a:solidFill>
                <a:schemeClr val="accent1"/>
              </a:solidFill>
            </a:endParaRPr>
          </a:p>
        </p:txBody>
      </p:sp>
      <p:sp>
        <p:nvSpPr>
          <p:cNvPr id="14" name="TextBox 13">
            <a:extLst>
              <a:ext uri="{FF2B5EF4-FFF2-40B4-BE49-F238E27FC236}">
                <a16:creationId xmlns:a16="http://schemas.microsoft.com/office/drawing/2014/main" id="{D568766C-DDCB-EF2E-6CEE-F7AD7F2A3B22}"/>
              </a:ext>
            </a:extLst>
          </p:cNvPr>
          <p:cNvSpPr txBox="1"/>
          <p:nvPr/>
        </p:nvSpPr>
        <p:spPr>
          <a:xfrm>
            <a:off x="4000426" y="1933305"/>
            <a:ext cx="1002197" cy="307777"/>
          </a:xfrm>
          <a:prstGeom prst="rect">
            <a:avLst/>
          </a:prstGeom>
          <a:noFill/>
        </p:spPr>
        <p:txBody>
          <a:bodyPr wrap="none" rtlCol="0">
            <a:spAutoFit/>
          </a:bodyPr>
          <a:lstStyle/>
          <a:p>
            <a:r>
              <a:rPr lang="es-ES" sz="1400">
                <a:solidFill>
                  <a:schemeClr val="accent2"/>
                </a:solidFill>
              </a:rPr>
              <a:t>P(C|I)=1/2</a:t>
            </a:r>
            <a:endParaRPr lang="en-GB" sz="1400">
              <a:solidFill>
                <a:schemeClr val="accent2"/>
              </a:solidFill>
            </a:endParaRPr>
          </a:p>
        </p:txBody>
      </p:sp>
      <p:sp>
        <p:nvSpPr>
          <p:cNvPr id="16" name="TextBox 15">
            <a:extLst>
              <a:ext uri="{FF2B5EF4-FFF2-40B4-BE49-F238E27FC236}">
                <a16:creationId xmlns:a16="http://schemas.microsoft.com/office/drawing/2014/main" id="{F77F3128-2FD9-3BBE-2936-5D5BD7680E34}"/>
              </a:ext>
            </a:extLst>
          </p:cNvPr>
          <p:cNvSpPr txBox="1"/>
          <p:nvPr/>
        </p:nvSpPr>
        <p:spPr>
          <a:xfrm>
            <a:off x="6165223" y="1503843"/>
            <a:ext cx="1237839" cy="369332"/>
          </a:xfrm>
          <a:prstGeom prst="rect">
            <a:avLst/>
          </a:prstGeom>
          <a:noFill/>
        </p:spPr>
        <p:txBody>
          <a:bodyPr wrap="none" rtlCol="0">
            <a:spAutoFit/>
          </a:bodyPr>
          <a:lstStyle/>
          <a:p>
            <a:r>
              <a:rPr lang="es-ES">
                <a:solidFill>
                  <a:schemeClr val="accent2"/>
                </a:solidFill>
              </a:rPr>
              <a:t>P(C|I)=1/2</a:t>
            </a:r>
            <a:endParaRPr lang="en-GB">
              <a:solidFill>
                <a:schemeClr val="accent2"/>
              </a:solidFill>
            </a:endParaRPr>
          </a:p>
        </p:txBody>
      </p:sp>
      <p:sp>
        <p:nvSpPr>
          <p:cNvPr id="18" name="Rectangle 17">
            <a:extLst>
              <a:ext uri="{FF2B5EF4-FFF2-40B4-BE49-F238E27FC236}">
                <a16:creationId xmlns:a16="http://schemas.microsoft.com/office/drawing/2014/main" id="{344D5788-0B32-B8BB-2904-F6680F1A9390}"/>
              </a:ext>
            </a:extLst>
          </p:cNvPr>
          <p:cNvSpPr/>
          <p:nvPr/>
        </p:nvSpPr>
        <p:spPr>
          <a:xfrm>
            <a:off x="2687088" y="3641816"/>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8EED57A-6235-93D4-5DFE-4AF917650636}"/>
              </a:ext>
            </a:extLst>
          </p:cNvPr>
          <p:cNvSpPr/>
          <p:nvPr/>
        </p:nvSpPr>
        <p:spPr>
          <a:xfrm>
            <a:off x="5827775" y="3641815"/>
            <a:ext cx="475488" cy="435573"/>
          </a:xfrm>
          <a:prstGeom prst="rect">
            <a:avLst/>
          </a:prstGeom>
          <a:noFill/>
          <a:ln w="28575">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86E07D94-363B-564A-81A2-8E9CF4C0FC00}"/>
              </a:ext>
            </a:extLst>
          </p:cNvPr>
          <p:cNvSpPr txBox="1"/>
          <p:nvPr/>
        </p:nvSpPr>
        <p:spPr>
          <a:xfrm>
            <a:off x="2773843" y="3684079"/>
            <a:ext cx="338554" cy="369332"/>
          </a:xfrm>
          <a:prstGeom prst="rect">
            <a:avLst/>
          </a:prstGeom>
          <a:noFill/>
        </p:spPr>
        <p:txBody>
          <a:bodyPr wrap="none" rtlCol="0">
            <a:spAutoFit/>
          </a:bodyPr>
          <a:lstStyle/>
          <a:p>
            <a:r>
              <a:rPr lang="es-ES"/>
              <a:t>A</a:t>
            </a:r>
            <a:endParaRPr lang="en-GB"/>
          </a:p>
        </p:txBody>
      </p:sp>
      <p:sp>
        <p:nvSpPr>
          <p:cNvPr id="21" name="TextBox 20">
            <a:extLst>
              <a:ext uri="{FF2B5EF4-FFF2-40B4-BE49-F238E27FC236}">
                <a16:creationId xmlns:a16="http://schemas.microsoft.com/office/drawing/2014/main" id="{12550BF5-46A9-988C-CEE4-B7B4A68AB33E}"/>
              </a:ext>
            </a:extLst>
          </p:cNvPr>
          <p:cNvSpPr txBox="1"/>
          <p:nvPr/>
        </p:nvSpPr>
        <p:spPr>
          <a:xfrm>
            <a:off x="5905386" y="3683534"/>
            <a:ext cx="338554" cy="369332"/>
          </a:xfrm>
          <a:prstGeom prst="rect">
            <a:avLst/>
          </a:prstGeom>
          <a:noFill/>
        </p:spPr>
        <p:txBody>
          <a:bodyPr wrap="square" rtlCol="0">
            <a:spAutoFit/>
          </a:bodyPr>
          <a:lstStyle/>
          <a:p>
            <a:r>
              <a:rPr lang="es-ES"/>
              <a:t>B</a:t>
            </a:r>
            <a:endParaRPr lang="en-GB"/>
          </a:p>
        </p:txBody>
      </p:sp>
      <p:cxnSp>
        <p:nvCxnSpPr>
          <p:cNvPr id="23" name="Straight Arrow Connector 22">
            <a:extLst>
              <a:ext uri="{FF2B5EF4-FFF2-40B4-BE49-F238E27FC236}">
                <a16:creationId xmlns:a16="http://schemas.microsoft.com/office/drawing/2014/main" id="{D8E203FB-68B6-C238-D9EC-86A9449F01BC}"/>
              </a:ext>
            </a:extLst>
          </p:cNvPr>
          <p:cNvCxnSpPr>
            <a:endCxn id="18" idx="0"/>
          </p:cNvCxnSpPr>
          <p:nvPr/>
        </p:nvCxnSpPr>
        <p:spPr>
          <a:xfrm flipH="1">
            <a:off x="2924832" y="2979374"/>
            <a:ext cx="1" cy="66244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26B8E83-265F-7F9E-0EFB-95653D263A5F}"/>
              </a:ext>
            </a:extLst>
          </p:cNvPr>
          <p:cNvCxnSpPr>
            <a:cxnSpLocks/>
            <a:endCxn id="19" idx="1"/>
          </p:cNvCxnSpPr>
          <p:nvPr/>
        </p:nvCxnSpPr>
        <p:spPr>
          <a:xfrm>
            <a:off x="2924833" y="2979374"/>
            <a:ext cx="2902942" cy="8802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96A2214-AB58-254E-021E-6C2067355282}"/>
              </a:ext>
            </a:extLst>
          </p:cNvPr>
          <p:cNvCxnSpPr>
            <a:endCxn id="19" idx="0"/>
          </p:cNvCxnSpPr>
          <p:nvPr/>
        </p:nvCxnSpPr>
        <p:spPr>
          <a:xfrm>
            <a:off x="6065518" y="2979374"/>
            <a:ext cx="1" cy="66244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8" name="Straight Arrow Connector 27">
            <a:extLst>
              <a:ext uri="{FF2B5EF4-FFF2-40B4-BE49-F238E27FC236}">
                <a16:creationId xmlns:a16="http://schemas.microsoft.com/office/drawing/2014/main" id="{B395DEB1-DB85-81D5-B5E3-F6F1A144D6DB}"/>
              </a:ext>
            </a:extLst>
          </p:cNvPr>
          <p:cNvCxnSpPr>
            <a:cxnSpLocks/>
            <a:endCxn id="18" idx="3"/>
          </p:cNvCxnSpPr>
          <p:nvPr/>
        </p:nvCxnSpPr>
        <p:spPr>
          <a:xfrm flipH="1">
            <a:off x="3162576" y="2979374"/>
            <a:ext cx="2902942" cy="880229"/>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9" name="TextBox 28">
            <a:extLst>
              <a:ext uri="{FF2B5EF4-FFF2-40B4-BE49-F238E27FC236}">
                <a16:creationId xmlns:a16="http://schemas.microsoft.com/office/drawing/2014/main" id="{426F4FB3-E011-D9CA-EA5B-F637DFEBD311}"/>
              </a:ext>
            </a:extLst>
          </p:cNvPr>
          <p:cNvSpPr txBox="1"/>
          <p:nvPr/>
        </p:nvSpPr>
        <p:spPr>
          <a:xfrm>
            <a:off x="311974" y="3729700"/>
            <a:ext cx="2224124" cy="923330"/>
          </a:xfrm>
          <a:prstGeom prst="rect">
            <a:avLst/>
          </a:prstGeom>
          <a:noFill/>
        </p:spPr>
        <p:txBody>
          <a:bodyPr wrap="square" rtlCol="0">
            <a:spAutoFit/>
          </a:bodyPr>
          <a:lstStyle/>
          <a:p>
            <a:r>
              <a:rPr lang="es-ES" u="sng">
                <a:latin typeface="Consolas" panose="020B0609020204030204" pitchFamily="49" charset="0"/>
              </a:rPr>
              <a:t>Actual data:</a:t>
            </a:r>
            <a:br>
              <a:rPr lang="es-ES" b="1">
                <a:latin typeface="Consolas" panose="020B0609020204030204" pitchFamily="49" charset="0"/>
              </a:rPr>
            </a:br>
            <a:r>
              <a:rPr lang="es-ES" b="1">
                <a:latin typeface="Consolas" panose="020B0609020204030204" pitchFamily="49" charset="0"/>
              </a:rPr>
              <a:t>BBA</a:t>
            </a:r>
          </a:p>
          <a:p>
            <a:r>
              <a:rPr lang="es-ES" b="1">
                <a:solidFill>
                  <a:schemeClr val="accent1"/>
                </a:solidFill>
                <a:latin typeface="Consolas" panose="020B0609020204030204" pitchFamily="49" charset="0"/>
              </a:rPr>
              <a:t>I</a:t>
            </a:r>
            <a:r>
              <a:rPr lang="es-ES" b="1">
                <a:solidFill>
                  <a:schemeClr val="accent2"/>
                </a:solidFill>
                <a:latin typeface="Consolas" panose="020B0609020204030204" pitchFamily="49" charset="0"/>
              </a:rPr>
              <a:t>CC</a:t>
            </a:r>
            <a:endParaRPr lang="es-ES" b="1">
              <a:solidFill>
                <a:schemeClr val="accent1"/>
              </a:solidFill>
              <a:latin typeface="Consolas" panose="020B0609020204030204" pitchFamily="49" charset="0"/>
            </a:endParaRPr>
          </a:p>
        </p:txBody>
      </p:sp>
      <p:sp>
        <p:nvSpPr>
          <p:cNvPr id="30" name="TextBox 29">
            <a:extLst>
              <a:ext uri="{FF2B5EF4-FFF2-40B4-BE49-F238E27FC236}">
                <a16:creationId xmlns:a16="http://schemas.microsoft.com/office/drawing/2014/main" id="{392212E7-7CF1-9457-320E-8977F2C65A46}"/>
              </a:ext>
            </a:extLst>
          </p:cNvPr>
          <p:cNvSpPr txBox="1"/>
          <p:nvPr/>
        </p:nvSpPr>
        <p:spPr>
          <a:xfrm>
            <a:off x="4869854" y="1318008"/>
            <a:ext cx="1135247" cy="369332"/>
          </a:xfrm>
          <a:prstGeom prst="rect">
            <a:avLst/>
          </a:prstGeom>
          <a:noFill/>
        </p:spPr>
        <p:txBody>
          <a:bodyPr wrap="none" rtlCol="0">
            <a:spAutoFit/>
          </a:bodyPr>
          <a:lstStyle/>
          <a:p>
            <a:r>
              <a:rPr lang="es-ES">
                <a:solidFill>
                  <a:schemeClr val="accent6">
                    <a:lumMod val="75000"/>
                  </a:schemeClr>
                </a:solidFill>
              </a:rPr>
              <a:t>P(C|S)=1</a:t>
            </a:r>
            <a:endParaRPr lang="en-GB">
              <a:solidFill>
                <a:schemeClr val="accent6">
                  <a:lumMod val="75000"/>
                </a:schemeClr>
              </a:solidFill>
            </a:endParaRPr>
          </a:p>
        </p:txBody>
      </p:sp>
      <p:sp>
        <p:nvSpPr>
          <p:cNvPr id="31" name="TextBox 30">
            <a:extLst>
              <a:ext uri="{FF2B5EF4-FFF2-40B4-BE49-F238E27FC236}">
                <a16:creationId xmlns:a16="http://schemas.microsoft.com/office/drawing/2014/main" id="{D8F3A916-8859-ACCA-B010-606BE4FBB1FE}"/>
              </a:ext>
            </a:extLst>
          </p:cNvPr>
          <p:cNvSpPr txBox="1"/>
          <p:nvPr/>
        </p:nvSpPr>
        <p:spPr>
          <a:xfrm>
            <a:off x="3058157" y="1318008"/>
            <a:ext cx="1032655" cy="369332"/>
          </a:xfrm>
          <a:prstGeom prst="rect">
            <a:avLst/>
          </a:prstGeom>
          <a:noFill/>
        </p:spPr>
        <p:txBody>
          <a:bodyPr wrap="none" rtlCol="0">
            <a:spAutoFit/>
          </a:bodyPr>
          <a:lstStyle/>
          <a:p>
            <a:r>
              <a:rPr lang="es-ES">
                <a:solidFill>
                  <a:schemeClr val="accent6">
                    <a:lumMod val="75000"/>
                  </a:schemeClr>
                </a:solidFill>
              </a:rPr>
              <a:t>P(I|S)=1</a:t>
            </a:r>
            <a:endParaRPr lang="en-GB">
              <a:solidFill>
                <a:schemeClr val="accent6">
                  <a:lumMod val="75000"/>
                </a:schemeClr>
              </a:solidFill>
            </a:endParaRPr>
          </a:p>
        </p:txBody>
      </p:sp>
      <p:sp>
        <p:nvSpPr>
          <p:cNvPr id="7" name="TextBox 6">
            <a:extLst>
              <a:ext uri="{FF2B5EF4-FFF2-40B4-BE49-F238E27FC236}">
                <a16:creationId xmlns:a16="http://schemas.microsoft.com/office/drawing/2014/main" id="{D3B35185-1E8B-2229-9D22-89E9A601DF9C}"/>
              </a:ext>
            </a:extLst>
          </p:cNvPr>
          <p:cNvSpPr txBox="1"/>
          <p:nvPr/>
        </p:nvSpPr>
        <p:spPr>
          <a:xfrm>
            <a:off x="1682183" y="3163577"/>
            <a:ext cx="1242648" cy="369332"/>
          </a:xfrm>
          <a:prstGeom prst="rect">
            <a:avLst/>
          </a:prstGeom>
          <a:noFill/>
        </p:spPr>
        <p:txBody>
          <a:bodyPr wrap="none" rtlCol="0">
            <a:spAutoFit/>
          </a:bodyPr>
          <a:lstStyle/>
          <a:p>
            <a:r>
              <a:rPr lang="es-ES">
                <a:solidFill>
                  <a:schemeClr val="accent1"/>
                </a:solidFill>
              </a:rPr>
              <a:t>P(A|I)=3/4</a:t>
            </a:r>
            <a:endParaRPr lang="en-GB">
              <a:solidFill>
                <a:schemeClr val="accent1"/>
              </a:solidFill>
            </a:endParaRPr>
          </a:p>
        </p:txBody>
      </p:sp>
      <p:sp>
        <p:nvSpPr>
          <p:cNvPr id="8" name="TextBox 7">
            <a:extLst>
              <a:ext uri="{FF2B5EF4-FFF2-40B4-BE49-F238E27FC236}">
                <a16:creationId xmlns:a16="http://schemas.microsoft.com/office/drawing/2014/main" id="{6FFA1BDB-DEEA-E1A1-FC6D-F6A4851A3BB8}"/>
              </a:ext>
            </a:extLst>
          </p:cNvPr>
          <p:cNvSpPr txBox="1"/>
          <p:nvPr/>
        </p:nvSpPr>
        <p:spPr>
          <a:xfrm>
            <a:off x="4503428" y="3744927"/>
            <a:ext cx="1395737" cy="369332"/>
          </a:xfrm>
          <a:prstGeom prst="rect">
            <a:avLst/>
          </a:prstGeom>
          <a:noFill/>
        </p:spPr>
        <p:txBody>
          <a:bodyPr wrap="square" rtlCol="0">
            <a:spAutoFit/>
          </a:bodyPr>
          <a:lstStyle/>
          <a:p>
            <a:r>
              <a:rPr lang="es-ES">
                <a:solidFill>
                  <a:schemeClr val="accent1"/>
                </a:solidFill>
              </a:rPr>
              <a:t>P(B|I)=1/4</a:t>
            </a:r>
            <a:endParaRPr lang="en-GB">
              <a:solidFill>
                <a:schemeClr val="accent1"/>
              </a:solidFill>
            </a:endParaRPr>
          </a:p>
        </p:txBody>
      </p:sp>
      <p:sp>
        <p:nvSpPr>
          <p:cNvPr id="9" name="TextBox 8">
            <a:extLst>
              <a:ext uri="{FF2B5EF4-FFF2-40B4-BE49-F238E27FC236}">
                <a16:creationId xmlns:a16="http://schemas.microsoft.com/office/drawing/2014/main" id="{E35D865D-C946-6CBA-F358-6C9BFF7C0047}"/>
              </a:ext>
            </a:extLst>
          </p:cNvPr>
          <p:cNvSpPr txBox="1"/>
          <p:nvPr/>
        </p:nvSpPr>
        <p:spPr>
          <a:xfrm>
            <a:off x="6065517" y="3142409"/>
            <a:ext cx="1327608" cy="369332"/>
          </a:xfrm>
          <a:prstGeom prst="rect">
            <a:avLst/>
          </a:prstGeom>
          <a:noFill/>
        </p:spPr>
        <p:txBody>
          <a:bodyPr wrap="none" rtlCol="0">
            <a:spAutoFit/>
          </a:bodyPr>
          <a:lstStyle/>
          <a:p>
            <a:r>
              <a:rPr lang="es-ES">
                <a:solidFill>
                  <a:schemeClr val="accent2"/>
                </a:solidFill>
              </a:rPr>
              <a:t>P(B|C)=1/2</a:t>
            </a:r>
            <a:endParaRPr lang="en-GB">
              <a:solidFill>
                <a:schemeClr val="accent2"/>
              </a:solidFill>
            </a:endParaRPr>
          </a:p>
        </p:txBody>
      </p:sp>
      <p:sp>
        <p:nvSpPr>
          <p:cNvPr id="33" name="TextBox 32">
            <a:extLst>
              <a:ext uri="{FF2B5EF4-FFF2-40B4-BE49-F238E27FC236}">
                <a16:creationId xmlns:a16="http://schemas.microsoft.com/office/drawing/2014/main" id="{323D4F98-E1FF-8E29-5A44-072D1E18F27E}"/>
              </a:ext>
            </a:extLst>
          </p:cNvPr>
          <p:cNvSpPr txBox="1"/>
          <p:nvPr/>
        </p:nvSpPr>
        <p:spPr>
          <a:xfrm>
            <a:off x="3212755" y="3770733"/>
            <a:ext cx="1327608" cy="369332"/>
          </a:xfrm>
          <a:prstGeom prst="rect">
            <a:avLst/>
          </a:prstGeom>
          <a:noFill/>
        </p:spPr>
        <p:txBody>
          <a:bodyPr wrap="none" rtlCol="0">
            <a:spAutoFit/>
          </a:bodyPr>
          <a:lstStyle/>
          <a:p>
            <a:r>
              <a:rPr lang="es-ES">
                <a:solidFill>
                  <a:schemeClr val="accent2"/>
                </a:solidFill>
              </a:rPr>
              <a:t>P(A|C)=1/2</a:t>
            </a:r>
            <a:endParaRPr lang="en-GB">
              <a:solidFill>
                <a:schemeClr val="accent2"/>
              </a:solidFill>
            </a:endParaRPr>
          </a:p>
        </p:txBody>
      </p:sp>
      <p:sp>
        <p:nvSpPr>
          <p:cNvPr id="34" name="TextBox 33">
            <a:extLst>
              <a:ext uri="{FF2B5EF4-FFF2-40B4-BE49-F238E27FC236}">
                <a16:creationId xmlns:a16="http://schemas.microsoft.com/office/drawing/2014/main" id="{08D223CA-A9F1-D8E3-D38C-BF3ABCAA1855}"/>
              </a:ext>
            </a:extLst>
          </p:cNvPr>
          <p:cNvSpPr txBox="1"/>
          <p:nvPr/>
        </p:nvSpPr>
        <p:spPr>
          <a:xfrm>
            <a:off x="2303506" y="4360318"/>
            <a:ext cx="6840493" cy="369332"/>
          </a:xfrm>
          <a:prstGeom prst="rect">
            <a:avLst/>
          </a:prstGeom>
          <a:noFill/>
        </p:spPr>
        <p:txBody>
          <a:bodyPr wrap="square" rtlCol="0">
            <a:spAutoFit/>
          </a:bodyPr>
          <a:lstStyle/>
          <a:p>
            <a:r>
              <a:rPr lang="es-ES">
                <a:latin typeface="Consolas" panose="020B0609020204030204" pitchFamily="49" charset="0"/>
              </a:rPr>
              <a:t>P(Path)=</a:t>
            </a:r>
            <a:r>
              <a:rPr lang="es-ES">
                <a:solidFill>
                  <a:schemeClr val="accent6">
                    <a:lumMod val="75000"/>
                  </a:schemeClr>
                </a:solidFill>
                <a:latin typeface="Consolas" panose="020B0609020204030204" pitchFamily="49" charset="0"/>
              </a:rPr>
              <a:t>1</a:t>
            </a:r>
            <a:r>
              <a:rPr lang="es-ES">
                <a:latin typeface="Consolas" panose="020B0609020204030204" pitchFamily="49" charset="0"/>
              </a:rPr>
              <a:t>*</a:t>
            </a:r>
            <a:r>
              <a:rPr lang="es-ES">
                <a:solidFill>
                  <a:schemeClr val="accent1"/>
                </a:solidFill>
                <a:latin typeface="Consolas" panose="020B0609020204030204" pitchFamily="49" charset="0"/>
              </a:rPr>
              <a:t>1/4</a:t>
            </a:r>
            <a:r>
              <a:rPr lang="es-ES">
                <a:latin typeface="Consolas" panose="020B0609020204030204" pitchFamily="49" charset="0"/>
              </a:rPr>
              <a:t>*</a:t>
            </a:r>
            <a:r>
              <a:rPr lang="es-ES">
                <a:solidFill>
                  <a:schemeClr val="accent2"/>
                </a:solidFill>
                <a:latin typeface="Consolas" panose="020B0609020204030204" pitchFamily="49" charset="0"/>
              </a:rPr>
              <a:t>1/2</a:t>
            </a:r>
            <a:r>
              <a:rPr lang="es-ES">
                <a:latin typeface="Consolas" panose="020B0609020204030204" pitchFamily="49" charset="0"/>
              </a:rPr>
              <a:t>*</a:t>
            </a:r>
            <a:r>
              <a:rPr lang="es-ES">
                <a:solidFill>
                  <a:schemeClr val="accent2"/>
                </a:solidFill>
                <a:latin typeface="Consolas" panose="020B0609020204030204" pitchFamily="49" charset="0"/>
              </a:rPr>
              <a:t>1/2</a:t>
            </a:r>
            <a:r>
              <a:rPr lang="es-ES">
                <a:latin typeface="Consolas" panose="020B0609020204030204" pitchFamily="49" charset="0"/>
              </a:rPr>
              <a:t>*</a:t>
            </a:r>
            <a:r>
              <a:rPr lang="es-ES">
                <a:solidFill>
                  <a:schemeClr val="accent2"/>
                </a:solidFill>
                <a:latin typeface="Consolas" panose="020B0609020204030204" pitchFamily="49" charset="0"/>
              </a:rPr>
              <a:t>1/2</a:t>
            </a:r>
            <a:r>
              <a:rPr lang="es-ES">
                <a:latin typeface="Consolas" panose="020B0609020204030204" pitchFamily="49" charset="0"/>
              </a:rPr>
              <a:t>*</a:t>
            </a:r>
            <a:r>
              <a:rPr lang="es-ES">
                <a:solidFill>
                  <a:schemeClr val="accent2"/>
                </a:solidFill>
                <a:latin typeface="Consolas" panose="020B0609020204030204" pitchFamily="49" charset="0"/>
              </a:rPr>
              <a:t>1/2</a:t>
            </a:r>
            <a:r>
              <a:rPr lang="es-ES">
                <a:latin typeface="Consolas" panose="020B0609020204030204" pitchFamily="49" charset="0"/>
              </a:rPr>
              <a:t>=1/64</a:t>
            </a:r>
            <a:endParaRPr lang="es-ES">
              <a:solidFill>
                <a:schemeClr val="accent2"/>
              </a:solidFill>
              <a:latin typeface="Consolas" panose="020B0609020204030204" pitchFamily="49" charset="0"/>
            </a:endParaRPr>
          </a:p>
        </p:txBody>
      </p:sp>
    </p:spTree>
    <p:extLst>
      <p:ext uri="{BB962C8B-B14F-4D97-AF65-F5344CB8AC3E}">
        <p14:creationId xmlns:p14="http://schemas.microsoft.com/office/powerpoint/2010/main" val="3652332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AE0D08-C88F-256E-9645-CD1F206667AB}"/>
              </a:ext>
            </a:extLst>
          </p:cNvPr>
          <p:cNvSpPr>
            <a:spLocks noGrp="1"/>
          </p:cNvSpPr>
          <p:nvPr>
            <p:ph type="sldNum" sz="quarter" idx="4"/>
          </p:nvPr>
        </p:nvSpPr>
        <p:spPr/>
        <p:txBody>
          <a:bodyPr/>
          <a:lstStyle/>
          <a:p>
            <a:fld id="{38FB3DE5-0BF2-9949-8E8E-62041A1EAFCC}" type="slidenum">
              <a:rPr lang="en-US" smtClean="0"/>
              <a:pPr/>
              <a:t>35</a:t>
            </a:fld>
            <a:endParaRPr lang="en-US"/>
          </a:p>
        </p:txBody>
      </p:sp>
      <p:sp>
        <p:nvSpPr>
          <p:cNvPr id="3" name="Title 2">
            <a:extLst>
              <a:ext uri="{FF2B5EF4-FFF2-40B4-BE49-F238E27FC236}">
                <a16:creationId xmlns:a16="http://schemas.microsoft.com/office/drawing/2014/main" id="{3FF26D60-91AC-8F88-597E-89151DD3EC9A}"/>
              </a:ext>
            </a:extLst>
          </p:cNvPr>
          <p:cNvSpPr>
            <a:spLocks noGrp="1"/>
          </p:cNvSpPr>
          <p:nvPr>
            <p:ph type="title"/>
          </p:nvPr>
        </p:nvSpPr>
        <p:spPr/>
        <p:txBody>
          <a:bodyPr/>
          <a:lstStyle/>
          <a:p>
            <a:r>
              <a:rPr lang="es-ES"/>
              <a:t>Ab initio – Hidden Markov Model</a:t>
            </a:r>
            <a:endParaRPr lang="en-GB"/>
          </a:p>
        </p:txBody>
      </p:sp>
      <p:sp>
        <p:nvSpPr>
          <p:cNvPr id="4" name="Text Placeholder 3">
            <a:extLst>
              <a:ext uri="{FF2B5EF4-FFF2-40B4-BE49-F238E27FC236}">
                <a16:creationId xmlns:a16="http://schemas.microsoft.com/office/drawing/2014/main" id="{C4B28F6A-9528-78CA-B7E4-4A356FA69C73}"/>
              </a:ext>
            </a:extLst>
          </p:cNvPr>
          <p:cNvSpPr>
            <a:spLocks noGrp="1"/>
          </p:cNvSpPr>
          <p:nvPr>
            <p:ph type="body" sz="quarter" idx="10"/>
          </p:nvPr>
        </p:nvSpPr>
        <p:spPr/>
        <p:txBody>
          <a:bodyPr/>
          <a:lstStyle/>
          <a:p>
            <a:r>
              <a:rPr lang="es-ES"/>
              <a:t>Then, the idea is simple:</a:t>
            </a:r>
          </a:p>
          <a:p>
            <a:pPr marL="800100" lvl="1" indent="-342900">
              <a:buFont typeface="+mj-lt"/>
              <a:buAutoNum type="arabicPeriod"/>
            </a:pPr>
            <a:r>
              <a:rPr lang="es-ES"/>
              <a:t>Train the model to learn each probability</a:t>
            </a:r>
          </a:p>
          <a:p>
            <a:pPr marL="800100" lvl="1" indent="-342900">
              <a:buFont typeface="+mj-lt"/>
              <a:buAutoNum type="arabicPeriod"/>
            </a:pPr>
            <a:r>
              <a:rPr lang="es-ES"/>
              <a:t>Generatew as many states as possible</a:t>
            </a:r>
          </a:p>
          <a:p>
            <a:pPr marL="800100" lvl="1" indent="-342900">
              <a:buFont typeface="+mj-lt"/>
              <a:buAutoNum type="arabicPeriod"/>
            </a:pPr>
            <a:r>
              <a:rPr lang="es-ES"/>
              <a:t>Select the one with the highest probability</a:t>
            </a:r>
          </a:p>
          <a:p>
            <a:pPr marL="400050"/>
            <a:r>
              <a:rPr lang="es-ES"/>
              <a:t>However… </a:t>
            </a:r>
          </a:p>
          <a:p>
            <a:pPr marL="800100" lvl="1"/>
            <a:r>
              <a:rPr lang="es-ES"/>
              <a:t>It is highly expensive computationally </a:t>
            </a:r>
          </a:p>
          <a:p>
            <a:pPr marL="800100" lvl="1"/>
            <a:r>
              <a:rPr lang="es-ES"/>
              <a:t>20 nucleotides, with 2 possible states = 1 Million possibilities </a:t>
            </a:r>
          </a:p>
          <a:p>
            <a:pPr marL="1200150" lvl="2"/>
            <a:r>
              <a:rPr lang="es-ES"/>
              <a:t>In Augustus there are 46 possible states, and a human genome has 3.2 billion nucleotides</a:t>
            </a:r>
          </a:p>
          <a:p>
            <a:pPr marL="800100" lvl="1"/>
            <a:r>
              <a:rPr lang="es-ES"/>
              <a:t>There are strategies to speed this up</a:t>
            </a:r>
            <a:endParaRPr lang="en-GB"/>
          </a:p>
        </p:txBody>
      </p:sp>
    </p:spTree>
    <p:extLst>
      <p:ext uri="{BB962C8B-B14F-4D97-AF65-F5344CB8AC3E}">
        <p14:creationId xmlns:p14="http://schemas.microsoft.com/office/powerpoint/2010/main" val="4260718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61DD15-B0EA-F7B0-3C20-CF9D2591F253}"/>
              </a:ext>
            </a:extLst>
          </p:cNvPr>
          <p:cNvSpPr>
            <a:spLocks noGrp="1"/>
          </p:cNvSpPr>
          <p:nvPr>
            <p:ph type="sldNum" sz="quarter" idx="4"/>
          </p:nvPr>
        </p:nvSpPr>
        <p:spPr/>
        <p:txBody>
          <a:bodyPr/>
          <a:lstStyle/>
          <a:p>
            <a:fld id="{38FB3DE5-0BF2-9949-8E8E-62041A1EAFCC}" type="slidenum">
              <a:rPr lang="en-US" smtClean="0"/>
              <a:pPr/>
              <a:t>36</a:t>
            </a:fld>
            <a:endParaRPr lang="en-US"/>
          </a:p>
        </p:txBody>
      </p:sp>
      <p:sp>
        <p:nvSpPr>
          <p:cNvPr id="3" name="Title 2">
            <a:extLst>
              <a:ext uri="{FF2B5EF4-FFF2-40B4-BE49-F238E27FC236}">
                <a16:creationId xmlns:a16="http://schemas.microsoft.com/office/drawing/2014/main" id="{BE99AA78-4FD7-1D95-8418-31FA02FF4B67}"/>
              </a:ext>
            </a:extLst>
          </p:cNvPr>
          <p:cNvSpPr>
            <a:spLocks noGrp="1"/>
          </p:cNvSpPr>
          <p:nvPr>
            <p:ph type="title"/>
          </p:nvPr>
        </p:nvSpPr>
        <p:spPr/>
        <p:txBody>
          <a:bodyPr/>
          <a:lstStyle/>
          <a:p>
            <a:r>
              <a:rPr lang="es-ES"/>
              <a:t>Ab initio - AUGUSTUS</a:t>
            </a:r>
            <a:endParaRPr lang="en-GB"/>
          </a:p>
        </p:txBody>
      </p:sp>
      <p:sp>
        <p:nvSpPr>
          <p:cNvPr id="4" name="Text Placeholder 3">
            <a:extLst>
              <a:ext uri="{FF2B5EF4-FFF2-40B4-BE49-F238E27FC236}">
                <a16:creationId xmlns:a16="http://schemas.microsoft.com/office/drawing/2014/main" id="{09B5E862-6497-1845-81AC-F478A4B2CC9D}"/>
              </a:ext>
            </a:extLst>
          </p:cNvPr>
          <p:cNvSpPr>
            <a:spLocks noGrp="1"/>
          </p:cNvSpPr>
          <p:nvPr>
            <p:ph type="body" sz="quarter" idx="10"/>
          </p:nvPr>
        </p:nvSpPr>
        <p:spPr/>
        <p:txBody>
          <a:bodyPr/>
          <a:lstStyle/>
          <a:p>
            <a:r>
              <a:rPr lang="es-ES"/>
              <a:t>One of the most used tools for gene prediction</a:t>
            </a:r>
          </a:p>
          <a:p>
            <a:r>
              <a:rPr lang="es-ES"/>
              <a:t>Highly flexible and customizable!</a:t>
            </a:r>
          </a:p>
          <a:p>
            <a:r>
              <a:rPr lang="es-ES"/>
              <a:t>Uses a Generalized Hidden Markov Model</a:t>
            </a:r>
          </a:p>
          <a:p>
            <a:pPr lvl="1"/>
            <a:r>
              <a:rPr lang="es-ES"/>
              <a:t>47 possible states</a:t>
            </a:r>
          </a:p>
          <a:p>
            <a:pPr lvl="1"/>
            <a:r>
              <a:rPr lang="es-ES"/>
              <a:t>Looks at chunks of the genome at once</a:t>
            </a:r>
          </a:p>
          <a:p>
            <a:r>
              <a:rPr lang="es-ES"/>
              <a:t>It can incorporate extrinsic information </a:t>
            </a:r>
            <a:r>
              <a:rPr lang="es-ES">
                <a:sym typeface="Wingdings" panose="05000000000000000000" pitchFamily="2" charset="2"/>
              </a:rPr>
              <a:t> </a:t>
            </a:r>
            <a:r>
              <a:rPr lang="es-ES" i="1">
                <a:sym typeface="Wingdings" panose="05000000000000000000" pitchFamily="2" charset="2"/>
              </a:rPr>
              <a:t>Evidence-driven</a:t>
            </a:r>
            <a:r>
              <a:rPr lang="es-ES">
                <a:sym typeface="Wingdings" panose="05000000000000000000" pitchFamily="2" charset="2"/>
              </a:rPr>
              <a:t> approach</a:t>
            </a:r>
            <a:endParaRPr lang="en-GB"/>
          </a:p>
        </p:txBody>
      </p:sp>
      <p:pic>
        <p:nvPicPr>
          <p:cNvPr id="2050" name="Picture 2">
            <a:extLst>
              <a:ext uri="{FF2B5EF4-FFF2-40B4-BE49-F238E27FC236}">
                <a16:creationId xmlns:a16="http://schemas.microsoft.com/office/drawing/2014/main" id="{74B10AA9-2466-187F-DACC-9CA1F6D2E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658368"/>
            <a:ext cx="1515618" cy="15156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5820877-B520-8A2C-C3C9-18439C9551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2727"/>
          <a:stretch>
            <a:fillRect/>
          </a:stretch>
        </p:blipFill>
        <p:spPr bwMode="auto">
          <a:xfrm>
            <a:off x="195861" y="3544542"/>
            <a:ext cx="8229600" cy="4543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14294EB-817A-9A21-3C83-3CE5344A2057}"/>
              </a:ext>
            </a:extLst>
          </p:cNvPr>
          <p:cNvSpPr txBox="1"/>
          <p:nvPr/>
        </p:nvSpPr>
        <p:spPr>
          <a:xfrm>
            <a:off x="1514536" y="4331806"/>
            <a:ext cx="6266985" cy="369332"/>
          </a:xfrm>
          <a:prstGeom prst="rect">
            <a:avLst/>
          </a:prstGeom>
          <a:noFill/>
        </p:spPr>
        <p:txBody>
          <a:bodyPr wrap="square">
            <a:spAutoFit/>
          </a:bodyPr>
          <a:lstStyle/>
          <a:p>
            <a:r>
              <a:rPr lang="en-GB">
                <a:latin typeface="Consolas" panose="020B0609020204030204" pitchFamily="49" charset="0"/>
                <a:hlinkClick r:id="rId4"/>
              </a:rPr>
              <a:t>https://github.com/gaius-augustus/augustus</a:t>
            </a:r>
            <a:endParaRPr lang="en-GB">
              <a:latin typeface="Consolas" panose="020B0609020204030204" pitchFamily="49" charset="0"/>
            </a:endParaRPr>
          </a:p>
        </p:txBody>
      </p:sp>
    </p:spTree>
    <p:extLst>
      <p:ext uri="{BB962C8B-B14F-4D97-AF65-F5344CB8AC3E}">
        <p14:creationId xmlns:p14="http://schemas.microsoft.com/office/powerpoint/2010/main" val="3927893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66F534-04B6-CAA0-F686-1EF66001769A}"/>
              </a:ext>
            </a:extLst>
          </p:cNvPr>
          <p:cNvSpPr>
            <a:spLocks noGrp="1"/>
          </p:cNvSpPr>
          <p:nvPr>
            <p:ph type="sldNum" sz="quarter" idx="4"/>
          </p:nvPr>
        </p:nvSpPr>
        <p:spPr/>
        <p:txBody>
          <a:bodyPr/>
          <a:lstStyle/>
          <a:p>
            <a:fld id="{38FB3DE5-0BF2-9949-8E8E-62041A1EAFCC}" type="slidenum">
              <a:rPr lang="en-US" smtClean="0"/>
              <a:pPr/>
              <a:t>37</a:t>
            </a:fld>
            <a:endParaRPr lang="en-US"/>
          </a:p>
        </p:txBody>
      </p:sp>
      <p:sp>
        <p:nvSpPr>
          <p:cNvPr id="3" name="Title 2">
            <a:extLst>
              <a:ext uri="{FF2B5EF4-FFF2-40B4-BE49-F238E27FC236}">
                <a16:creationId xmlns:a16="http://schemas.microsoft.com/office/drawing/2014/main" id="{AE2DC453-B2F9-0664-9F10-7D7A3F0C0D21}"/>
              </a:ext>
            </a:extLst>
          </p:cNvPr>
          <p:cNvSpPr>
            <a:spLocks noGrp="1"/>
          </p:cNvSpPr>
          <p:nvPr>
            <p:ph type="title"/>
          </p:nvPr>
        </p:nvSpPr>
        <p:spPr/>
        <p:txBody>
          <a:bodyPr/>
          <a:lstStyle/>
          <a:p>
            <a:r>
              <a:rPr lang="es-ES"/>
              <a:t>Evidence-based</a:t>
            </a:r>
            <a:endParaRPr lang="en-GB"/>
          </a:p>
        </p:txBody>
      </p:sp>
      <p:sp>
        <p:nvSpPr>
          <p:cNvPr id="4" name="Text Placeholder 3">
            <a:extLst>
              <a:ext uri="{FF2B5EF4-FFF2-40B4-BE49-F238E27FC236}">
                <a16:creationId xmlns:a16="http://schemas.microsoft.com/office/drawing/2014/main" id="{63B77B32-378F-9609-7F51-C4BDA5FF6A71}"/>
              </a:ext>
            </a:extLst>
          </p:cNvPr>
          <p:cNvSpPr>
            <a:spLocks noGrp="1"/>
          </p:cNvSpPr>
          <p:nvPr>
            <p:ph type="body" sz="quarter" idx="10"/>
          </p:nvPr>
        </p:nvSpPr>
        <p:spPr/>
        <p:txBody>
          <a:bodyPr/>
          <a:lstStyle/>
          <a:p>
            <a:r>
              <a:rPr lang="es-ES"/>
              <a:t>Generating gene models directly from the empirical evidence</a:t>
            </a:r>
          </a:p>
          <a:p>
            <a:pPr marL="0" indent="0">
              <a:buNone/>
            </a:pPr>
            <a:endParaRPr lang="en-GB"/>
          </a:p>
        </p:txBody>
      </p:sp>
      <p:sp>
        <p:nvSpPr>
          <p:cNvPr id="5" name="Rectangle 4">
            <a:extLst>
              <a:ext uri="{FF2B5EF4-FFF2-40B4-BE49-F238E27FC236}">
                <a16:creationId xmlns:a16="http://schemas.microsoft.com/office/drawing/2014/main" id="{D6B4C434-20E4-1314-50E6-CC505EAEFB13}"/>
              </a:ext>
            </a:extLst>
          </p:cNvPr>
          <p:cNvSpPr/>
          <p:nvPr/>
        </p:nvSpPr>
        <p:spPr>
          <a:xfrm>
            <a:off x="732656" y="1380119"/>
            <a:ext cx="2379712" cy="4373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t>RNA-seq</a:t>
            </a:r>
            <a:endParaRPr lang="en-GB"/>
          </a:p>
        </p:txBody>
      </p:sp>
      <p:pic>
        <p:nvPicPr>
          <p:cNvPr id="1026" name="Picture 2" descr="An RNA-Seq Primer | RNA-Seq Blog">
            <a:extLst>
              <a:ext uri="{FF2B5EF4-FFF2-40B4-BE49-F238E27FC236}">
                <a16:creationId xmlns:a16="http://schemas.microsoft.com/office/drawing/2014/main" id="{09563EF9-DDFA-9696-8344-236C7EB30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323" y="1905281"/>
            <a:ext cx="2928044" cy="288617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C1E6C15F-04F4-9323-C96E-FB566FE8EF4D}"/>
              </a:ext>
            </a:extLst>
          </p:cNvPr>
          <p:cNvSpPr/>
          <p:nvPr/>
        </p:nvSpPr>
        <p:spPr>
          <a:xfrm>
            <a:off x="5617767" y="1380119"/>
            <a:ext cx="2379712" cy="4373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t>Proteins</a:t>
            </a:r>
            <a:endParaRPr lang="en-GB"/>
          </a:p>
        </p:txBody>
      </p:sp>
      <p:pic>
        <p:nvPicPr>
          <p:cNvPr id="3074" name="Picture 2">
            <a:extLst>
              <a:ext uri="{FF2B5EF4-FFF2-40B4-BE49-F238E27FC236}">
                <a16:creationId xmlns:a16="http://schemas.microsoft.com/office/drawing/2014/main" id="{783BC0A3-B700-E5CA-1C79-5D79ADDAA9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9916" y="2128960"/>
            <a:ext cx="4074126" cy="248123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315CFFC1-E8F8-759B-8872-D2D87AD76C82}"/>
              </a:ext>
            </a:extLst>
          </p:cNvPr>
          <p:cNvGrpSpPr/>
          <p:nvPr/>
        </p:nvGrpSpPr>
        <p:grpSpPr>
          <a:xfrm>
            <a:off x="5519338" y="1868938"/>
            <a:ext cx="2070182" cy="2712437"/>
            <a:chOff x="10500018" y="702474"/>
            <a:chExt cx="6196037" cy="8263217"/>
          </a:xfrm>
        </p:grpSpPr>
        <p:sp>
          <p:nvSpPr>
            <p:cNvPr id="9" name="Freeform 4">
              <a:extLst>
                <a:ext uri="{FF2B5EF4-FFF2-40B4-BE49-F238E27FC236}">
                  <a16:creationId xmlns:a16="http://schemas.microsoft.com/office/drawing/2014/main" id="{0E1E5EF3-3911-47DA-A242-ADB47FD27752}"/>
                </a:ext>
              </a:extLst>
            </p:cNvPr>
            <p:cNvSpPr/>
            <p:nvPr/>
          </p:nvSpPr>
          <p:spPr>
            <a:xfrm>
              <a:off x="14431037" y="702474"/>
              <a:ext cx="1757998" cy="2039871"/>
            </a:xfrm>
            <a:custGeom>
              <a:avLst/>
              <a:gdLst/>
              <a:ahLst/>
              <a:cxnLst/>
              <a:rect l="l" t="t" r="r" b="b"/>
              <a:pathLst>
                <a:path w="1757998" h="2039871">
                  <a:moveTo>
                    <a:pt x="0" y="0"/>
                  </a:moveTo>
                  <a:lnTo>
                    <a:pt x="1757998" y="0"/>
                  </a:lnTo>
                  <a:lnTo>
                    <a:pt x="1757998" y="2039870"/>
                  </a:lnTo>
                  <a:lnTo>
                    <a:pt x="0" y="2039870"/>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Freeform 5">
              <a:extLst>
                <a:ext uri="{FF2B5EF4-FFF2-40B4-BE49-F238E27FC236}">
                  <a16:creationId xmlns:a16="http://schemas.microsoft.com/office/drawing/2014/main" id="{2BD47551-E9C7-93B9-6B84-ECFF83F868FA}"/>
                </a:ext>
              </a:extLst>
            </p:cNvPr>
            <p:cNvSpPr/>
            <p:nvPr/>
          </p:nvSpPr>
          <p:spPr>
            <a:xfrm>
              <a:off x="14178185" y="7329570"/>
              <a:ext cx="2517870" cy="1636121"/>
            </a:xfrm>
            <a:custGeom>
              <a:avLst/>
              <a:gdLst/>
              <a:ahLst/>
              <a:cxnLst/>
              <a:rect l="l" t="t" r="r" b="b"/>
              <a:pathLst>
                <a:path w="2517870" h="1636121">
                  <a:moveTo>
                    <a:pt x="0" y="0"/>
                  </a:moveTo>
                  <a:lnTo>
                    <a:pt x="2517870" y="0"/>
                  </a:lnTo>
                  <a:lnTo>
                    <a:pt x="2517870" y="1636121"/>
                  </a:lnTo>
                  <a:lnTo>
                    <a:pt x="0" y="1636121"/>
                  </a:lnTo>
                  <a:lnTo>
                    <a:pt x="0" y="0"/>
                  </a:lnTo>
                  <a:close/>
                </a:path>
              </a:pathLst>
            </a:custGeom>
            <a:blipFill>
              <a:blip r:embed="rId6"/>
              <a:stretch>
                <a:fillRect l="-5763"/>
              </a:stretch>
            </a:blipFill>
          </p:spPr>
        </p:sp>
        <p:sp>
          <p:nvSpPr>
            <p:cNvPr id="11" name="Freeform 6">
              <a:extLst>
                <a:ext uri="{FF2B5EF4-FFF2-40B4-BE49-F238E27FC236}">
                  <a16:creationId xmlns:a16="http://schemas.microsoft.com/office/drawing/2014/main" id="{170E9D3E-47FA-DE43-7B1D-C2A9B036A98D}"/>
                </a:ext>
              </a:extLst>
            </p:cNvPr>
            <p:cNvSpPr/>
            <p:nvPr/>
          </p:nvSpPr>
          <p:spPr>
            <a:xfrm>
              <a:off x="14323170" y="5143500"/>
              <a:ext cx="2227900" cy="1782320"/>
            </a:xfrm>
            <a:custGeom>
              <a:avLst/>
              <a:gdLst/>
              <a:ahLst/>
              <a:cxnLst/>
              <a:rect l="l" t="t" r="r" b="b"/>
              <a:pathLst>
                <a:path w="2227900" h="1782320">
                  <a:moveTo>
                    <a:pt x="0" y="0"/>
                  </a:moveTo>
                  <a:lnTo>
                    <a:pt x="2227900" y="0"/>
                  </a:lnTo>
                  <a:lnTo>
                    <a:pt x="2227900" y="1782320"/>
                  </a:lnTo>
                  <a:lnTo>
                    <a:pt x="0" y="1782320"/>
                  </a:lnTo>
                  <a:lnTo>
                    <a:pt x="0" y="0"/>
                  </a:lnTo>
                  <a:close/>
                </a:path>
              </a:pathLst>
            </a:custGeom>
            <a:blipFill>
              <a:blip r:embed="rId7"/>
              <a:stretch>
                <a:fillRect/>
              </a:stretch>
            </a:blipFill>
          </p:spPr>
        </p:sp>
        <p:sp>
          <p:nvSpPr>
            <p:cNvPr id="13" name="Freeform 7">
              <a:extLst>
                <a:ext uri="{FF2B5EF4-FFF2-40B4-BE49-F238E27FC236}">
                  <a16:creationId xmlns:a16="http://schemas.microsoft.com/office/drawing/2014/main" id="{83C786C5-AD1F-059D-E81F-D0B766B4DC1C}"/>
                </a:ext>
              </a:extLst>
            </p:cNvPr>
            <p:cNvSpPr/>
            <p:nvPr/>
          </p:nvSpPr>
          <p:spPr>
            <a:xfrm>
              <a:off x="14178185" y="3142394"/>
              <a:ext cx="2263703" cy="1601056"/>
            </a:xfrm>
            <a:custGeom>
              <a:avLst/>
              <a:gdLst/>
              <a:ahLst/>
              <a:cxnLst/>
              <a:rect l="l" t="t" r="r" b="b"/>
              <a:pathLst>
                <a:path w="2263703" h="1601056">
                  <a:moveTo>
                    <a:pt x="0" y="0"/>
                  </a:moveTo>
                  <a:lnTo>
                    <a:pt x="2263703" y="0"/>
                  </a:lnTo>
                  <a:lnTo>
                    <a:pt x="2263703" y="1601056"/>
                  </a:lnTo>
                  <a:lnTo>
                    <a:pt x="0" y="1601056"/>
                  </a:lnTo>
                  <a:lnTo>
                    <a:pt x="0" y="0"/>
                  </a:lnTo>
                  <a:close/>
                </a:path>
              </a:pathLst>
            </a:custGeom>
            <a:blipFill>
              <a:blip r:embed="rId8"/>
              <a:stretch>
                <a:fillRect/>
              </a:stretch>
            </a:blipFill>
          </p:spPr>
        </p:sp>
        <p:grpSp>
          <p:nvGrpSpPr>
            <p:cNvPr id="14" name="Group 8">
              <a:extLst>
                <a:ext uri="{FF2B5EF4-FFF2-40B4-BE49-F238E27FC236}">
                  <a16:creationId xmlns:a16="http://schemas.microsoft.com/office/drawing/2014/main" id="{F859384B-42F9-5C79-58BF-D1C6FCFEFC4E}"/>
                </a:ext>
              </a:extLst>
            </p:cNvPr>
            <p:cNvGrpSpPr/>
            <p:nvPr/>
          </p:nvGrpSpPr>
          <p:grpSpPr>
            <a:xfrm>
              <a:off x="13360043" y="6023028"/>
              <a:ext cx="609352" cy="2144011"/>
              <a:chOff x="0" y="0"/>
              <a:chExt cx="812469" cy="2858681"/>
            </a:xfrm>
          </p:grpSpPr>
          <p:sp>
            <p:nvSpPr>
              <p:cNvPr id="22" name="AutoShape 9">
                <a:extLst>
                  <a:ext uri="{FF2B5EF4-FFF2-40B4-BE49-F238E27FC236}">
                    <a16:creationId xmlns:a16="http://schemas.microsoft.com/office/drawing/2014/main" id="{5C7094EF-95A6-692C-2D59-C588E5A62C09}"/>
                  </a:ext>
                </a:extLst>
              </p:cNvPr>
              <p:cNvSpPr/>
              <p:nvPr/>
            </p:nvSpPr>
            <p:spPr>
              <a:xfrm>
                <a:off x="0" y="25400"/>
                <a:ext cx="812469" cy="0"/>
              </a:xfrm>
              <a:prstGeom prst="line">
                <a:avLst/>
              </a:prstGeom>
              <a:ln w="50800" cap="flat">
                <a:solidFill>
                  <a:srgbClr val="000000"/>
                </a:solidFill>
                <a:prstDash val="solid"/>
                <a:headEnd type="none" w="sm" len="sm"/>
                <a:tailEnd type="none" w="sm" len="sm"/>
              </a:ln>
            </p:spPr>
          </p:sp>
          <p:sp>
            <p:nvSpPr>
              <p:cNvPr id="23" name="AutoShape 10">
                <a:extLst>
                  <a:ext uri="{FF2B5EF4-FFF2-40B4-BE49-F238E27FC236}">
                    <a16:creationId xmlns:a16="http://schemas.microsoft.com/office/drawing/2014/main" id="{8187ED90-61CA-352F-D4E6-F1903FA64803}"/>
                  </a:ext>
                </a:extLst>
              </p:cNvPr>
              <p:cNvSpPr/>
              <p:nvPr/>
            </p:nvSpPr>
            <p:spPr>
              <a:xfrm>
                <a:off x="25400" y="2832803"/>
                <a:ext cx="787069" cy="0"/>
              </a:xfrm>
              <a:prstGeom prst="line">
                <a:avLst/>
              </a:prstGeom>
              <a:ln w="50800" cap="flat">
                <a:solidFill>
                  <a:srgbClr val="000000"/>
                </a:solidFill>
                <a:prstDash val="solid"/>
                <a:headEnd type="none" w="sm" len="sm"/>
                <a:tailEnd type="none" w="sm" len="sm"/>
              </a:ln>
            </p:spPr>
          </p:sp>
          <p:sp>
            <p:nvSpPr>
              <p:cNvPr id="24" name="AutoShape 11">
                <a:extLst>
                  <a:ext uri="{FF2B5EF4-FFF2-40B4-BE49-F238E27FC236}">
                    <a16:creationId xmlns:a16="http://schemas.microsoft.com/office/drawing/2014/main" id="{A648B536-7EFC-4908-A574-0EDF78B58CA7}"/>
                  </a:ext>
                </a:extLst>
              </p:cNvPr>
              <p:cNvSpPr/>
              <p:nvPr/>
            </p:nvSpPr>
            <p:spPr>
              <a:xfrm>
                <a:off x="25400" y="15509"/>
                <a:ext cx="0" cy="2843171"/>
              </a:xfrm>
              <a:prstGeom prst="line">
                <a:avLst/>
              </a:prstGeom>
              <a:ln w="50800" cap="flat">
                <a:solidFill>
                  <a:srgbClr val="000000"/>
                </a:solidFill>
                <a:prstDash val="solid"/>
                <a:headEnd type="none" w="sm" len="sm"/>
                <a:tailEnd type="none" w="sm" len="sm"/>
              </a:ln>
            </p:spPr>
          </p:sp>
        </p:grpSp>
        <p:sp>
          <p:nvSpPr>
            <p:cNvPr id="15" name="AutoShape 12">
              <a:extLst>
                <a:ext uri="{FF2B5EF4-FFF2-40B4-BE49-F238E27FC236}">
                  <a16:creationId xmlns:a16="http://schemas.microsoft.com/office/drawing/2014/main" id="{7CCD401F-F341-0ED6-BD83-9775EC6914A2}"/>
                </a:ext>
              </a:extLst>
            </p:cNvPr>
            <p:cNvSpPr/>
            <p:nvPr/>
          </p:nvSpPr>
          <p:spPr>
            <a:xfrm flipV="1">
              <a:off x="12601522" y="3998736"/>
              <a:ext cx="1367893" cy="10772"/>
            </a:xfrm>
            <a:prstGeom prst="line">
              <a:avLst/>
            </a:prstGeom>
            <a:ln w="28575" cap="flat">
              <a:solidFill>
                <a:srgbClr val="000000"/>
              </a:solidFill>
              <a:prstDash val="solid"/>
              <a:headEnd type="none" w="sm" len="sm"/>
              <a:tailEnd type="none" w="sm" len="sm"/>
            </a:ln>
          </p:spPr>
        </p:sp>
        <p:sp>
          <p:nvSpPr>
            <p:cNvPr id="16" name="AutoShape 13">
              <a:extLst>
                <a:ext uri="{FF2B5EF4-FFF2-40B4-BE49-F238E27FC236}">
                  <a16:creationId xmlns:a16="http://schemas.microsoft.com/office/drawing/2014/main" id="{71800F46-A185-BFF8-5768-48495D44724A}"/>
                </a:ext>
              </a:extLst>
            </p:cNvPr>
            <p:cNvSpPr/>
            <p:nvPr/>
          </p:nvSpPr>
          <p:spPr>
            <a:xfrm>
              <a:off x="12625396" y="7095263"/>
              <a:ext cx="872941" cy="0"/>
            </a:xfrm>
            <a:prstGeom prst="line">
              <a:avLst/>
            </a:prstGeom>
            <a:ln w="28575" cap="flat">
              <a:solidFill>
                <a:srgbClr val="000000"/>
              </a:solidFill>
              <a:prstDash val="solid"/>
              <a:headEnd type="none" w="sm" len="sm"/>
              <a:tailEnd type="none" w="sm" len="sm"/>
            </a:ln>
          </p:spPr>
        </p:sp>
        <p:sp>
          <p:nvSpPr>
            <p:cNvPr id="17" name="AutoShape 14">
              <a:extLst>
                <a:ext uri="{FF2B5EF4-FFF2-40B4-BE49-F238E27FC236}">
                  <a16:creationId xmlns:a16="http://schemas.microsoft.com/office/drawing/2014/main" id="{B681E538-5A1E-55DB-771B-091E8B171B2A}"/>
                </a:ext>
              </a:extLst>
            </p:cNvPr>
            <p:cNvSpPr/>
            <p:nvPr/>
          </p:nvSpPr>
          <p:spPr>
            <a:xfrm flipH="1">
              <a:off x="12625396" y="3998736"/>
              <a:ext cx="0" cy="3096527"/>
            </a:xfrm>
            <a:prstGeom prst="line">
              <a:avLst/>
            </a:prstGeom>
            <a:ln w="28575" cap="flat">
              <a:solidFill>
                <a:srgbClr val="000000"/>
              </a:solidFill>
              <a:prstDash val="solid"/>
              <a:headEnd type="none" w="sm" len="sm"/>
              <a:tailEnd type="none" w="sm" len="sm"/>
            </a:ln>
          </p:spPr>
        </p:sp>
        <p:sp>
          <p:nvSpPr>
            <p:cNvPr id="18" name="AutoShape 15">
              <a:extLst>
                <a:ext uri="{FF2B5EF4-FFF2-40B4-BE49-F238E27FC236}">
                  <a16:creationId xmlns:a16="http://schemas.microsoft.com/office/drawing/2014/main" id="{C852A05C-2480-F9FD-9819-3343E3269A29}"/>
                </a:ext>
              </a:extLst>
            </p:cNvPr>
            <p:cNvSpPr/>
            <p:nvPr/>
          </p:nvSpPr>
          <p:spPr>
            <a:xfrm flipV="1">
              <a:off x="12295015" y="1764798"/>
              <a:ext cx="1826785" cy="12329"/>
            </a:xfrm>
            <a:prstGeom prst="line">
              <a:avLst/>
            </a:prstGeom>
            <a:ln w="28575" cap="flat">
              <a:solidFill>
                <a:srgbClr val="000000"/>
              </a:solidFill>
              <a:prstDash val="solid"/>
              <a:headEnd type="none" w="sm" len="sm"/>
              <a:tailEnd type="none" w="sm" len="sm"/>
            </a:ln>
          </p:spPr>
        </p:sp>
        <p:sp>
          <p:nvSpPr>
            <p:cNvPr id="19" name="AutoShape 16">
              <a:extLst>
                <a:ext uri="{FF2B5EF4-FFF2-40B4-BE49-F238E27FC236}">
                  <a16:creationId xmlns:a16="http://schemas.microsoft.com/office/drawing/2014/main" id="{A6696CE4-2998-6A90-D2E6-5ACB2985B203}"/>
                </a:ext>
              </a:extLst>
            </p:cNvPr>
            <p:cNvSpPr/>
            <p:nvPr/>
          </p:nvSpPr>
          <p:spPr>
            <a:xfrm>
              <a:off x="12326899" y="5308799"/>
              <a:ext cx="298497" cy="0"/>
            </a:xfrm>
            <a:prstGeom prst="line">
              <a:avLst/>
            </a:prstGeom>
            <a:ln w="28575" cap="flat">
              <a:solidFill>
                <a:srgbClr val="000000"/>
              </a:solidFill>
              <a:prstDash val="solid"/>
              <a:headEnd type="none" w="sm" len="sm"/>
              <a:tailEnd type="none" w="sm" len="sm"/>
            </a:ln>
          </p:spPr>
        </p:sp>
        <p:sp>
          <p:nvSpPr>
            <p:cNvPr id="20" name="AutoShape 17">
              <a:extLst>
                <a:ext uri="{FF2B5EF4-FFF2-40B4-BE49-F238E27FC236}">
                  <a16:creationId xmlns:a16="http://schemas.microsoft.com/office/drawing/2014/main" id="{DBC672D9-810B-A1B2-4B92-345C30FE74B4}"/>
                </a:ext>
              </a:extLst>
            </p:cNvPr>
            <p:cNvSpPr/>
            <p:nvPr/>
          </p:nvSpPr>
          <p:spPr>
            <a:xfrm flipH="1">
              <a:off x="12326899" y="1764798"/>
              <a:ext cx="0" cy="3544002"/>
            </a:xfrm>
            <a:prstGeom prst="line">
              <a:avLst/>
            </a:prstGeom>
            <a:ln w="28575" cap="flat">
              <a:solidFill>
                <a:srgbClr val="000000"/>
              </a:solidFill>
              <a:prstDash val="solid"/>
              <a:headEnd type="none" w="sm" len="sm"/>
              <a:tailEnd type="none" w="sm" len="sm"/>
            </a:ln>
          </p:spPr>
        </p:sp>
        <p:sp>
          <p:nvSpPr>
            <p:cNvPr id="21" name="AutoShape 18">
              <a:extLst>
                <a:ext uri="{FF2B5EF4-FFF2-40B4-BE49-F238E27FC236}">
                  <a16:creationId xmlns:a16="http://schemas.microsoft.com/office/drawing/2014/main" id="{258F8BD7-86A7-7C41-AD3A-47CE6A509C55}"/>
                </a:ext>
              </a:extLst>
            </p:cNvPr>
            <p:cNvSpPr/>
            <p:nvPr/>
          </p:nvSpPr>
          <p:spPr>
            <a:xfrm flipV="1">
              <a:off x="10500018" y="3299299"/>
              <a:ext cx="1826785" cy="12329"/>
            </a:xfrm>
            <a:prstGeom prst="line">
              <a:avLst/>
            </a:prstGeom>
            <a:ln w="28575" cap="flat">
              <a:solidFill>
                <a:srgbClr val="000000"/>
              </a:solidFill>
              <a:prstDash val="solid"/>
              <a:headEnd type="none" w="sm" len="sm"/>
              <a:tailEnd type="none" w="sm" len="sm"/>
            </a:ln>
          </p:spPr>
        </p:sp>
      </p:grpSp>
    </p:spTree>
    <p:extLst>
      <p:ext uri="{BB962C8B-B14F-4D97-AF65-F5344CB8AC3E}">
        <p14:creationId xmlns:p14="http://schemas.microsoft.com/office/powerpoint/2010/main" val="283534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30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A8312A-9FF7-EE9A-1797-BC7F32DE71DB}"/>
              </a:ext>
            </a:extLst>
          </p:cNvPr>
          <p:cNvSpPr>
            <a:spLocks noGrp="1"/>
          </p:cNvSpPr>
          <p:nvPr>
            <p:ph type="sldNum" sz="quarter" idx="4"/>
          </p:nvPr>
        </p:nvSpPr>
        <p:spPr/>
        <p:txBody>
          <a:bodyPr/>
          <a:lstStyle/>
          <a:p>
            <a:fld id="{38FB3DE5-0BF2-9949-8E8E-62041A1EAFCC}" type="slidenum">
              <a:rPr lang="en-US" smtClean="0"/>
              <a:pPr/>
              <a:t>38</a:t>
            </a:fld>
            <a:endParaRPr lang="en-US"/>
          </a:p>
        </p:txBody>
      </p:sp>
      <p:sp>
        <p:nvSpPr>
          <p:cNvPr id="3" name="Title 2">
            <a:extLst>
              <a:ext uri="{FF2B5EF4-FFF2-40B4-BE49-F238E27FC236}">
                <a16:creationId xmlns:a16="http://schemas.microsoft.com/office/drawing/2014/main" id="{A12C8747-1830-22D2-9745-76DE73B5212F}"/>
              </a:ext>
            </a:extLst>
          </p:cNvPr>
          <p:cNvSpPr>
            <a:spLocks noGrp="1"/>
          </p:cNvSpPr>
          <p:nvPr>
            <p:ph type="title"/>
          </p:nvPr>
        </p:nvSpPr>
        <p:spPr/>
        <p:txBody>
          <a:bodyPr/>
          <a:lstStyle/>
          <a:p>
            <a:r>
              <a:rPr lang="es-ES"/>
              <a:t>Evidence-based - Sources</a:t>
            </a:r>
            <a:endParaRPr lang="en-GB"/>
          </a:p>
        </p:txBody>
      </p:sp>
      <p:sp>
        <p:nvSpPr>
          <p:cNvPr id="4" name="Text Placeholder 3">
            <a:extLst>
              <a:ext uri="{FF2B5EF4-FFF2-40B4-BE49-F238E27FC236}">
                <a16:creationId xmlns:a16="http://schemas.microsoft.com/office/drawing/2014/main" id="{A89559FD-8664-EC98-2D8C-A60D6F45E525}"/>
              </a:ext>
            </a:extLst>
          </p:cNvPr>
          <p:cNvSpPr>
            <a:spLocks noGrp="1"/>
          </p:cNvSpPr>
          <p:nvPr>
            <p:ph type="body" sz="quarter" idx="10"/>
          </p:nvPr>
        </p:nvSpPr>
        <p:spPr/>
        <p:txBody>
          <a:bodyPr numCol="2"/>
          <a:lstStyle/>
          <a:p>
            <a:r>
              <a:rPr lang="es-ES" b="1"/>
              <a:t>Transcriptome data</a:t>
            </a:r>
          </a:p>
          <a:p>
            <a:pPr lvl="1"/>
            <a:r>
              <a:rPr lang="es-ES" b="1"/>
              <a:t>Source</a:t>
            </a:r>
          </a:p>
          <a:p>
            <a:pPr lvl="2"/>
            <a:r>
              <a:rPr lang="es-ES"/>
              <a:t>Expressed Sequence Tags</a:t>
            </a:r>
          </a:p>
          <a:p>
            <a:pPr lvl="2"/>
            <a:r>
              <a:rPr lang="es-ES"/>
              <a:t>cDNA</a:t>
            </a:r>
          </a:p>
          <a:p>
            <a:pPr lvl="2"/>
            <a:r>
              <a:rPr lang="es-ES"/>
              <a:t>Direct RNA req</a:t>
            </a:r>
            <a:endParaRPr lang="en-GB"/>
          </a:p>
          <a:p>
            <a:pPr lvl="1"/>
            <a:r>
              <a:rPr lang="en-GB" b="1">
                <a:solidFill>
                  <a:schemeClr val="accent6">
                    <a:lumMod val="75000"/>
                  </a:schemeClr>
                </a:solidFill>
              </a:rPr>
              <a:t>Provides</a:t>
            </a:r>
          </a:p>
          <a:p>
            <a:pPr lvl="2"/>
            <a:r>
              <a:rPr lang="en-GB"/>
              <a:t>Exon-intron structure</a:t>
            </a:r>
          </a:p>
          <a:p>
            <a:pPr lvl="2"/>
            <a:r>
              <a:rPr lang="en-GB"/>
              <a:t>UTRs</a:t>
            </a:r>
          </a:p>
          <a:p>
            <a:pPr lvl="2"/>
            <a:r>
              <a:rPr lang="en-GB"/>
              <a:t>Alternative splicing</a:t>
            </a:r>
          </a:p>
          <a:p>
            <a:pPr lvl="1"/>
            <a:r>
              <a:rPr lang="en-GB" b="1">
                <a:solidFill>
                  <a:srgbClr val="C00000"/>
                </a:solidFill>
              </a:rPr>
              <a:t>Limitations</a:t>
            </a:r>
          </a:p>
          <a:p>
            <a:pPr lvl="2"/>
            <a:r>
              <a:rPr lang="en-GB"/>
              <a:t>No info on reading frame (only through predictions)</a:t>
            </a:r>
          </a:p>
          <a:p>
            <a:pPr lvl="2"/>
            <a:r>
              <a:rPr lang="en-GB"/>
              <a:t>Incomplete data</a:t>
            </a:r>
          </a:p>
          <a:p>
            <a:pPr marL="914400" lvl="2" indent="0">
              <a:buNone/>
            </a:pPr>
            <a:endParaRPr lang="en-GB"/>
          </a:p>
          <a:p>
            <a:r>
              <a:rPr lang="en-GB" b="1"/>
              <a:t>Proteome data</a:t>
            </a:r>
          </a:p>
          <a:p>
            <a:pPr lvl="1"/>
            <a:r>
              <a:rPr lang="en-GB" b="1"/>
              <a:t>Source</a:t>
            </a:r>
          </a:p>
          <a:p>
            <a:pPr lvl="2"/>
            <a:r>
              <a:rPr lang="en-GB"/>
              <a:t>MS/MS peptides</a:t>
            </a:r>
          </a:p>
          <a:p>
            <a:pPr lvl="2"/>
            <a:r>
              <a:rPr lang="en-GB"/>
              <a:t>Proteins of related species</a:t>
            </a:r>
          </a:p>
          <a:p>
            <a:pPr lvl="2"/>
            <a:r>
              <a:rPr lang="en-GB"/>
              <a:t>Core proteins</a:t>
            </a:r>
          </a:p>
          <a:p>
            <a:pPr lvl="1"/>
            <a:r>
              <a:rPr lang="en-GB" b="1">
                <a:solidFill>
                  <a:schemeClr val="accent6">
                    <a:lumMod val="75000"/>
                  </a:schemeClr>
                </a:solidFill>
              </a:rPr>
              <a:t>Provides</a:t>
            </a:r>
          </a:p>
          <a:p>
            <a:pPr lvl="2"/>
            <a:r>
              <a:rPr lang="en-GB"/>
              <a:t>CDS-intron structure</a:t>
            </a:r>
          </a:p>
          <a:p>
            <a:pPr lvl="2"/>
            <a:r>
              <a:rPr lang="en-GB"/>
              <a:t>Alternative splicing</a:t>
            </a:r>
          </a:p>
          <a:p>
            <a:pPr lvl="2"/>
            <a:r>
              <a:rPr lang="en-GB"/>
              <a:t>Conservation information</a:t>
            </a:r>
          </a:p>
          <a:p>
            <a:pPr lvl="1"/>
            <a:r>
              <a:rPr lang="es-ES" b="1">
                <a:solidFill>
                  <a:srgbClr val="C00000"/>
                </a:solidFill>
              </a:rPr>
              <a:t>Limitations</a:t>
            </a:r>
          </a:p>
          <a:p>
            <a:pPr lvl="2"/>
            <a:r>
              <a:rPr lang="es-ES"/>
              <a:t>Difficult alignment and  correlation</a:t>
            </a:r>
          </a:p>
          <a:p>
            <a:pPr lvl="2"/>
            <a:r>
              <a:rPr lang="es-ES"/>
              <a:t>Incomplete data</a:t>
            </a:r>
          </a:p>
        </p:txBody>
      </p:sp>
    </p:spTree>
    <p:extLst>
      <p:ext uri="{BB962C8B-B14F-4D97-AF65-F5344CB8AC3E}">
        <p14:creationId xmlns:p14="http://schemas.microsoft.com/office/powerpoint/2010/main" val="24124537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6496CF-6616-AF84-C759-E2E0DA524C61}"/>
              </a:ext>
            </a:extLst>
          </p:cNvPr>
          <p:cNvSpPr>
            <a:spLocks noGrp="1"/>
          </p:cNvSpPr>
          <p:nvPr>
            <p:ph type="sldNum" sz="quarter" idx="4"/>
          </p:nvPr>
        </p:nvSpPr>
        <p:spPr/>
        <p:txBody>
          <a:bodyPr/>
          <a:lstStyle/>
          <a:p>
            <a:fld id="{38FB3DE5-0BF2-9949-8E8E-62041A1EAFCC}" type="slidenum">
              <a:rPr lang="en-US" smtClean="0"/>
              <a:pPr/>
              <a:t>39</a:t>
            </a:fld>
            <a:endParaRPr lang="en-US"/>
          </a:p>
        </p:txBody>
      </p:sp>
      <p:sp>
        <p:nvSpPr>
          <p:cNvPr id="3" name="Title 2">
            <a:extLst>
              <a:ext uri="{FF2B5EF4-FFF2-40B4-BE49-F238E27FC236}">
                <a16:creationId xmlns:a16="http://schemas.microsoft.com/office/drawing/2014/main" id="{208E5F06-49A1-3748-DD77-E3F485E4B368}"/>
              </a:ext>
            </a:extLst>
          </p:cNvPr>
          <p:cNvSpPr>
            <a:spLocks noGrp="1"/>
          </p:cNvSpPr>
          <p:nvPr>
            <p:ph type="title"/>
          </p:nvPr>
        </p:nvSpPr>
        <p:spPr/>
        <p:txBody>
          <a:bodyPr/>
          <a:lstStyle/>
          <a:p>
            <a:r>
              <a:rPr lang="es-ES"/>
              <a:t>Evidence based – Transcriptome curation </a:t>
            </a:r>
            <a:endParaRPr lang="en-GB"/>
          </a:p>
        </p:txBody>
      </p:sp>
      <p:sp>
        <p:nvSpPr>
          <p:cNvPr id="4" name="Text Placeholder 3">
            <a:extLst>
              <a:ext uri="{FF2B5EF4-FFF2-40B4-BE49-F238E27FC236}">
                <a16:creationId xmlns:a16="http://schemas.microsoft.com/office/drawing/2014/main" id="{596F4D07-4049-C364-D9F1-DA762E3D59AC}"/>
              </a:ext>
            </a:extLst>
          </p:cNvPr>
          <p:cNvSpPr>
            <a:spLocks noGrp="1"/>
          </p:cNvSpPr>
          <p:nvPr>
            <p:ph type="body" sz="quarter" idx="10"/>
          </p:nvPr>
        </p:nvSpPr>
        <p:spPr/>
        <p:txBody>
          <a:bodyPr/>
          <a:lstStyle/>
          <a:p>
            <a:r>
              <a:rPr lang="es-ES"/>
              <a:t>Any time you are using a long-reads defined transcriptome (or a transcriptome)</a:t>
            </a:r>
            <a:r>
              <a:rPr lang="en-GB"/>
              <a:t> is fundamental to curate it</a:t>
            </a:r>
          </a:p>
          <a:p>
            <a:r>
              <a:rPr lang="en-GB"/>
              <a:t>Even though we already know, here the curation takes a new perspective</a:t>
            </a:r>
          </a:p>
          <a:p>
            <a:pPr lvl="1"/>
            <a:r>
              <a:rPr lang="en-GB"/>
              <a:t>You do not have a reference annotation </a:t>
            </a:r>
            <a:r>
              <a:rPr lang="en-GB">
                <a:sym typeface="Wingdings" panose="05000000000000000000" pitchFamily="2" charset="2"/>
              </a:rPr>
              <a:t> Filtering via TTS/Structural categories not feasible</a:t>
            </a:r>
            <a:endParaRPr lang="en-GB"/>
          </a:p>
          <a:p>
            <a:pPr lvl="1"/>
            <a:r>
              <a:rPr lang="en-GB"/>
              <a:t>Many times, there are no short reads available</a:t>
            </a:r>
          </a:p>
          <a:p>
            <a:r>
              <a:rPr lang="en-GB"/>
              <a:t>Variety is key!</a:t>
            </a:r>
            <a:endParaRPr lang="es-ES"/>
          </a:p>
        </p:txBody>
      </p:sp>
      <p:pic>
        <p:nvPicPr>
          <p:cNvPr id="1026" name="Picture 2" descr="hermoso collage de 4 estaciones, diferentes imágenes de una avenida de árbol, mismo lugar, lugar. follaje de primavera, verde fresco brillante día de verano, mañana de niebla con hojas amarillas de otoño, tormenta de nieve en invierno. - forest changing seasons fotografías e imágenes de stock">
            <a:extLst>
              <a:ext uri="{FF2B5EF4-FFF2-40B4-BE49-F238E27FC236}">
                <a16:creationId xmlns:a16="http://schemas.microsoft.com/office/drawing/2014/main" id="{5E2319E4-8D47-573A-DD0C-B2D794075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3767" y="2571750"/>
            <a:ext cx="3396788" cy="21590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Jimaging 05 00042 g002">
            <a:extLst>
              <a:ext uri="{FF2B5EF4-FFF2-40B4-BE49-F238E27FC236}">
                <a16:creationId xmlns:a16="http://schemas.microsoft.com/office/drawing/2014/main" id="{D6FA685E-D700-7F93-FEE3-C3B2BABC7A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2040"/>
          <a:stretch>
            <a:fillRect/>
          </a:stretch>
        </p:blipFill>
        <p:spPr bwMode="auto">
          <a:xfrm>
            <a:off x="207760" y="3142211"/>
            <a:ext cx="4740275" cy="1438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863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8DC739-8CC1-CE42-5F6C-BC59CADA9B0B}"/>
              </a:ext>
            </a:extLst>
          </p:cNvPr>
          <p:cNvSpPr>
            <a:spLocks noGrp="1"/>
          </p:cNvSpPr>
          <p:nvPr>
            <p:ph type="sldNum" sz="quarter" idx="4"/>
          </p:nvPr>
        </p:nvSpPr>
        <p:spPr/>
        <p:txBody>
          <a:bodyPr/>
          <a:lstStyle/>
          <a:p>
            <a:fld id="{38FB3DE5-0BF2-9949-8E8E-62041A1EAFCC}" type="slidenum">
              <a:rPr lang="en-US" smtClean="0"/>
              <a:pPr/>
              <a:t>4</a:t>
            </a:fld>
            <a:endParaRPr lang="en-US"/>
          </a:p>
        </p:txBody>
      </p:sp>
      <p:sp>
        <p:nvSpPr>
          <p:cNvPr id="3" name="Title 2">
            <a:extLst>
              <a:ext uri="{FF2B5EF4-FFF2-40B4-BE49-F238E27FC236}">
                <a16:creationId xmlns:a16="http://schemas.microsoft.com/office/drawing/2014/main" id="{EF272A56-B8BB-C7E9-2DA5-70A6F83951C8}"/>
              </a:ext>
            </a:extLst>
          </p:cNvPr>
          <p:cNvSpPr>
            <a:spLocks noGrp="1"/>
          </p:cNvSpPr>
          <p:nvPr>
            <p:ph type="title"/>
          </p:nvPr>
        </p:nvSpPr>
        <p:spPr/>
        <p:txBody>
          <a:bodyPr/>
          <a:lstStyle/>
          <a:p>
            <a:r>
              <a:rPr lang="es-ES"/>
              <a:t>Structural vs Functional</a:t>
            </a:r>
            <a:endParaRPr lang="en-GB"/>
          </a:p>
        </p:txBody>
      </p:sp>
      <p:sp>
        <p:nvSpPr>
          <p:cNvPr id="4" name="Text Placeholder 3">
            <a:extLst>
              <a:ext uri="{FF2B5EF4-FFF2-40B4-BE49-F238E27FC236}">
                <a16:creationId xmlns:a16="http://schemas.microsoft.com/office/drawing/2014/main" id="{EA943314-33F1-6305-6F72-DE9FE82395AC}"/>
              </a:ext>
            </a:extLst>
          </p:cNvPr>
          <p:cNvSpPr>
            <a:spLocks noGrp="1"/>
          </p:cNvSpPr>
          <p:nvPr>
            <p:ph type="body" sz="quarter" idx="10"/>
          </p:nvPr>
        </p:nvSpPr>
        <p:spPr/>
        <p:txBody>
          <a:bodyPr/>
          <a:lstStyle/>
          <a:p>
            <a:r>
              <a:rPr lang="es-ES"/>
              <a:t>There are two ways to annotate a genome:</a:t>
            </a:r>
          </a:p>
          <a:p>
            <a:pPr lvl="1"/>
            <a:r>
              <a:rPr lang="es-ES"/>
              <a:t>Structural </a:t>
            </a:r>
            <a:r>
              <a:rPr lang="es-ES">
                <a:sym typeface="Wingdings" panose="05000000000000000000" pitchFamily="2" charset="2"/>
              </a:rPr>
              <a:t> What are the physical elements of the genome?</a:t>
            </a:r>
            <a:endParaRPr lang="es-ES"/>
          </a:p>
          <a:p>
            <a:pPr lvl="1"/>
            <a:r>
              <a:rPr lang="es-ES"/>
              <a:t>Funcional </a:t>
            </a:r>
            <a:r>
              <a:rPr lang="es-ES">
                <a:sym typeface="Wingdings" panose="05000000000000000000" pitchFamily="2" charset="2"/>
              </a:rPr>
              <a:t> What is the biological meaning of them?</a:t>
            </a:r>
            <a:endParaRPr lang="en-GB"/>
          </a:p>
        </p:txBody>
      </p:sp>
      <p:pic>
        <p:nvPicPr>
          <p:cNvPr id="9218" name="Picture 2" descr="What is the ideal layout for a ground floor house plan with ...">
            <a:extLst>
              <a:ext uri="{FF2B5EF4-FFF2-40B4-BE49-F238E27FC236}">
                <a16:creationId xmlns:a16="http://schemas.microsoft.com/office/drawing/2014/main" id="{85D0A955-2874-B77A-DE68-73DFA064A5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280" y="2241744"/>
            <a:ext cx="2399792" cy="225862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loor Plan Creator | Design Floor Plans Online for Free">
            <a:extLst>
              <a:ext uri="{FF2B5EF4-FFF2-40B4-BE49-F238E27FC236}">
                <a16:creationId xmlns:a16="http://schemas.microsoft.com/office/drawing/2014/main" id="{0D59DF2C-0B1E-B365-8C6B-F286DA45D8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1858" y="2191131"/>
            <a:ext cx="2681478" cy="25237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Floor Plan Creator | Design Floor Plans Online for Free">
            <a:extLst>
              <a:ext uri="{FF2B5EF4-FFF2-40B4-BE49-F238E27FC236}">
                <a16:creationId xmlns:a16="http://schemas.microsoft.com/office/drawing/2014/main" id="{3F3759AC-DD12-28BF-9673-409A3ACB4E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7259" y="2191131"/>
            <a:ext cx="2681478" cy="252374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6519C1E-FCD2-F0BA-58F7-31A3702A23B3}"/>
              </a:ext>
            </a:extLst>
          </p:cNvPr>
          <p:cNvSpPr txBox="1"/>
          <p:nvPr/>
        </p:nvSpPr>
        <p:spPr>
          <a:xfrm>
            <a:off x="6230698" y="3500995"/>
            <a:ext cx="1377300" cy="369332"/>
          </a:xfrm>
          <a:prstGeom prst="rect">
            <a:avLst/>
          </a:prstGeom>
          <a:solidFill>
            <a:srgbClr val="E7E6E6">
              <a:alpha val="50196"/>
            </a:srgbClr>
          </a:solidFill>
        </p:spPr>
        <p:txBody>
          <a:bodyPr wrap="none" rtlCol="0">
            <a:spAutoFit/>
          </a:bodyPr>
          <a:lstStyle/>
          <a:p>
            <a:r>
              <a:rPr lang="es-ES"/>
              <a:t>Living room</a:t>
            </a:r>
            <a:endParaRPr lang="en-GB"/>
          </a:p>
        </p:txBody>
      </p:sp>
      <p:sp>
        <p:nvSpPr>
          <p:cNvPr id="7" name="TextBox 6">
            <a:extLst>
              <a:ext uri="{FF2B5EF4-FFF2-40B4-BE49-F238E27FC236}">
                <a16:creationId xmlns:a16="http://schemas.microsoft.com/office/drawing/2014/main" id="{B3833C6C-1005-4ACC-1A00-91809B0F7EA1}"/>
              </a:ext>
            </a:extLst>
          </p:cNvPr>
          <p:cNvSpPr txBox="1"/>
          <p:nvPr/>
        </p:nvSpPr>
        <p:spPr>
          <a:xfrm>
            <a:off x="6183122" y="2393632"/>
            <a:ext cx="954107" cy="369332"/>
          </a:xfrm>
          <a:prstGeom prst="rect">
            <a:avLst/>
          </a:prstGeom>
          <a:solidFill>
            <a:srgbClr val="E7E6E6">
              <a:alpha val="50196"/>
            </a:srgbClr>
          </a:solidFill>
        </p:spPr>
        <p:txBody>
          <a:bodyPr wrap="none" rtlCol="0">
            <a:spAutoFit/>
          </a:bodyPr>
          <a:lstStyle/>
          <a:p>
            <a:r>
              <a:rPr lang="es-ES"/>
              <a:t>Kitchen</a:t>
            </a:r>
            <a:endParaRPr lang="en-GB"/>
          </a:p>
        </p:txBody>
      </p:sp>
      <p:sp>
        <p:nvSpPr>
          <p:cNvPr id="8" name="TextBox 7">
            <a:extLst>
              <a:ext uri="{FF2B5EF4-FFF2-40B4-BE49-F238E27FC236}">
                <a16:creationId xmlns:a16="http://schemas.microsoft.com/office/drawing/2014/main" id="{CBC60842-344C-94E4-8C62-1A6FBE016269}"/>
              </a:ext>
            </a:extLst>
          </p:cNvPr>
          <p:cNvSpPr txBox="1"/>
          <p:nvPr/>
        </p:nvSpPr>
        <p:spPr>
          <a:xfrm rot="16200000">
            <a:off x="7200195" y="2483518"/>
            <a:ext cx="1184940" cy="369332"/>
          </a:xfrm>
          <a:prstGeom prst="rect">
            <a:avLst/>
          </a:prstGeom>
          <a:solidFill>
            <a:srgbClr val="E7E6E6">
              <a:alpha val="50196"/>
            </a:srgbClr>
          </a:solidFill>
        </p:spPr>
        <p:txBody>
          <a:bodyPr wrap="none" rtlCol="0">
            <a:spAutoFit/>
          </a:bodyPr>
          <a:lstStyle/>
          <a:p>
            <a:r>
              <a:rPr lang="es-ES"/>
              <a:t>Bathroom</a:t>
            </a:r>
            <a:endParaRPr lang="en-GB"/>
          </a:p>
        </p:txBody>
      </p:sp>
      <p:sp>
        <p:nvSpPr>
          <p:cNvPr id="9" name="TextBox 8">
            <a:extLst>
              <a:ext uri="{FF2B5EF4-FFF2-40B4-BE49-F238E27FC236}">
                <a16:creationId xmlns:a16="http://schemas.microsoft.com/office/drawing/2014/main" id="{6AF59120-F0CC-2FDB-DDD4-49D95055BE59}"/>
              </a:ext>
            </a:extLst>
          </p:cNvPr>
          <p:cNvSpPr txBox="1"/>
          <p:nvPr/>
        </p:nvSpPr>
        <p:spPr>
          <a:xfrm>
            <a:off x="8091938" y="2972752"/>
            <a:ext cx="1120820" cy="369332"/>
          </a:xfrm>
          <a:prstGeom prst="rect">
            <a:avLst/>
          </a:prstGeom>
          <a:solidFill>
            <a:srgbClr val="E7E6E6">
              <a:alpha val="50196"/>
            </a:srgbClr>
          </a:solidFill>
        </p:spPr>
        <p:txBody>
          <a:bodyPr wrap="none" rtlCol="0">
            <a:spAutoFit/>
          </a:bodyPr>
          <a:lstStyle/>
          <a:p>
            <a:r>
              <a:rPr lang="es-ES"/>
              <a:t>Bedroom</a:t>
            </a:r>
            <a:endParaRPr lang="en-GB"/>
          </a:p>
        </p:txBody>
      </p:sp>
      <p:sp>
        <p:nvSpPr>
          <p:cNvPr id="10" name="TextBox 9">
            <a:extLst>
              <a:ext uri="{FF2B5EF4-FFF2-40B4-BE49-F238E27FC236}">
                <a16:creationId xmlns:a16="http://schemas.microsoft.com/office/drawing/2014/main" id="{FF8AFBC4-E65C-72B4-0BF0-4E6F65904223}"/>
              </a:ext>
            </a:extLst>
          </p:cNvPr>
          <p:cNvSpPr txBox="1"/>
          <p:nvPr/>
        </p:nvSpPr>
        <p:spPr>
          <a:xfrm>
            <a:off x="7416921" y="3928036"/>
            <a:ext cx="1120820" cy="646331"/>
          </a:xfrm>
          <a:prstGeom prst="rect">
            <a:avLst/>
          </a:prstGeom>
          <a:solidFill>
            <a:srgbClr val="E7E6E6">
              <a:alpha val="47843"/>
            </a:srgbClr>
          </a:solidFill>
        </p:spPr>
        <p:txBody>
          <a:bodyPr wrap="none" rtlCol="0">
            <a:spAutoFit/>
          </a:bodyPr>
          <a:lstStyle/>
          <a:p>
            <a:pPr algn="ctr"/>
            <a:r>
              <a:rPr lang="es-ES"/>
              <a:t>Kids</a:t>
            </a:r>
            <a:br>
              <a:rPr lang="es-ES"/>
            </a:br>
            <a:r>
              <a:rPr lang="es-ES"/>
              <a:t>Bedroom</a:t>
            </a:r>
            <a:endParaRPr lang="en-GB"/>
          </a:p>
        </p:txBody>
      </p:sp>
    </p:spTree>
    <p:extLst>
      <p:ext uri="{BB962C8B-B14F-4D97-AF65-F5344CB8AC3E}">
        <p14:creationId xmlns:p14="http://schemas.microsoft.com/office/powerpoint/2010/main" val="314256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020247-B9D1-40F6-A16D-AE947B0A35BD}"/>
              </a:ext>
            </a:extLst>
          </p:cNvPr>
          <p:cNvSpPr>
            <a:spLocks noGrp="1"/>
          </p:cNvSpPr>
          <p:nvPr>
            <p:ph type="sldNum" sz="quarter" idx="4"/>
          </p:nvPr>
        </p:nvSpPr>
        <p:spPr/>
        <p:txBody>
          <a:bodyPr/>
          <a:lstStyle/>
          <a:p>
            <a:fld id="{38FB3DE5-0BF2-9949-8E8E-62041A1EAFCC}" type="slidenum">
              <a:rPr lang="en-US" smtClean="0"/>
              <a:pPr/>
              <a:t>40</a:t>
            </a:fld>
            <a:endParaRPr lang="en-US"/>
          </a:p>
        </p:txBody>
      </p:sp>
      <p:sp>
        <p:nvSpPr>
          <p:cNvPr id="3" name="Title 2">
            <a:extLst>
              <a:ext uri="{FF2B5EF4-FFF2-40B4-BE49-F238E27FC236}">
                <a16:creationId xmlns:a16="http://schemas.microsoft.com/office/drawing/2014/main" id="{1FDBB6D1-B002-F48B-9882-7355631A58CD}"/>
              </a:ext>
            </a:extLst>
          </p:cNvPr>
          <p:cNvSpPr>
            <a:spLocks noGrp="1"/>
          </p:cNvSpPr>
          <p:nvPr>
            <p:ph type="title"/>
          </p:nvPr>
        </p:nvSpPr>
        <p:spPr/>
        <p:txBody>
          <a:bodyPr/>
          <a:lstStyle/>
          <a:p>
            <a:r>
              <a:rPr lang="es-ES"/>
              <a:t>Evidence driven</a:t>
            </a:r>
            <a:endParaRPr lang="en-GB"/>
          </a:p>
        </p:txBody>
      </p:sp>
      <p:sp>
        <p:nvSpPr>
          <p:cNvPr id="4" name="Text Placeholder 3">
            <a:extLst>
              <a:ext uri="{FF2B5EF4-FFF2-40B4-BE49-F238E27FC236}">
                <a16:creationId xmlns:a16="http://schemas.microsoft.com/office/drawing/2014/main" id="{31AE1CD0-A68B-5322-80FD-5A6737F7F6AA}"/>
              </a:ext>
            </a:extLst>
          </p:cNvPr>
          <p:cNvSpPr>
            <a:spLocks noGrp="1"/>
          </p:cNvSpPr>
          <p:nvPr>
            <p:ph type="body" sz="quarter" idx="10"/>
          </p:nvPr>
        </p:nvSpPr>
        <p:spPr/>
        <p:txBody>
          <a:bodyPr/>
          <a:lstStyle/>
          <a:p>
            <a:r>
              <a:rPr lang="es-ES"/>
              <a:t>Offers the combination of empirical data and genome prediction</a:t>
            </a:r>
          </a:p>
          <a:p>
            <a:pPr lvl="1"/>
            <a:r>
              <a:rPr lang="es-ES"/>
              <a:t>It is a synergistic approach towards annotation</a:t>
            </a:r>
          </a:p>
          <a:p>
            <a:r>
              <a:rPr lang="es-ES"/>
              <a:t>The </a:t>
            </a:r>
            <a:r>
              <a:rPr lang="es-ES" i="1"/>
              <a:t>ab initio </a:t>
            </a:r>
            <a:r>
              <a:rPr lang="es-ES"/>
              <a:t>model still predicts the different structures</a:t>
            </a:r>
          </a:p>
          <a:p>
            <a:pPr lvl="1"/>
            <a:r>
              <a:rPr lang="es-ES"/>
              <a:t>If it matches the empirical evidence = bonus</a:t>
            </a:r>
          </a:p>
          <a:p>
            <a:pPr lvl="1"/>
            <a:r>
              <a:rPr lang="es-ES"/>
              <a:t>If it does not match the empirical evidence = penalization</a:t>
            </a:r>
          </a:p>
        </p:txBody>
      </p:sp>
      <p:pic>
        <p:nvPicPr>
          <p:cNvPr id="5" name="Picture 4">
            <a:extLst>
              <a:ext uri="{FF2B5EF4-FFF2-40B4-BE49-F238E27FC236}">
                <a16:creationId xmlns:a16="http://schemas.microsoft.com/office/drawing/2014/main" id="{46A930C8-4CE1-D0AC-B539-17E8B22BD3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604" y="2819209"/>
            <a:ext cx="8229600" cy="166592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3D33B8C-8646-DE70-B8B4-F72DA3327D2B}"/>
              </a:ext>
            </a:extLst>
          </p:cNvPr>
          <p:cNvSpPr/>
          <p:nvPr/>
        </p:nvSpPr>
        <p:spPr>
          <a:xfrm>
            <a:off x="195263" y="3252938"/>
            <a:ext cx="8556370" cy="1408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7897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A7AC33-FDD1-7C48-A009-E41C9892EA58}"/>
              </a:ext>
            </a:extLst>
          </p:cNvPr>
          <p:cNvSpPr>
            <a:spLocks noGrp="1"/>
          </p:cNvSpPr>
          <p:nvPr>
            <p:ph type="sldNum" sz="quarter" idx="4"/>
          </p:nvPr>
        </p:nvSpPr>
        <p:spPr/>
        <p:txBody>
          <a:bodyPr/>
          <a:lstStyle/>
          <a:p>
            <a:fld id="{38FB3DE5-0BF2-9949-8E8E-62041A1EAFCC}" type="slidenum">
              <a:rPr lang="en-US" smtClean="0"/>
              <a:pPr/>
              <a:t>41</a:t>
            </a:fld>
            <a:endParaRPr lang="en-US"/>
          </a:p>
        </p:txBody>
      </p:sp>
      <p:sp>
        <p:nvSpPr>
          <p:cNvPr id="3" name="Title 2">
            <a:extLst>
              <a:ext uri="{FF2B5EF4-FFF2-40B4-BE49-F238E27FC236}">
                <a16:creationId xmlns:a16="http://schemas.microsoft.com/office/drawing/2014/main" id="{0DF0FE99-14FD-ABBE-6A3F-8CCF525D6344}"/>
              </a:ext>
            </a:extLst>
          </p:cNvPr>
          <p:cNvSpPr>
            <a:spLocks noGrp="1"/>
          </p:cNvSpPr>
          <p:nvPr>
            <p:ph type="title"/>
          </p:nvPr>
        </p:nvSpPr>
        <p:spPr/>
        <p:txBody>
          <a:bodyPr/>
          <a:lstStyle/>
          <a:p>
            <a:r>
              <a:rPr lang="es-ES"/>
              <a:t>Evidence driven - Augustus</a:t>
            </a:r>
            <a:endParaRPr lang="en-GB"/>
          </a:p>
        </p:txBody>
      </p:sp>
      <p:sp>
        <p:nvSpPr>
          <p:cNvPr id="4" name="Text Placeholder 3">
            <a:extLst>
              <a:ext uri="{FF2B5EF4-FFF2-40B4-BE49-F238E27FC236}">
                <a16:creationId xmlns:a16="http://schemas.microsoft.com/office/drawing/2014/main" id="{9296190B-4E32-A323-E225-5A4F7658D6D9}"/>
              </a:ext>
            </a:extLst>
          </p:cNvPr>
          <p:cNvSpPr>
            <a:spLocks noGrp="1"/>
          </p:cNvSpPr>
          <p:nvPr>
            <p:ph type="body" sz="quarter" idx="10"/>
          </p:nvPr>
        </p:nvSpPr>
        <p:spPr>
          <a:xfrm>
            <a:off x="195263" y="615533"/>
            <a:ext cx="8568001" cy="3952875"/>
          </a:xfrm>
        </p:spPr>
        <p:txBody>
          <a:bodyPr/>
          <a:lstStyle/>
          <a:p>
            <a:r>
              <a:rPr lang="es-ES"/>
              <a:t>Augustus can be given hints</a:t>
            </a:r>
          </a:p>
          <a:p>
            <a:pPr lvl="1"/>
            <a:r>
              <a:rPr lang="es-ES"/>
              <a:t>Gff file with different types of evidence</a:t>
            </a:r>
          </a:p>
          <a:p>
            <a:pPr lvl="1"/>
            <a:endParaRPr lang="es-ES"/>
          </a:p>
          <a:p>
            <a:pPr lvl="1"/>
            <a:endParaRPr lang="es-ES"/>
          </a:p>
          <a:p>
            <a:pPr lvl="1"/>
            <a:endParaRPr lang="es-ES"/>
          </a:p>
          <a:p>
            <a:pPr lvl="1"/>
            <a:endParaRPr lang="es-ES"/>
          </a:p>
          <a:p>
            <a:pPr lvl="1"/>
            <a:endParaRPr lang="es-ES"/>
          </a:p>
          <a:p>
            <a:pPr lvl="1"/>
            <a:r>
              <a:rPr lang="es-ES"/>
              <a:t>Weights of the different hints</a:t>
            </a:r>
          </a:p>
          <a:p>
            <a:pPr lvl="1"/>
            <a:endParaRPr lang="en-GB"/>
          </a:p>
        </p:txBody>
      </p:sp>
      <p:sp>
        <p:nvSpPr>
          <p:cNvPr id="6" name="Rectangle 5">
            <a:extLst>
              <a:ext uri="{FF2B5EF4-FFF2-40B4-BE49-F238E27FC236}">
                <a16:creationId xmlns:a16="http://schemas.microsoft.com/office/drawing/2014/main" id="{1CBE6BC4-FDE7-59CB-01CC-BBBC65F98098}"/>
              </a:ext>
            </a:extLst>
          </p:cNvPr>
          <p:cNvSpPr/>
          <p:nvPr/>
        </p:nvSpPr>
        <p:spPr>
          <a:xfrm>
            <a:off x="306754" y="1266786"/>
            <a:ext cx="7363874" cy="1298448"/>
          </a:xfrm>
          <a:prstGeom prst="rect">
            <a:avLst/>
          </a:prstGeom>
          <a:solidFill>
            <a:srgbClr val="F6F8FA"/>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360000"/>
            <a:r>
              <a:rPr lang="en-GB" sz="1050">
                <a:solidFill>
                  <a:schemeClr val="tx1"/>
                </a:solidFill>
                <a:latin typeface="Courier New" panose="02070309020205020404" pitchFamily="49" charset="0"/>
                <a:cs typeface="Courier New" panose="02070309020205020404" pitchFamily="49" charset="0"/>
              </a:rPr>
              <a:t>HS04636	mario   exonpart   500   506	     .	-	.	source=M</a:t>
            </a:r>
          </a:p>
          <a:p>
            <a:pPr defTabSz="360000"/>
            <a:r>
              <a:rPr lang="en-GB" sz="1050">
                <a:solidFill>
                  <a:schemeClr val="tx1"/>
                </a:solidFill>
                <a:latin typeface="Courier New" panose="02070309020205020404" pitchFamily="49" charset="0"/>
                <a:cs typeface="Courier New" panose="02070309020205020404" pitchFamily="49" charset="0"/>
              </a:rPr>
              <a:t>HS04636	mario   exon       966  1017	     .	+	0	source=P</a:t>
            </a:r>
          </a:p>
          <a:p>
            <a:pPr defTabSz="360000"/>
            <a:r>
              <a:rPr lang="en-GB" sz="1050">
                <a:solidFill>
                  <a:schemeClr val="tx1"/>
                </a:solidFill>
                <a:latin typeface="Courier New" panose="02070309020205020404" pitchFamily="49" charset="0"/>
                <a:cs typeface="Courier New" panose="02070309020205020404" pitchFamily="49" charset="0"/>
              </a:rPr>
              <a:t>HS04636	AGRIPPA start      966   968  6.3e-239	+	0	group=gb|AAA35803.1;source=P</a:t>
            </a:r>
          </a:p>
          <a:p>
            <a:pPr defTabSz="360000"/>
            <a:r>
              <a:rPr lang="en-GB" sz="1050">
                <a:solidFill>
                  <a:schemeClr val="tx1"/>
                </a:solidFill>
                <a:latin typeface="Courier New" panose="02070309020205020404" pitchFamily="49" charset="0"/>
                <a:cs typeface="Courier New" panose="02070309020205020404" pitchFamily="49" charset="0"/>
              </a:rPr>
              <a:t>HS04636	AGRIPPA dss       2199  2199  1.3e-216	+	.	group=gb|AAA35803.1;source=P</a:t>
            </a:r>
          </a:p>
          <a:p>
            <a:pPr defTabSz="360000"/>
            <a:r>
              <a:rPr lang="en-GB" sz="1050">
                <a:solidFill>
                  <a:schemeClr val="tx1"/>
                </a:solidFill>
                <a:latin typeface="Courier New" panose="02070309020205020404" pitchFamily="49" charset="0"/>
                <a:cs typeface="Courier New" panose="02070309020205020404" pitchFamily="49" charset="0"/>
              </a:rPr>
              <a:t>HS04636	mario   stop      7631  7633	     .	+	0	source=M</a:t>
            </a:r>
          </a:p>
          <a:p>
            <a:pPr defTabSz="360000"/>
            <a:r>
              <a:rPr lang="en-GB" sz="1050">
                <a:solidFill>
                  <a:schemeClr val="tx1"/>
                </a:solidFill>
                <a:latin typeface="Courier New" panose="02070309020205020404" pitchFamily="49" charset="0"/>
                <a:cs typeface="Courier New" panose="02070309020205020404" pitchFamily="49" charset="0"/>
              </a:rPr>
              <a:t>HS08198	AGRIPPA intron    2000  2000	     0	+	.	group=ref|NP_000597.1;source=E</a:t>
            </a:r>
          </a:p>
          <a:p>
            <a:pPr defTabSz="360000"/>
            <a:r>
              <a:rPr lang="en-GB" sz="1050">
                <a:solidFill>
                  <a:schemeClr val="tx1"/>
                </a:solidFill>
                <a:latin typeface="Courier New" panose="02070309020205020404" pitchFamily="49" charset="0"/>
                <a:cs typeface="Courier New" panose="02070309020205020404" pitchFamily="49" charset="0"/>
              </a:rPr>
              <a:t>HS08198	AGRIPPA ass        757   757   1.4e-52	+	.	group=ref|NP_000597.1;source=E</a:t>
            </a:r>
          </a:p>
        </p:txBody>
      </p:sp>
      <p:sp>
        <p:nvSpPr>
          <p:cNvPr id="10" name="Rectangle 9">
            <a:extLst>
              <a:ext uri="{FF2B5EF4-FFF2-40B4-BE49-F238E27FC236}">
                <a16:creationId xmlns:a16="http://schemas.microsoft.com/office/drawing/2014/main" id="{4FEF60C5-536B-39AE-B3C6-D4D886B71A3F}"/>
              </a:ext>
            </a:extLst>
          </p:cNvPr>
          <p:cNvSpPr/>
          <p:nvPr/>
        </p:nvSpPr>
        <p:spPr>
          <a:xfrm>
            <a:off x="719052" y="3060881"/>
            <a:ext cx="6687241" cy="1809487"/>
          </a:xfrm>
          <a:prstGeom prst="rect">
            <a:avLst/>
          </a:prstGeom>
          <a:solidFill>
            <a:srgbClr val="F6F8FA"/>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360000"/>
            <a:r>
              <a:rPr lang="en-GB" sz="1050">
                <a:solidFill>
                  <a:schemeClr val="tx1"/>
                </a:solidFill>
                <a:latin typeface="Courier New" panose="02070309020205020404" pitchFamily="49" charset="0"/>
                <a:cs typeface="Courier New" panose="02070309020205020404" pitchFamily="49" charset="0"/>
              </a:rPr>
              <a:t>[GENERAL]</a:t>
            </a:r>
          </a:p>
          <a:p>
            <a:pPr defTabSz="360000"/>
            <a:r>
              <a:rPr lang="en-GB" sz="1050">
                <a:solidFill>
                  <a:schemeClr val="tx1"/>
                </a:solidFill>
                <a:latin typeface="Courier New" panose="02070309020205020404" pitchFamily="49" charset="0"/>
                <a:cs typeface="Courier New" panose="02070309020205020404" pitchFamily="49" charset="0"/>
              </a:rPr>
              <a:t>      start     1          1  M    1  1e+100  RM  1     1    lrRNA    1     1e3</a:t>
            </a:r>
          </a:p>
          <a:p>
            <a:pPr defTabSz="360000"/>
            <a:r>
              <a:rPr lang="en-GB" sz="1050">
                <a:solidFill>
                  <a:schemeClr val="tx1"/>
                </a:solidFill>
                <a:latin typeface="Courier New" panose="02070309020205020404" pitchFamily="49" charset="0"/>
                <a:cs typeface="Courier New" panose="02070309020205020404" pitchFamily="49" charset="0"/>
              </a:rPr>
              <a:t>       stop     1          1  M    1  1e+100  RM  1     1    lrRNA    1     1e3</a:t>
            </a:r>
          </a:p>
          <a:p>
            <a:pPr defTabSz="360000"/>
            <a:r>
              <a:rPr lang="en-GB" sz="1050">
                <a:solidFill>
                  <a:schemeClr val="tx1"/>
                </a:solidFill>
                <a:latin typeface="Courier New" panose="02070309020205020404" pitchFamily="49" charset="0"/>
                <a:cs typeface="Courier New" panose="02070309020205020404" pitchFamily="49" charset="0"/>
              </a:rPr>
              <a:t>        tss     1          1  M    1  1e+100  RM  1     1    lrRNA    1       1</a:t>
            </a:r>
          </a:p>
          <a:p>
            <a:pPr defTabSz="360000"/>
            <a:r>
              <a:rPr lang="en-GB" sz="1050">
                <a:solidFill>
                  <a:schemeClr val="tx1"/>
                </a:solidFill>
                <a:latin typeface="Courier New" panose="02070309020205020404" pitchFamily="49" charset="0"/>
                <a:cs typeface="Courier New" panose="02070309020205020404" pitchFamily="49" charset="0"/>
              </a:rPr>
              <a:t>        tts     1          1  M    1  1e+100  RM  1     1    lrRNA    1       1</a:t>
            </a:r>
          </a:p>
          <a:p>
            <a:pPr defTabSz="360000"/>
            <a:r>
              <a:rPr lang="en-GB" sz="1050">
                <a:solidFill>
                  <a:schemeClr val="tx1"/>
                </a:solidFill>
                <a:latin typeface="Courier New" panose="02070309020205020404" pitchFamily="49" charset="0"/>
                <a:cs typeface="Courier New" panose="02070309020205020404" pitchFamily="49" charset="0"/>
              </a:rPr>
              <a:t>        ass     1          1  M    1  1e+100  RM  1     1    lrRNA    1       1</a:t>
            </a:r>
          </a:p>
          <a:p>
            <a:pPr defTabSz="360000"/>
            <a:r>
              <a:rPr lang="en-GB" sz="1050">
                <a:solidFill>
                  <a:schemeClr val="tx1"/>
                </a:solidFill>
                <a:latin typeface="Courier New" panose="02070309020205020404" pitchFamily="49" charset="0"/>
                <a:cs typeface="Courier New" panose="02070309020205020404" pitchFamily="49" charset="0"/>
              </a:rPr>
              <a:t>   exonpart     1       0.85  M    1  1e+100  RM  1     1    lrRNA    1     1e2</a:t>
            </a:r>
          </a:p>
          <a:p>
            <a:pPr defTabSz="360000"/>
            <a:r>
              <a:rPr lang="en-GB" sz="1050">
                <a:solidFill>
                  <a:schemeClr val="tx1"/>
                </a:solidFill>
                <a:latin typeface="Courier New" panose="02070309020205020404" pitchFamily="49" charset="0"/>
                <a:cs typeface="Courier New" panose="02070309020205020404" pitchFamily="49" charset="0"/>
              </a:rPr>
              <a:t>       exon     1          1  M    1  1e+100  RM  1     1    lrRNA    1     1e3</a:t>
            </a:r>
          </a:p>
          <a:p>
            <a:pPr defTabSz="360000"/>
            <a:r>
              <a:rPr lang="en-GB" sz="1050">
                <a:solidFill>
                  <a:schemeClr val="tx1"/>
                </a:solidFill>
                <a:latin typeface="Courier New" panose="02070309020205020404" pitchFamily="49" charset="0"/>
                <a:cs typeface="Courier New" panose="02070309020205020404" pitchFamily="49" charset="0"/>
              </a:rPr>
              <a:t> intronpart     1          1  M    1  1e+100  RM  1     1    lrRNA    1       1</a:t>
            </a:r>
          </a:p>
          <a:p>
            <a:pPr defTabSz="360000"/>
            <a:r>
              <a:rPr lang="en-GB" sz="1050">
                <a:solidFill>
                  <a:schemeClr val="tx1"/>
                </a:solidFill>
                <a:latin typeface="Courier New" panose="02070309020205020404" pitchFamily="49" charset="0"/>
                <a:cs typeface="Courier New" panose="02070309020205020404" pitchFamily="49" charset="0"/>
              </a:rPr>
              <a:t>     intron     1         .1  M    1  1e+100  RM  1     1    lrRNA    1     1e3</a:t>
            </a:r>
          </a:p>
          <a:p>
            <a:pPr defTabSz="360000"/>
            <a:r>
              <a:rPr lang="en-GB" sz="1050">
                <a:solidFill>
                  <a:schemeClr val="tx1"/>
                </a:solidFill>
                <a:latin typeface="Courier New" panose="02070309020205020404" pitchFamily="49" charset="0"/>
                <a:cs typeface="Courier New" panose="02070309020205020404" pitchFamily="49" charset="0"/>
              </a:rPr>
              <a:t>        UTR     1          1  M    1  1e+100  RM  1     1    lrRNA    1     1e3</a:t>
            </a:r>
          </a:p>
        </p:txBody>
      </p:sp>
    </p:spTree>
    <p:extLst>
      <p:ext uri="{BB962C8B-B14F-4D97-AF65-F5344CB8AC3E}">
        <p14:creationId xmlns:p14="http://schemas.microsoft.com/office/powerpoint/2010/main" val="1726365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A03CA0-5F80-6376-5E86-897EAE7C9C9D}"/>
              </a:ext>
            </a:extLst>
          </p:cNvPr>
          <p:cNvSpPr>
            <a:spLocks noGrp="1"/>
          </p:cNvSpPr>
          <p:nvPr>
            <p:ph type="sldNum" sz="quarter" idx="4"/>
          </p:nvPr>
        </p:nvSpPr>
        <p:spPr/>
        <p:txBody>
          <a:bodyPr/>
          <a:lstStyle/>
          <a:p>
            <a:fld id="{38FB3DE5-0BF2-9949-8E8E-62041A1EAFCC}" type="slidenum">
              <a:rPr lang="en-US" smtClean="0"/>
              <a:pPr/>
              <a:t>42</a:t>
            </a:fld>
            <a:endParaRPr lang="en-US"/>
          </a:p>
        </p:txBody>
      </p:sp>
      <p:sp>
        <p:nvSpPr>
          <p:cNvPr id="3" name="Title 2">
            <a:extLst>
              <a:ext uri="{FF2B5EF4-FFF2-40B4-BE49-F238E27FC236}">
                <a16:creationId xmlns:a16="http://schemas.microsoft.com/office/drawing/2014/main" id="{33D57037-B96F-33FE-3E14-F28AFF3B5DC1}"/>
              </a:ext>
            </a:extLst>
          </p:cNvPr>
          <p:cNvSpPr>
            <a:spLocks noGrp="1"/>
          </p:cNvSpPr>
          <p:nvPr>
            <p:ph type="title"/>
          </p:nvPr>
        </p:nvSpPr>
        <p:spPr/>
        <p:txBody>
          <a:bodyPr/>
          <a:lstStyle/>
          <a:p>
            <a:r>
              <a:rPr lang="es-ES"/>
              <a:t>SQANTI-evidence</a:t>
            </a:r>
            <a:endParaRPr lang="en-GB"/>
          </a:p>
        </p:txBody>
      </p:sp>
      <p:sp>
        <p:nvSpPr>
          <p:cNvPr id="4" name="Text Placeholder 3">
            <a:extLst>
              <a:ext uri="{FF2B5EF4-FFF2-40B4-BE49-F238E27FC236}">
                <a16:creationId xmlns:a16="http://schemas.microsoft.com/office/drawing/2014/main" id="{A936C0FB-4D91-B37E-867C-1B1A14A307A3}"/>
              </a:ext>
            </a:extLst>
          </p:cNvPr>
          <p:cNvSpPr>
            <a:spLocks noGrp="1"/>
          </p:cNvSpPr>
          <p:nvPr>
            <p:ph type="body" sz="quarter" idx="10"/>
          </p:nvPr>
        </p:nvSpPr>
        <p:spPr>
          <a:xfrm>
            <a:off x="5545633" y="762000"/>
            <a:ext cx="3487339" cy="3952875"/>
          </a:xfrm>
        </p:spPr>
        <p:txBody>
          <a:bodyPr/>
          <a:lstStyle/>
          <a:p>
            <a:r>
              <a:rPr lang="es-ES"/>
              <a:t>Snakemake based tool </a:t>
            </a:r>
            <a:endParaRPr lang="es-ES">
              <a:sym typeface="Wingdings" panose="05000000000000000000" pitchFamily="2" charset="2"/>
            </a:endParaRPr>
          </a:p>
          <a:p>
            <a:pPr lvl="1"/>
            <a:r>
              <a:rPr lang="es-ES">
                <a:sym typeface="Wingdings" panose="05000000000000000000" pitchFamily="2" charset="2"/>
              </a:rPr>
              <a:t>Can be run using one command only</a:t>
            </a:r>
          </a:p>
          <a:p>
            <a:pPr lvl="1"/>
            <a:r>
              <a:rPr lang="es-ES">
                <a:sym typeface="Wingdings" panose="05000000000000000000" pitchFamily="2" charset="2"/>
                <a:hlinkClick r:id="rId3"/>
              </a:rPr>
              <a:t>Beta-version available</a:t>
            </a:r>
            <a:endParaRPr lang="es-ES">
              <a:sym typeface="Wingdings" panose="05000000000000000000" pitchFamily="2" charset="2"/>
            </a:endParaRPr>
          </a:p>
        </p:txBody>
      </p:sp>
      <p:pic>
        <p:nvPicPr>
          <p:cNvPr id="6" name="Picture 5">
            <a:extLst>
              <a:ext uri="{FF2B5EF4-FFF2-40B4-BE49-F238E27FC236}">
                <a16:creationId xmlns:a16="http://schemas.microsoft.com/office/drawing/2014/main" id="{6903F9A0-E451-5DBD-134C-3909DCF809DA}"/>
              </a:ext>
            </a:extLst>
          </p:cNvPr>
          <p:cNvPicPr>
            <a:picLocks noChangeAspect="1"/>
          </p:cNvPicPr>
          <p:nvPr/>
        </p:nvPicPr>
        <p:blipFill>
          <a:blip r:embed="rId4"/>
          <a:stretch>
            <a:fillRect/>
          </a:stretch>
        </p:blipFill>
        <p:spPr>
          <a:xfrm>
            <a:off x="6569941" y="3972241"/>
            <a:ext cx="2423160" cy="786914"/>
          </a:xfrm>
          <a:prstGeom prst="rect">
            <a:avLst/>
          </a:prstGeom>
        </p:spPr>
      </p:pic>
      <p:sp>
        <p:nvSpPr>
          <p:cNvPr id="5" name="Rectangle 1">
            <a:extLst>
              <a:ext uri="{FF2B5EF4-FFF2-40B4-BE49-F238E27FC236}">
                <a16:creationId xmlns:a16="http://schemas.microsoft.com/office/drawing/2014/main" id="{96E7B473-C700-9AF1-0C50-C1418D6040EB}"/>
              </a:ext>
            </a:extLst>
          </p:cNvPr>
          <p:cNvSpPr/>
          <p:nvPr/>
        </p:nvSpPr>
        <p:spPr>
          <a:xfrm>
            <a:off x="546863" y="816120"/>
            <a:ext cx="1091160" cy="469440"/>
          </a:xfrm>
          <a:prstGeom prst="rect">
            <a:avLst/>
          </a:prstGeom>
          <a:solidFill>
            <a:schemeClr val="accent3"/>
          </a:solidFill>
          <a:ln w="25560">
            <a:solidFill>
              <a:schemeClr val="accent3"/>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1" strike="noStrike" spc="-1">
                <a:solidFill>
                  <a:schemeClr val="lt1"/>
                </a:solidFill>
                <a:latin typeface="Arial"/>
                <a:ea typeface="Arial"/>
              </a:rPr>
              <a:t>Reference genome</a:t>
            </a:r>
            <a:endParaRPr lang="es-ES" sz="1400" b="0" strike="noStrike" spc="-1">
              <a:solidFill>
                <a:srgbClr val="FFFFFF"/>
              </a:solidFill>
              <a:latin typeface="Arial"/>
            </a:endParaRPr>
          </a:p>
        </p:txBody>
      </p:sp>
      <p:sp>
        <p:nvSpPr>
          <p:cNvPr id="7" name="Rectangle 2">
            <a:extLst>
              <a:ext uri="{FF2B5EF4-FFF2-40B4-BE49-F238E27FC236}">
                <a16:creationId xmlns:a16="http://schemas.microsoft.com/office/drawing/2014/main" id="{53732849-2D52-C5DE-4F7C-9CDFCCF367F9}"/>
              </a:ext>
            </a:extLst>
          </p:cNvPr>
          <p:cNvSpPr/>
          <p:nvPr/>
        </p:nvSpPr>
        <p:spPr>
          <a:xfrm>
            <a:off x="479183" y="3267720"/>
            <a:ext cx="1218600" cy="378720"/>
          </a:xfrm>
          <a:prstGeom prst="rect">
            <a:avLst/>
          </a:prstGeom>
          <a:solidFill>
            <a:schemeClr val="accent3"/>
          </a:solidFill>
          <a:ln w="25560">
            <a:solidFill>
              <a:schemeClr val="accent3"/>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1" strike="noStrike" spc="-1">
                <a:solidFill>
                  <a:schemeClr val="lt1"/>
                </a:solidFill>
                <a:latin typeface="Arial"/>
                <a:ea typeface="Arial"/>
              </a:rPr>
              <a:t>lr-RNA data</a:t>
            </a:r>
            <a:endParaRPr lang="es-ES" sz="1400" b="0" strike="noStrike" spc="-1">
              <a:solidFill>
                <a:srgbClr val="FFFFFF"/>
              </a:solidFill>
              <a:latin typeface="Arial"/>
            </a:endParaRPr>
          </a:p>
        </p:txBody>
      </p:sp>
      <p:sp>
        <p:nvSpPr>
          <p:cNvPr id="8" name="Diamond 3">
            <a:extLst>
              <a:ext uri="{FF2B5EF4-FFF2-40B4-BE49-F238E27FC236}">
                <a16:creationId xmlns:a16="http://schemas.microsoft.com/office/drawing/2014/main" id="{AF466A64-91DC-D2DB-9738-C158306E6AA7}"/>
              </a:ext>
            </a:extLst>
          </p:cNvPr>
          <p:cNvSpPr/>
          <p:nvPr/>
        </p:nvSpPr>
        <p:spPr>
          <a:xfrm>
            <a:off x="1917743" y="3180600"/>
            <a:ext cx="821880" cy="552960"/>
          </a:xfrm>
          <a:prstGeom prst="diamond">
            <a:avLst/>
          </a:prstGeom>
          <a:solidFill>
            <a:schemeClr val="accent2"/>
          </a:solidFill>
          <a:ln w="25560">
            <a:solidFill>
              <a:schemeClr val="accent2"/>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800" b="0" strike="noStrike" spc="-1">
                <a:solidFill>
                  <a:srgbClr val="000000"/>
                </a:solidFill>
                <a:latin typeface="Arial"/>
                <a:ea typeface="Arial"/>
              </a:rPr>
              <a:t>IsoSeq3</a:t>
            </a:r>
            <a:endParaRPr lang="es-ES" sz="800" b="0" strike="noStrike" spc="-1">
              <a:solidFill>
                <a:srgbClr val="000000"/>
              </a:solidFill>
              <a:latin typeface="Arial"/>
            </a:endParaRPr>
          </a:p>
        </p:txBody>
      </p:sp>
      <p:sp>
        <p:nvSpPr>
          <p:cNvPr id="9" name="Rectangle: Rounded Corners 4">
            <a:extLst>
              <a:ext uri="{FF2B5EF4-FFF2-40B4-BE49-F238E27FC236}">
                <a16:creationId xmlns:a16="http://schemas.microsoft.com/office/drawing/2014/main" id="{20353A71-2CF0-4BFA-E8EA-FA556A6CCEF5}"/>
              </a:ext>
            </a:extLst>
          </p:cNvPr>
          <p:cNvSpPr/>
          <p:nvPr/>
        </p:nvSpPr>
        <p:spPr>
          <a:xfrm>
            <a:off x="2959583" y="3234240"/>
            <a:ext cx="1314000" cy="445680"/>
          </a:xfrm>
          <a:prstGeom prst="roundRect">
            <a:avLst>
              <a:gd name="adj" fmla="val 16667"/>
            </a:avLst>
          </a:prstGeom>
          <a:solidFill>
            <a:schemeClr val="accent1"/>
          </a:solidFill>
          <a:ln w="25560">
            <a:solidFill>
              <a:schemeClr val="accent1"/>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0" strike="noStrike" spc="-1">
                <a:solidFill>
                  <a:schemeClr val="lt1"/>
                </a:solidFill>
                <a:latin typeface="Arial"/>
                <a:ea typeface="Arial"/>
              </a:rPr>
              <a:t>Raw transcriptome</a:t>
            </a:r>
            <a:endParaRPr lang="es-ES" sz="1400" b="0" strike="noStrike" spc="-1">
              <a:solidFill>
                <a:srgbClr val="000000"/>
              </a:solidFill>
              <a:latin typeface="Arial"/>
            </a:endParaRPr>
          </a:p>
        </p:txBody>
      </p:sp>
      <p:sp>
        <p:nvSpPr>
          <p:cNvPr id="10" name="Diamond 5">
            <a:extLst>
              <a:ext uri="{FF2B5EF4-FFF2-40B4-BE49-F238E27FC236}">
                <a16:creationId xmlns:a16="http://schemas.microsoft.com/office/drawing/2014/main" id="{680DE37B-7EED-57D8-0F4A-D20B569D8659}"/>
              </a:ext>
            </a:extLst>
          </p:cNvPr>
          <p:cNvSpPr/>
          <p:nvPr/>
        </p:nvSpPr>
        <p:spPr>
          <a:xfrm>
            <a:off x="3207623" y="3948840"/>
            <a:ext cx="821880" cy="552960"/>
          </a:xfrm>
          <a:prstGeom prst="diamond">
            <a:avLst/>
          </a:prstGeom>
          <a:solidFill>
            <a:schemeClr val="accent2"/>
          </a:solidFill>
          <a:ln w="25560">
            <a:solidFill>
              <a:schemeClr val="accent2"/>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800" b="0" strike="noStrike" spc="-1">
                <a:solidFill>
                  <a:srgbClr val="000000"/>
                </a:solidFill>
                <a:latin typeface="Arial"/>
                <a:ea typeface="Arial"/>
              </a:rPr>
              <a:t>Sqanti3</a:t>
            </a:r>
            <a:r>
              <a:rPr lang="es-ES" sz="800" b="0" strike="noStrike" spc="-1">
                <a:solidFill>
                  <a:schemeClr val="lt1"/>
                </a:solidFill>
                <a:latin typeface="Arial"/>
                <a:ea typeface="Arial"/>
              </a:rPr>
              <a:t> </a:t>
            </a:r>
            <a:r>
              <a:rPr lang="es-ES" sz="800" b="0" strike="noStrike" spc="-1">
                <a:solidFill>
                  <a:srgbClr val="000000"/>
                </a:solidFill>
                <a:latin typeface="Arial"/>
                <a:ea typeface="Arial"/>
              </a:rPr>
              <a:t>QC</a:t>
            </a:r>
            <a:endParaRPr lang="es-ES" sz="800" b="0" strike="noStrike" spc="-1">
              <a:solidFill>
                <a:srgbClr val="000000"/>
              </a:solidFill>
              <a:latin typeface="Arial"/>
            </a:endParaRPr>
          </a:p>
        </p:txBody>
      </p:sp>
      <p:sp>
        <p:nvSpPr>
          <p:cNvPr id="11" name="Rectangle 6">
            <a:extLst>
              <a:ext uri="{FF2B5EF4-FFF2-40B4-BE49-F238E27FC236}">
                <a16:creationId xmlns:a16="http://schemas.microsoft.com/office/drawing/2014/main" id="{62B7EF92-57B2-6543-E424-89DA9DD52173}"/>
              </a:ext>
            </a:extLst>
          </p:cNvPr>
          <p:cNvSpPr/>
          <p:nvPr/>
        </p:nvSpPr>
        <p:spPr>
          <a:xfrm>
            <a:off x="1185863" y="4011120"/>
            <a:ext cx="1218600" cy="427680"/>
          </a:xfrm>
          <a:prstGeom prst="rect">
            <a:avLst/>
          </a:prstGeom>
          <a:solidFill>
            <a:schemeClr val="accent3"/>
          </a:solidFill>
          <a:ln w="25560">
            <a:solidFill>
              <a:schemeClr val="accent3"/>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1" strike="noStrike" spc="-1">
                <a:solidFill>
                  <a:schemeClr val="lt1"/>
                </a:solidFill>
                <a:latin typeface="Arial"/>
                <a:ea typeface="Arial"/>
              </a:rPr>
              <a:t>Ortogonal data</a:t>
            </a:r>
            <a:endParaRPr lang="es-ES" sz="1400" b="0" strike="noStrike" spc="-1">
              <a:solidFill>
                <a:srgbClr val="FFFFFF"/>
              </a:solidFill>
              <a:latin typeface="Arial"/>
            </a:endParaRPr>
          </a:p>
        </p:txBody>
      </p:sp>
      <p:sp>
        <p:nvSpPr>
          <p:cNvPr id="12" name="Diamond 7">
            <a:extLst>
              <a:ext uri="{FF2B5EF4-FFF2-40B4-BE49-F238E27FC236}">
                <a16:creationId xmlns:a16="http://schemas.microsoft.com/office/drawing/2014/main" id="{43D907E6-F1AB-38B0-ECA8-495F91CED069}"/>
              </a:ext>
            </a:extLst>
          </p:cNvPr>
          <p:cNvSpPr/>
          <p:nvPr/>
        </p:nvSpPr>
        <p:spPr>
          <a:xfrm>
            <a:off x="1912703" y="776880"/>
            <a:ext cx="821880" cy="552960"/>
          </a:xfrm>
          <a:prstGeom prst="diamond">
            <a:avLst/>
          </a:prstGeom>
          <a:solidFill>
            <a:schemeClr val="accent2"/>
          </a:solidFill>
          <a:ln w="25560">
            <a:solidFill>
              <a:schemeClr val="accent2"/>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800" b="0" strike="noStrike" spc="-1">
                <a:solidFill>
                  <a:srgbClr val="000000"/>
                </a:solidFill>
                <a:latin typeface="Arial"/>
                <a:ea typeface="Arial"/>
              </a:rPr>
              <a:t>BUSCO</a:t>
            </a:r>
            <a:endParaRPr lang="es-ES" sz="800" b="0" strike="noStrike" spc="-1">
              <a:solidFill>
                <a:srgbClr val="000000"/>
              </a:solidFill>
              <a:latin typeface="Arial"/>
            </a:endParaRPr>
          </a:p>
        </p:txBody>
      </p:sp>
      <p:sp>
        <p:nvSpPr>
          <p:cNvPr id="13" name="Diamond 10">
            <a:extLst>
              <a:ext uri="{FF2B5EF4-FFF2-40B4-BE49-F238E27FC236}">
                <a16:creationId xmlns:a16="http://schemas.microsoft.com/office/drawing/2014/main" id="{A0891DD6-9BF7-C80C-F64A-6AC309F6618F}"/>
              </a:ext>
            </a:extLst>
          </p:cNvPr>
          <p:cNvSpPr/>
          <p:nvPr/>
        </p:nvSpPr>
        <p:spPr>
          <a:xfrm>
            <a:off x="659903" y="1690920"/>
            <a:ext cx="865080" cy="552960"/>
          </a:xfrm>
          <a:prstGeom prst="diamond">
            <a:avLst/>
          </a:prstGeom>
          <a:solidFill>
            <a:schemeClr val="accent2"/>
          </a:solidFill>
          <a:ln w="25560">
            <a:solidFill>
              <a:schemeClr val="accent2"/>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800" b="0" strike="noStrike" spc="-1">
                <a:solidFill>
                  <a:srgbClr val="000000"/>
                </a:solidFill>
                <a:latin typeface="Arial"/>
                <a:ea typeface="Arial"/>
              </a:rPr>
              <a:t>Repeat masker</a:t>
            </a:r>
            <a:endParaRPr lang="es-ES" sz="800" b="0" strike="noStrike" spc="-1">
              <a:solidFill>
                <a:srgbClr val="000000"/>
              </a:solidFill>
              <a:latin typeface="Arial"/>
            </a:endParaRPr>
          </a:p>
        </p:txBody>
      </p:sp>
      <p:sp>
        <p:nvSpPr>
          <p:cNvPr id="14" name="Rectangle: Rounded Corners 8">
            <a:extLst>
              <a:ext uri="{FF2B5EF4-FFF2-40B4-BE49-F238E27FC236}">
                <a16:creationId xmlns:a16="http://schemas.microsoft.com/office/drawing/2014/main" id="{61655B82-7F55-6ADD-5D57-E10374381949}"/>
              </a:ext>
            </a:extLst>
          </p:cNvPr>
          <p:cNvSpPr/>
          <p:nvPr/>
        </p:nvSpPr>
        <p:spPr>
          <a:xfrm>
            <a:off x="4216703" y="4015800"/>
            <a:ext cx="1314000" cy="418680"/>
          </a:xfrm>
          <a:prstGeom prst="roundRect">
            <a:avLst>
              <a:gd name="adj" fmla="val 16667"/>
            </a:avLst>
          </a:prstGeom>
          <a:solidFill>
            <a:schemeClr val="accent1"/>
          </a:solidFill>
          <a:ln w="25560">
            <a:solidFill>
              <a:schemeClr val="accent1"/>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0" strike="noStrike" spc="-1">
                <a:solidFill>
                  <a:schemeClr val="lt1"/>
                </a:solidFill>
                <a:latin typeface="Arial"/>
                <a:ea typeface="Arial"/>
              </a:rPr>
              <a:t>Curated transcriptome</a:t>
            </a:r>
            <a:endParaRPr lang="es-ES" sz="1400" b="0" strike="noStrike" spc="-1">
              <a:solidFill>
                <a:srgbClr val="000000"/>
              </a:solidFill>
              <a:latin typeface="Arial"/>
            </a:endParaRPr>
          </a:p>
        </p:txBody>
      </p:sp>
      <p:sp>
        <p:nvSpPr>
          <p:cNvPr id="15" name="Rectangle: Rounded Corners 9">
            <a:extLst>
              <a:ext uri="{FF2B5EF4-FFF2-40B4-BE49-F238E27FC236}">
                <a16:creationId xmlns:a16="http://schemas.microsoft.com/office/drawing/2014/main" id="{0C18D24F-FAAF-E733-08B2-FDE7F0911E6C}"/>
              </a:ext>
            </a:extLst>
          </p:cNvPr>
          <p:cNvSpPr/>
          <p:nvPr/>
        </p:nvSpPr>
        <p:spPr>
          <a:xfrm>
            <a:off x="3013583" y="864000"/>
            <a:ext cx="1148760" cy="378720"/>
          </a:xfrm>
          <a:prstGeom prst="roundRect">
            <a:avLst>
              <a:gd name="adj" fmla="val 16667"/>
            </a:avLst>
          </a:prstGeom>
          <a:solidFill>
            <a:schemeClr val="accent1"/>
          </a:solidFill>
          <a:ln w="25560">
            <a:solidFill>
              <a:schemeClr val="accent1"/>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0" strike="noStrike" spc="-1">
                <a:solidFill>
                  <a:schemeClr val="lt1"/>
                </a:solidFill>
                <a:latin typeface="Arial"/>
                <a:ea typeface="Arial"/>
              </a:rPr>
              <a:t>Core genes</a:t>
            </a:r>
            <a:endParaRPr lang="es-ES" sz="1400" b="0" strike="noStrike" spc="-1">
              <a:solidFill>
                <a:srgbClr val="000000"/>
              </a:solidFill>
              <a:latin typeface="Arial"/>
            </a:endParaRPr>
          </a:p>
        </p:txBody>
      </p:sp>
      <p:sp>
        <p:nvSpPr>
          <p:cNvPr id="16" name="Rectangle: Rounded Corners 10">
            <a:extLst>
              <a:ext uri="{FF2B5EF4-FFF2-40B4-BE49-F238E27FC236}">
                <a16:creationId xmlns:a16="http://schemas.microsoft.com/office/drawing/2014/main" id="{5AD4FFD0-F15B-F766-C7C9-DD5F6A5AE4AB}"/>
              </a:ext>
            </a:extLst>
          </p:cNvPr>
          <p:cNvSpPr/>
          <p:nvPr/>
        </p:nvSpPr>
        <p:spPr>
          <a:xfrm>
            <a:off x="3076583" y="2429640"/>
            <a:ext cx="1080360" cy="488520"/>
          </a:xfrm>
          <a:prstGeom prst="roundRect">
            <a:avLst>
              <a:gd name="adj" fmla="val 16667"/>
            </a:avLst>
          </a:prstGeom>
          <a:solidFill>
            <a:schemeClr val="accent1"/>
          </a:solidFill>
          <a:ln w="25560">
            <a:solidFill>
              <a:schemeClr val="accent1"/>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0" i="1" strike="noStrike" spc="-1">
                <a:solidFill>
                  <a:schemeClr val="lt1"/>
                </a:solidFill>
                <a:latin typeface="Arial"/>
                <a:ea typeface="Arial"/>
              </a:rPr>
              <a:t>Ab initio </a:t>
            </a:r>
            <a:r>
              <a:rPr lang="es-ES" sz="1400" b="0" strike="noStrike" spc="-1">
                <a:solidFill>
                  <a:schemeClr val="lt1"/>
                </a:solidFill>
                <a:latin typeface="Arial"/>
                <a:ea typeface="Arial"/>
              </a:rPr>
              <a:t>annotation</a:t>
            </a:r>
            <a:endParaRPr lang="es-ES" sz="1400" b="0" strike="noStrike" spc="-1">
              <a:solidFill>
                <a:srgbClr val="000000"/>
              </a:solidFill>
              <a:latin typeface="Arial"/>
            </a:endParaRPr>
          </a:p>
        </p:txBody>
      </p:sp>
      <p:sp>
        <p:nvSpPr>
          <p:cNvPr id="17" name="Rectangle 9">
            <a:extLst>
              <a:ext uri="{FF2B5EF4-FFF2-40B4-BE49-F238E27FC236}">
                <a16:creationId xmlns:a16="http://schemas.microsoft.com/office/drawing/2014/main" id="{A8CE4F8D-73F2-1E07-F070-22D3B777F1B0}"/>
              </a:ext>
            </a:extLst>
          </p:cNvPr>
          <p:cNvSpPr/>
          <p:nvPr/>
        </p:nvSpPr>
        <p:spPr>
          <a:xfrm>
            <a:off x="5493623" y="2400480"/>
            <a:ext cx="1314000" cy="552960"/>
          </a:xfrm>
          <a:prstGeom prst="rect">
            <a:avLst/>
          </a:prstGeom>
          <a:solidFill>
            <a:schemeClr val="accent3"/>
          </a:solidFill>
          <a:ln w="25560">
            <a:solidFill>
              <a:schemeClr val="accent3"/>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200" b="0" i="1" strike="noStrike" spc="-1">
                <a:solidFill>
                  <a:schemeClr val="lt1"/>
                </a:solidFill>
                <a:latin typeface="Arial"/>
                <a:ea typeface="Arial"/>
              </a:rPr>
              <a:t>Evidence-driven </a:t>
            </a:r>
            <a:r>
              <a:rPr lang="es-ES" sz="1200" b="0" strike="noStrike" spc="-1">
                <a:solidFill>
                  <a:schemeClr val="lt1"/>
                </a:solidFill>
                <a:latin typeface="Arial"/>
                <a:ea typeface="Arial"/>
              </a:rPr>
              <a:t>annotation</a:t>
            </a:r>
            <a:endParaRPr lang="es-ES" sz="1200" b="0" strike="noStrike" spc="-1">
              <a:solidFill>
                <a:srgbClr val="FFFFFF"/>
              </a:solidFill>
              <a:latin typeface="Arial"/>
            </a:endParaRPr>
          </a:p>
        </p:txBody>
      </p:sp>
      <p:sp>
        <p:nvSpPr>
          <p:cNvPr id="18" name="Rectangle: Rounded Corners 11">
            <a:extLst>
              <a:ext uri="{FF2B5EF4-FFF2-40B4-BE49-F238E27FC236}">
                <a16:creationId xmlns:a16="http://schemas.microsoft.com/office/drawing/2014/main" id="{57EDFD10-41EE-8914-2094-C13E94ECAA11}"/>
              </a:ext>
            </a:extLst>
          </p:cNvPr>
          <p:cNvSpPr/>
          <p:nvPr/>
        </p:nvSpPr>
        <p:spPr>
          <a:xfrm>
            <a:off x="4337663" y="1483200"/>
            <a:ext cx="1074960" cy="414360"/>
          </a:xfrm>
          <a:prstGeom prst="roundRect">
            <a:avLst>
              <a:gd name="adj" fmla="val 16667"/>
            </a:avLst>
          </a:prstGeom>
          <a:solidFill>
            <a:schemeClr val="accent1"/>
          </a:solidFill>
          <a:ln w="25560">
            <a:solidFill>
              <a:schemeClr val="accent1"/>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400" b="0" strike="noStrike" spc="-1">
                <a:solidFill>
                  <a:schemeClr val="lt1"/>
                </a:solidFill>
                <a:latin typeface="Arial"/>
                <a:ea typeface="Arial"/>
              </a:rPr>
              <a:t>Annotation model</a:t>
            </a:r>
            <a:endParaRPr lang="es-ES" sz="1400" b="0" strike="noStrike" spc="-1">
              <a:solidFill>
                <a:srgbClr val="000000"/>
              </a:solidFill>
              <a:latin typeface="Arial"/>
            </a:endParaRPr>
          </a:p>
        </p:txBody>
      </p:sp>
      <p:sp>
        <p:nvSpPr>
          <p:cNvPr id="19" name="Diamond 12">
            <a:extLst>
              <a:ext uri="{FF2B5EF4-FFF2-40B4-BE49-F238E27FC236}">
                <a16:creationId xmlns:a16="http://schemas.microsoft.com/office/drawing/2014/main" id="{5DD46D4B-6832-D828-2294-3266F41E8AF4}"/>
              </a:ext>
            </a:extLst>
          </p:cNvPr>
          <p:cNvSpPr/>
          <p:nvPr/>
        </p:nvSpPr>
        <p:spPr>
          <a:xfrm>
            <a:off x="3179543" y="1578600"/>
            <a:ext cx="865080" cy="552960"/>
          </a:xfrm>
          <a:prstGeom prst="diamond">
            <a:avLst/>
          </a:prstGeom>
          <a:solidFill>
            <a:schemeClr val="accent2"/>
          </a:solidFill>
          <a:ln w="25560">
            <a:solidFill>
              <a:schemeClr val="accent2"/>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800" b="0" strike="noStrike" spc="-1">
                <a:solidFill>
                  <a:srgbClr val="000000"/>
                </a:solidFill>
                <a:latin typeface="Arial"/>
                <a:ea typeface="Arial"/>
              </a:rPr>
              <a:t>Augustus</a:t>
            </a:r>
            <a:endParaRPr lang="es-ES" sz="800" b="0" strike="noStrike" spc="-1">
              <a:solidFill>
                <a:srgbClr val="000000"/>
              </a:solidFill>
              <a:latin typeface="Arial"/>
            </a:endParaRPr>
          </a:p>
        </p:txBody>
      </p:sp>
      <p:sp>
        <p:nvSpPr>
          <p:cNvPr id="20" name="Diamond 13">
            <a:extLst>
              <a:ext uri="{FF2B5EF4-FFF2-40B4-BE49-F238E27FC236}">
                <a16:creationId xmlns:a16="http://schemas.microsoft.com/office/drawing/2014/main" id="{7F001305-02E7-5444-22CE-276E1361908F}"/>
              </a:ext>
            </a:extLst>
          </p:cNvPr>
          <p:cNvSpPr/>
          <p:nvPr/>
        </p:nvSpPr>
        <p:spPr>
          <a:xfrm>
            <a:off x="4441343" y="776880"/>
            <a:ext cx="865080" cy="552960"/>
          </a:xfrm>
          <a:prstGeom prst="diamond">
            <a:avLst/>
          </a:prstGeom>
          <a:solidFill>
            <a:schemeClr val="accent2"/>
          </a:solidFill>
          <a:ln w="25560">
            <a:solidFill>
              <a:schemeClr val="accent2"/>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800" b="0" strike="noStrike" spc="-1">
                <a:solidFill>
                  <a:srgbClr val="000000"/>
                </a:solidFill>
                <a:latin typeface="Arial"/>
                <a:ea typeface="Arial"/>
              </a:rPr>
              <a:t>Augustus</a:t>
            </a:r>
            <a:endParaRPr lang="es-ES" sz="800" b="0" strike="noStrike" spc="-1">
              <a:solidFill>
                <a:srgbClr val="000000"/>
              </a:solidFill>
              <a:latin typeface="Arial"/>
            </a:endParaRPr>
          </a:p>
        </p:txBody>
      </p:sp>
      <p:sp>
        <p:nvSpPr>
          <p:cNvPr id="21" name="Diamond 14">
            <a:extLst>
              <a:ext uri="{FF2B5EF4-FFF2-40B4-BE49-F238E27FC236}">
                <a16:creationId xmlns:a16="http://schemas.microsoft.com/office/drawing/2014/main" id="{E1E734D2-D656-D0A5-4090-7B8228C3E1C2}"/>
              </a:ext>
            </a:extLst>
          </p:cNvPr>
          <p:cNvSpPr/>
          <p:nvPr/>
        </p:nvSpPr>
        <p:spPr>
          <a:xfrm>
            <a:off x="4441343" y="2397240"/>
            <a:ext cx="865080" cy="552960"/>
          </a:xfrm>
          <a:prstGeom prst="diamond">
            <a:avLst/>
          </a:prstGeom>
          <a:solidFill>
            <a:schemeClr val="accent2"/>
          </a:solidFill>
          <a:ln w="25560">
            <a:solidFill>
              <a:schemeClr val="accent2"/>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800" b="0" strike="noStrike" spc="-1">
                <a:solidFill>
                  <a:srgbClr val="000000"/>
                </a:solidFill>
                <a:latin typeface="Arial"/>
                <a:ea typeface="Arial"/>
              </a:rPr>
              <a:t>Augustus</a:t>
            </a:r>
            <a:endParaRPr lang="es-ES" sz="800" b="0" strike="noStrike" spc="-1">
              <a:solidFill>
                <a:srgbClr val="000000"/>
              </a:solidFill>
              <a:latin typeface="Arial"/>
            </a:endParaRPr>
          </a:p>
        </p:txBody>
      </p:sp>
      <p:cxnSp>
        <p:nvCxnSpPr>
          <p:cNvPr id="22" name="Straight Arrow Connector 18">
            <a:extLst>
              <a:ext uri="{FF2B5EF4-FFF2-40B4-BE49-F238E27FC236}">
                <a16:creationId xmlns:a16="http://schemas.microsoft.com/office/drawing/2014/main" id="{6B5053A0-9B0C-53BB-910A-5EF0BAD0021F}"/>
              </a:ext>
            </a:extLst>
          </p:cNvPr>
          <p:cNvCxnSpPr>
            <a:stCxn id="5" idx="3"/>
            <a:endCxn id="12" idx="1"/>
          </p:cNvCxnSpPr>
          <p:nvPr/>
        </p:nvCxnSpPr>
        <p:spPr>
          <a:xfrm>
            <a:off x="1638023" y="1050840"/>
            <a:ext cx="275040" cy="2880"/>
          </a:xfrm>
          <a:prstGeom prst="straightConnector1">
            <a:avLst/>
          </a:prstGeom>
          <a:ln w="0">
            <a:solidFill>
              <a:srgbClr val="7C7C7C"/>
            </a:solidFill>
            <a:tailEnd type="triangle" w="med" len="med"/>
          </a:ln>
        </p:spPr>
      </p:cxnSp>
      <p:cxnSp>
        <p:nvCxnSpPr>
          <p:cNvPr id="23" name="Straight Arrow Connector 19">
            <a:extLst>
              <a:ext uri="{FF2B5EF4-FFF2-40B4-BE49-F238E27FC236}">
                <a16:creationId xmlns:a16="http://schemas.microsoft.com/office/drawing/2014/main" id="{7B2E0A76-C88C-AA68-D73C-1EE76EB0DFC6}"/>
              </a:ext>
            </a:extLst>
          </p:cNvPr>
          <p:cNvCxnSpPr>
            <a:stCxn id="12" idx="3"/>
            <a:endCxn id="15" idx="1"/>
          </p:cNvCxnSpPr>
          <p:nvPr/>
        </p:nvCxnSpPr>
        <p:spPr>
          <a:xfrm>
            <a:off x="2734583" y="1053360"/>
            <a:ext cx="279360" cy="360"/>
          </a:xfrm>
          <a:prstGeom prst="straightConnector1">
            <a:avLst/>
          </a:prstGeom>
          <a:ln w="0">
            <a:solidFill>
              <a:srgbClr val="7C7C7C"/>
            </a:solidFill>
            <a:tailEnd type="triangle" w="med" len="med"/>
          </a:ln>
        </p:spPr>
      </p:cxnSp>
      <p:cxnSp>
        <p:nvCxnSpPr>
          <p:cNvPr id="24" name="Straight Arrow Connector 20">
            <a:extLst>
              <a:ext uri="{FF2B5EF4-FFF2-40B4-BE49-F238E27FC236}">
                <a16:creationId xmlns:a16="http://schemas.microsoft.com/office/drawing/2014/main" id="{C9E08664-3E51-393C-17F0-5C365D9988A4}"/>
              </a:ext>
            </a:extLst>
          </p:cNvPr>
          <p:cNvCxnSpPr>
            <a:stCxn id="15" idx="3"/>
            <a:endCxn id="20" idx="1"/>
          </p:cNvCxnSpPr>
          <p:nvPr/>
        </p:nvCxnSpPr>
        <p:spPr>
          <a:xfrm>
            <a:off x="4162343" y="1053360"/>
            <a:ext cx="279360" cy="360"/>
          </a:xfrm>
          <a:prstGeom prst="straightConnector1">
            <a:avLst/>
          </a:prstGeom>
          <a:ln w="0">
            <a:solidFill>
              <a:srgbClr val="7C7C7C"/>
            </a:solidFill>
            <a:tailEnd type="triangle" w="med" len="med"/>
          </a:ln>
        </p:spPr>
      </p:cxnSp>
      <p:cxnSp>
        <p:nvCxnSpPr>
          <p:cNvPr id="25" name="Straight Arrow Connector 21">
            <a:extLst>
              <a:ext uri="{FF2B5EF4-FFF2-40B4-BE49-F238E27FC236}">
                <a16:creationId xmlns:a16="http://schemas.microsoft.com/office/drawing/2014/main" id="{D7DB2FB5-3A48-E34A-E9E3-15638205C6A9}"/>
              </a:ext>
            </a:extLst>
          </p:cNvPr>
          <p:cNvCxnSpPr>
            <a:stCxn id="20" idx="2"/>
            <a:endCxn id="18" idx="0"/>
          </p:cNvCxnSpPr>
          <p:nvPr/>
        </p:nvCxnSpPr>
        <p:spPr>
          <a:xfrm>
            <a:off x="4874063" y="1329840"/>
            <a:ext cx="1440" cy="153720"/>
          </a:xfrm>
          <a:prstGeom prst="straightConnector1">
            <a:avLst/>
          </a:prstGeom>
          <a:ln w="0">
            <a:solidFill>
              <a:srgbClr val="7C7C7C"/>
            </a:solidFill>
            <a:tailEnd type="triangle" w="med" len="med"/>
          </a:ln>
        </p:spPr>
      </p:cxnSp>
      <p:cxnSp>
        <p:nvCxnSpPr>
          <p:cNvPr id="26" name="Straight Arrow Connector 22">
            <a:extLst>
              <a:ext uri="{FF2B5EF4-FFF2-40B4-BE49-F238E27FC236}">
                <a16:creationId xmlns:a16="http://schemas.microsoft.com/office/drawing/2014/main" id="{1B304889-9676-F70D-0224-26C2AFE1EE71}"/>
              </a:ext>
            </a:extLst>
          </p:cNvPr>
          <p:cNvCxnSpPr>
            <a:stCxn id="18" idx="2"/>
            <a:endCxn id="21" idx="0"/>
          </p:cNvCxnSpPr>
          <p:nvPr/>
        </p:nvCxnSpPr>
        <p:spPr>
          <a:xfrm flipH="1">
            <a:off x="4874063" y="1897560"/>
            <a:ext cx="1440" cy="500040"/>
          </a:xfrm>
          <a:prstGeom prst="straightConnector1">
            <a:avLst/>
          </a:prstGeom>
          <a:ln w="0">
            <a:solidFill>
              <a:srgbClr val="7C7C7C"/>
            </a:solidFill>
            <a:tailEnd type="triangle" w="med" len="med"/>
          </a:ln>
        </p:spPr>
      </p:cxnSp>
      <p:cxnSp>
        <p:nvCxnSpPr>
          <p:cNvPr id="27" name="Straight Arrow Connector 23">
            <a:extLst>
              <a:ext uri="{FF2B5EF4-FFF2-40B4-BE49-F238E27FC236}">
                <a16:creationId xmlns:a16="http://schemas.microsoft.com/office/drawing/2014/main" id="{132A26CF-9AEC-1ABC-9A64-8964F599D201}"/>
              </a:ext>
            </a:extLst>
          </p:cNvPr>
          <p:cNvCxnSpPr>
            <a:stCxn id="18" idx="1"/>
            <a:endCxn id="19" idx="3"/>
          </p:cNvCxnSpPr>
          <p:nvPr/>
        </p:nvCxnSpPr>
        <p:spPr>
          <a:xfrm flipH="1">
            <a:off x="4044623" y="1690200"/>
            <a:ext cx="293400" cy="165240"/>
          </a:xfrm>
          <a:prstGeom prst="straightConnector1">
            <a:avLst/>
          </a:prstGeom>
          <a:ln w="0">
            <a:solidFill>
              <a:srgbClr val="7C7C7C"/>
            </a:solidFill>
            <a:tailEnd type="triangle" w="med" len="med"/>
          </a:ln>
        </p:spPr>
      </p:cxnSp>
      <p:cxnSp>
        <p:nvCxnSpPr>
          <p:cNvPr id="28" name="Straight Arrow Connector 24">
            <a:extLst>
              <a:ext uri="{FF2B5EF4-FFF2-40B4-BE49-F238E27FC236}">
                <a16:creationId xmlns:a16="http://schemas.microsoft.com/office/drawing/2014/main" id="{8C232EAC-868A-028D-32CF-F2065FBBF8DE}"/>
              </a:ext>
            </a:extLst>
          </p:cNvPr>
          <p:cNvCxnSpPr>
            <a:stCxn id="19" idx="2"/>
            <a:endCxn id="16" idx="0"/>
          </p:cNvCxnSpPr>
          <p:nvPr/>
        </p:nvCxnSpPr>
        <p:spPr>
          <a:xfrm>
            <a:off x="3612263" y="2131560"/>
            <a:ext cx="4680" cy="298440"/>
          </a:xfrm>
          <a:prstGeom prst="straightConnector1">
            <a:avLst/>
          </a:prstGeom>
          <a:ln w="0">
            <a:solidFill>
              <a:srgbClr val="7C7C7C"/>
            </a:solidFill>
            <a:tailEnd type="triangle" w="med" len="med"/>
          </a:ln>
        </p:spPr>
      </p:cxnSp>
      <p:cxnSp>
        <p:nvCxnSpPr>
          <p:cNvPr id="29" name="Straight Arrow Connector 25">
            <a:extLst>
              <a:ext uri="{FF2B5EF4-FFF2-40B4-BE49-F238E27FC236}">
                <a16:creationId xmlns:a16="http://schemas.microsoft.com/office/drawing/2014/main" id="{A3EC2526-F4E1-DCC2-CDE2-A9C17176BBD8}"/>
              </a:ext>
            </a:extLst>
          </p:cNvPr>
          <p:cNvCxnSpPr>
            <a:stCxn id="16" idx="2"/>
            <a:endCxn id="9" idx="0"/>
          </p:cNvCxnSpPr>
          <p:nvPr/>
        </p:nvCxnSpPr>
        <p:spPr>
          <a:xfrm>
            <a:off x="3616583" y="2918160"/>
            <a:ext cx="360" cy="316440"/>
          </a:xfrm>
          <a:prstGeom prst="straightConnector1">
            <a:avLst/>
          </a:prstGeom>
          <a:ln w="0">
            <a:solidFill>
              <a:srgbClr val="7C7C7C"/>
            </a:solidFill>
            <a:tailEnd type="triangle" w="med" len="med"/>
          </a:ln>
        </p:spPr>
      </p:cxnSp>
      <p:cxnSp>
        <p:nvCxnSpPr>
          <p:cNvPr id="30" name="Straight Arrow Connector 26">
            <a:extLst>
              <a:ext uri="{FF2B5EF4-FFF2-40B4-BE49-F238E27FC236}">
                <a16:creationId xmlns:a16="http://schemas.microsoft.com/office/drawing/2014/main" id="{1D6DB7C2-D6CA-C5BB-C704-535E08410446}"/>
              </a:ext>
            </a:extLst>
          </p:cNvPr>
          <p:cNvCxnSpPr>
            <a:stCxn id="7" idx="3"/>
            <a:endCxn id="8" idx="1"/>
          </p:cNvCxnSpPr>
          <p:nvPr/>
        </p:nvCxnSpPr>
        <p:spPr>
          <a:xfrm>
            <a:off x="1697783" y="3457080"/>
            <a:ext cx="220320" cy="360"/>
          </a:xfrm>
          <a:prstGeom prst="straightConnector1">
            <a:avLst/>
          </a:prstGeom>
          <a:ln w="0">
            <a:solidFill>
              <a:srgbClr val="7C7C7C"/>
            </a:solidFill>
            <a:tailEnd type="triangle" w="med" len="med"/>
          </a:ln>
        </p:spPr>
      </p:cxnSp>
      <p:cxnSp>
        <p:nvCxnSpPr>
          <p:cNvPr id="31" name="Straight Arrow Connector 27">
            <a:extLst>
              <a:ext uri="{FF2B5EF4-FFF2-40B4-BE49-F238E27FC236}">
                <a16:creationId xmlns:a16="http://schemas.microsoft.com/office/drawing/2014/main" id="{950BAA17-FD5B-7232-9FAC-2E4D4520C44D}"/>
              </a:ext>
            </a:extLst>
          </p:cNvPr>
          <p:cNvCxnSpPr>
            <a:stCxn id="8" idx="3"/>
            <a:endCxn id="9" idx="1"/>
          </p:cNvCxnSpPr>
          <p:nvPr/>
        </p:nvCxnSpPr>
        <p:spPr>
          <a:xfrm>
            <a:off x="2739623" y="3457080"/>
            <a:ext cx="220320" cy="360"/>
          </a:xfrm>
          <a:prstGeom prst="straightConnector1">
            <a:avLst/>
          </a:prstGeom>
          <a:ln w="0">
            <a:solidFill>
              <a:srgbClr val="7C7C7C"/>
            </a:solidFill>
            <a:tailEnd type="triangle" w="med" len="med"/>
          </a:ln>
        </p:spPr>
      </p:cxnSp>
      <p:cxnSp>
        <p:nvCxnSpPr>
          <p:cNvPr id="32" name="Straight Arrow Connector 28">
            <a:extLst>
              <a:ext uri="{FF2B5EF4-FFF2-40B4-BE49-F238E27FC236}">
                <a16:creationId xmlns:a16="http://schemas.microsoft.com/office/drawing/2014/main" id="{C296126B-B946-FEE6-09D9-40FC8023C5F9}"/>
              </a:ext>
            </a:extLst>
          </p:cNvPr>
          <p:cNvCxnSpPr>
            <a:stCxn id="11" idx="3"/>
            <a:endCxn id="10" idx="1"/>
          </p:cNvCxnSpPr>
          <p:nvPr/>
        </p:nvCxnSpPr>
        <p:spPr>
          <a:xfrm>
            <a:off x="2404463" y="4224960"/>
            <a:ext cx="803520" cy="720"/>
          </a:xfrm>
          <a:prstGeom prst="straightConnector1">
            <a:avLst/>
          </a:prstGeom>
          <a:ln w="0">
            <a:solidFill>
              <a:srgbClr val="7C7C7C"/>
            </a:solidFill>
            <a:tailEnd type="triangle" w="med" len="med"/>
          </a:ln>
        </p:spPr>
      </p:cxnSp>
      <p:cxnSp>
        <p:nvCxnSpPr>
          <p:cNvPr id="33" name="Straight Arrow Connector 29">
            <a:extLst>
              <a:ext uri="{FF2B5EF4-FFF2-40B4-BE49-F238E27FC236}">
                <a16:creationId xmlns:a16="http://schemas.microsoft.com/office/drawing/2014/main" id="{BD39C3E8-C5F2-9390-1F65-B0E96820BECF}"/>
              </a:ext>
            </a:extLst>
          </p:cNvPr>
          <p:cNvCxnSpPr>
            <a:stCxn id="10" idx="3"/>
            <a:endCxn id="14" idx="1"/>
          </p:cNvCxnSpPr>
          <p:nvPr/>
        </p:nvCxnSpPr>
        <p:spPr>
          <a:xfrm flipV="1">
            <a:off x="4029503" y="4224960"/>
            <a:ext cx="187560" cy="720"/>
          </a:xfrm>
          <a:prstGeom prst="straightConnector1">
            <a:avLst/>
          </a:prstGeom>
          <a:ln w="0">
            <a:solidFill>
              <a:srgbClr val="7C7C7C"/>
            </a:solidFill>
            <a:tailEnd type="triangle" w="med" len="med"/>
          </a:ln>
        </p:spPr>
      </p:cxnSp>
      <p:cxnSp>
        <p:nvCxnSpPr>
          <p:cNvPr id="34" name="Straight Arrow Connector 30">
            <a:extLst>
              <a:ext uri="{FF2B5EF4-FFF2-40B4-BE49-F238E27FC236}">
                <a16:creationId xmlns:a16="http://schemas.microsoft.com/office/drawing/2014/main" id="{2B758914-83BA-749F-FCEC-B4CDEA30556B}"/>
              </a:ext>
            </a:extLst>
          </p:cNvPr>
          <p:cNvCxnSpPr>
            <a:stCxn id="9" idx="2"/>
            <a:endCxn id="10" idx="0"/>
          </p:cNvCxnSpPr>
          <p:nvPr/>
        </p:nvCxnSpPr>
        <p:spPr>
          <a:xfrm>
            <a:off x="3616583" y="3679920"/>
            <a:ext cx="2520" cy="269280"/>
          </a:xfrm>
          <a:prstGeom prst="straightConnector1">
            <a:avLst/>
          </a:prstGeom>
          <a:ln w="0">
            <a:solidFill>
              <a:srgbClr val="7C7C7C"/>
            </a:solidFill>
            <a:tailEnd type="triangle" w="med" len="med"/>
          </a:ln>
        </p:spPr>
      </p:cxnSp>
      <p:cxnSp>
        <p:nvCxnSpPr>
          <p:cNvPr id="35" name="Straight Arrow Connector 31">
            <a:extLst>
              <a:ext uri="{FF2B5EF4-FFF2-40B4-BE49-F238E27FC236}">
                <a16:creationId xmlns:a16="http://schemas.microsoft.com/office/drawing/2014/main" id="{97D38FFE-61DC-7A6A-BB09-807C45D1C887}"/>
              </a:ext>
            </a:extLst>
          </p:cNvPr>
          <p:cNvCxnSpPr>
            <a:stCxn id="14" idx="0"/>
            <a:endCxn id="21" idx="2"/>
          </p:cNvCxnSpPr>
          <p:nvPr/>
        </p:nvCxnSpPr>
        <p:spPr>
          <a:xfrm flipV="1">
            <a:off x="4873703" y="2950200"/>
            <a:ext cx="720" cy="1065960"/>
          </a:xfrm>
          <a:prstGeom prst="straightConnector1">
            <a:avLst/>
          </a:prstGeom>
          <a:ln w="0">
            <a:solidFill>
              <a:srgbClr val="7C7C7C"/>
            </a:solidFill>
            <a:tailEnd type="triangle" w="med" len="med"/>
          </a:ln>
        </p:spPr>
      </p:cxnSp>
      <p:cxnSp>
        <p:nvCxnSpPr>
          <p:cNvPr id="36" name="Straight Arrow Connector 32">
            <a:extLst>
              <a:ext uri="{FF2B5EF4-FFF2-40B4-BE49-F238E27FC236}">
                <a16:creationId xmlns:a16="http://schemas.microsoft.com/office/drawing/2014/main" id="{94D548D0-EC2F-6AF7-DAB4-E8FF1C5AEC8D}"/>
              </a:ext>
            </a:extLst>
          </p:cNvPr>
          <p:cNvCxnSpPr>
            <a:stCxn id="21" idx="3"/>
            <a:endCxn id="17" idx="1"/>
          </p:cNvCxnSpPr>
          <p:nvPr/>
        </p:nvCxnSpPr>
        <p:spPr>
          <a:xfrm>
            <a:off x="5306423" y="2673720"/>
            <a:ext cx="187560" cy="3600"/>
          </a:xfrm>
          <a:prstGeom prst="straightConnector1">
            <a:avLst/>
          </a:prstGeom>
          <a:ln w="0">
            <a:solidFill>
              <a:srgbClr val="7C7C7C"/>
            </a:solidFill>
            <a:tailEnd type="triangle" w="med" len="med"/>
          </a:ln>
        </p:spPr>
      </p:cxnSp>
      <p:cxnSp>
        <p:nvCxnSpPr>
          <p:cNvPr id="37" name="Straight Arrow Connector 33">
            <a:extLst>
              <a:ext uri="{FF2B5EF4-FFF2-40B4-BE49-F238E27FC236}">
                <a16:creationId xmlns:a16="http://schemas.microsoft.com/office/drawing/2014/main" id="{FD52197A-6AAF-6006-6BA9-3BEA6ACC307D}"/>
              </a:ext>
            </a:extLst>
          </p:cNvPr>
          <p:cNvCxnSpPr>
            <a:stCxn id="13" idx="0"/>
            <a:endCxn id="5" idx="2"/>
          </p:cNvCxnSpPr>
          <p:nvPr/>
        </p:nvCxnSpPr>
        <p:spPr>
          <a:xfrm flipH="1" flipV="1">
            <a:off x="1092263" y="1285560"/>
            <a:ext cx="720" cy="405720"/>
          </a:xfrm>
          <a:prstGeom prst="straightConnector1">
            <a:avLst/>
          </a:prstGeom>
          <a:ln w="0">
            <a:solidFill>
              <a:srgbClr val="7C7C7C"/>
            </a:solidFill>
            <a:headEnd type="triangle" w="med" len="med"/>
            <a:tailEnd type="triangle" w="med" len="med"/>
          </a:ln>
        </p:spPr>
      </p:cxnSp>
      <p:sp>
        <p:nvSpPr>
          <p:cNvPr id="38" name="Rectangle: Rounded Corners 12">
            <a:extLst>
              <a:ext uri="{FF2B5EF4-FFF2-40B4-BE49-F238E27FC236}">
                <a16:creationId xmlns:a16="http://schemas.microsoft.com/office/drawing/2014/main" id="{29BF8364-63AF-1B79-8F11-67A30EFBEA72}"/>
              </a:ext>
            </a:extLst>
          </p:cNvPr>
          <p:cNvSpPr/>
          <p:nvPr/>
        </p:nvSpPr>
        <p:spPr>
          <a:xfrm>
            <a:off x="3088103" y="2429640"/>
            <a:ext cx="1080360" cy="488520"/>
          </a:xfrm>
          <a:prstGeom prst="roundRect">
            <a:avLst>
              <a:gd name="adj" fmla="val 16667"/>
            </a:avLst>
          </a:prstGeom>
          <a:solidFill>
            <a:schemeClr val="accent1"/>
          </a:solidFill>
          <a:ln w="25560">
            <a:solidFill>
              <a:schemeClr val="accent1"/>
            </a:solidFill>
            <a:round/>
          </a:ln>
        </p:spPr>
        <p:style>
          <a:lnRef idx="0">
            <a:scrgbClr r="0" g="0" b="0"/>
          </a:lnRef>
          <a:fillRef idx="0">
            <a:scrgbClr r="0" g="0" b="0"/>
          </a:fillRef>
          <a:effectRef idx="0">
            <a:scrgbClr r="0" g="0" b="0"/>
          </a:effectRef>
          <a:fontRef idx="minor"/>
        </p:style>
        <p:txBody>
          <a:bodyPr lIns="0" tIns="45000" rIns="0" bIns="45000" anchor="ctr">
            <a:noAutofit/>
          </a:bodyPr>
          <a:lstStyle/>
          <a:p>
            <a:pPr algn="ctr">
              <a:lnSpc>
                <a:spcPct val="100000"/>
              </a:lnSpc>
            </a:pPr>
            <a:r>
              <a:rPr lang="es-ES" sz="1400" b="0" strike="noStrike" spc="-1">
                <a:solidFill>
                  <a:schemeClr val="lt1"/>
                </a:solidFill>
                <a:latin typeface="Arial"/>
                <a:ea typeface="Arial"/>
              </a:rPr>
              <a:t>User-defined annotation</a:t>
            </a:r>
            <a:endParaRPr lang="es-ES" sz="1400" b="0" strike="noStrike" spc="-1">
              <a:solidFill>
                <a:srgbClr val="000000"/>
              </a:solidFill>
              <a:latin typeface="Arial"/>
            </a:endParaRPr>
          </a:p>
        </p:txBody>
      </p:sp>
      <p:sp>
        <p:nvSpPr>
          <p:cNvPr id="39" name="Rectangle 10">
            <a:extLst>
              <a:ext uri="{FF2B5EF4-FFF2-40B4-BE49-F238E27FC236}">
                <a16:creationId xmlns:a16="http://schemas.microsoft.com/office/drawing/2014/main" id="{498B77A8-920C-FE90-762D-F6CDDD219900}"/>
              </a:ext>
            </a:extLst>
          </p:cNvPr>
          <p:cNvSpPr/>
          <p:nvPr/>
        </p:nvSpPr>
        <p:spPr>
          <a:xfrm>
            <a:off x="5493623" y="3374280"/>
            <a:ext cx="1314000" cy="552960"/>
          </a:xfrm>
          <a:prstGeom prst="rect">
            <a:avLst/>
          </a:prstGeom>
          <a:solidFill>
            <a:schemeClr val="accent3"/>
          </a:solidFill>
          <a:ln w="25560">
            <a:solidFill>
              <a:schemeClr val="accent3"/>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pPr>
            <a:r>
              <a:rPr lang="es-ES" sz="1200" b="1" strike="noStrike" spc="-1">
                <a:solidFill>
                  <a:schemeClr val="lt1"/>
                </a:solidFill>
                <a:latin typeface="Arial"/>
                <a:ea typeface="Arial"/>
              </a:rPr>
              <a:t>Quality Control Report</a:t>
            </a:r>
            <a:endParaRPr lang="es-ES" sz="1200" b="0" strike="noStrike" spc="-1">
              <a:solidFill>
                <a:srgbClr val="FFFFFF"/>
              </a:solidFill>
              <a:latin typeface="Arial"/>
            </a:endParaRPr>
          </a:p>
        </p:txBody>
      </p:sp>
      <p:cxnSp>
        <p:nvCxnSpPr>
          <p:cNvPr id="40" name="Straight Arrow Connector 34">
            <a:extLst>
              <a:ext uri="{FF2B5EF4-FFF2-40B4-BE49-F238E27FC236}">
                <a16:creationId xmlns:a16="http://schemas.microsoft.com/office/drawing/2014/main" id="{BC1501B6-AD8B-7D6A-288C-728A2F6A8B4B}"/>
              </a:ext>
            </a:extLst>
          </p:cNvPr>
          <p:cNvCxnSpPr>
            <a:stCxn id="17" idx="2"/>
            <a:endCxn id="39" idx="0"/>
          </p:cNvCxnSpPr>
          <p:nvPr/>
        </p:nvCxnSpPr>
        <p:spPr>
          <a:xfrm>
            <a:off x="6150623" y="2953440"/>
            <a:ext cx="360" cy="421200"/>
          </a:xfrm>
          <a:prstGeom prst="straightConnector1">
            <a:avLst/>
          </a:prstGeom>
          <a:ln w="0">
            <a:solidFill>
              <a:srgbClr val="7C7C7C"/>
            </a:solidFill>
            <a:tailEnd type="triangle" w="med" len="med"/>
          </a:ln>
        </p:spPr>
      </p:cxnSp>
    </p:spTree>
    <p:extLst>
      <p:ext uri="{BB962C8B-B14F-4D97-AF65-F5344CB8AC3E}">
        <p14:creationId xmlns:p14="http://schemas.microsoft.com/office/powerpoint/2010/main" val="37349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fill="hold" nodeType="clickEffect">
                                  <p:stCondLst>
                                    <p:cond delay="0"/>
                                  </p:stCondLst>
                                  <p:childTnLst>
                                    <p:set>
                                      <p:cBhvr>
                                        <p:cTn id="12" dur="1" fill="hold">
                                          <p:stCondLst>
                                            <p:cond delay="0"/>
                                          </p:stCondLst>
                                        </p:cTn>
                                        <p:tgtEl>
                                          <p:spTgt spid="38"/>
                                        </p:tgtEl>
                                        <p:attrNameLst>
                                          <p:attrName>style.visibility</p:attrName>
                                        </p:attrNameLst>
                                      </p:cBhvr>
                                      <p:to>
                                        <p:strVal val="hidden"/>
                                      </p:to>
                                    </p:set>
                                  </p:childTnLst>
                                </p:cTn>
                              </p:par>
                              <p:par>
                                <p:cTn id="13" presetID="1" presetClass="entr"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18F021-5CC2-35C8-717F-C8B72F8930AC}"/>
              </a:ext>
            </a:extLst>
          </p:cNvPr>
          <p:cNvSpPr>
            <a:spLocks noGrp="1"/>
          </p:cNvSpPr>
          <p:nvPr>
            <p:ph type="sldNum" sz="quarter" idx="4"/>
          </p:nvPr>
        </p:nvSpPr>
        <p:spPr/>
        <p:txBody>
          <a:bodyPr/>
          <a:lstStyle/>
          <a:p>
            <a:fld id="{38FB3DE5-0BF2-9949-8E8E-62041A1EAFCC}" type="slidenum">
              <a:rPr lang="en-US" smtClean="0"/>
              <a:pPr/>
              <a:t>43</a:t>
            </a:fld>
            <a:endParaRPr lang="en-US"/>
          </a:p>
        </p:txBody>
      </p:sp>
      <p:sp>
        <p:nvSpPr>
          <p:cNvPr id="3" name="Title 2">
            <a:extLst>
              <a:ext uri="{FF2B5EF4-FFF2-40B4-BE49-F238E27FC236}">
                <a16:creationId xmlns:a16="http://schemas.microsoft.com/office/drawing/2014/main" id="{3319626E-AE6E-BD42-2961-96329B7F251B}"/>
              </a:ext>
            </a:extLst>
          </p:cNvPr>
          <p:cNvSpPr>
            <a:spLocks noGrp="1"/>
          </p:cNvSpPr>
          <p:nvPr>
            <p:ph type="title"/>
          </p:nvPr>
        </p:nvSpPr>
        <p:spPr/>
        <p:txBody>
          <a:bodyPr/>
          <a:lstStyle/>
          <a:p>
            <a:r>
              <a:rPr lang="es-ES"/>
              <a:t>SQANTI-evidence (preliminary benchmark)</a:t>
            </a:r>
            <a:endParaRPr lang="en-GB"/>
          </a:p>
        </p:txBody>
      </p:sp>
      <p:sp>
        <p:nvSpPr>
          <p:cNvPr id="4" name="Text Placeholder 3">
            <a:extLst>
              <a:ext uri="{FF2B5EF4-FFF2-40B4-BE49-F238E27FC236}">
                <a16:creationId xmlns:a16="http://schemas.microsoft.com/office/drawing/2014/main" id="{449C3278-CD9D-6F25-1BB6-A45F73C40445}"/>
              </a:ext>
            </a:extLst>
          </p:cNvPr>
          <p:cNvSpPr>
            <a:spLocks noGrp="1"/>
          </p:cNvSpPr>
          <p:nvPr>
            <p:ph type="body" sz="quarter" idx="10"/>
          </p:nvPr>
        </p:nvSpPr>
        <p:spPr/>
        <p:txBody>
          <a:bodyPr/>
          <a:lstStyle/>
          <a:p>
            <a:endParaRPr lang="en-GB"/>
          </a:p>
        </p:txBody>
      </p:sp>
      <p:pic>
        <p:nvPicPr>
          <p:cNvPr id="6" name="Picture 5">
            <a:extLst>
              <a:ext uri="{FF2B5EF4-FFF2-40B4-BE49-F238E27FC236}">
                <a16:creationId xmlns:a16="http://schemas.microsoft.com/office/drawing/2014/main" id="{4ABAE489-8F75-B093-87BB-D73D39B4ACE2}"/>
              </a:ext>
            </a:extLst>
          </p:cNvPr>
          <p:cNvPicPr>
            <a:picLocks noChangeAspect="1"/>
          </p:cNvPicPr>
          <p:nvPr/>
        </p:nvPicPr>
        <p:blipFill>
          <a:blip r:embed="rId2"/>
          <a:stretch>
            <a:fillRect/>
          </a:stretch>
        </p:blipFill>
        <p:spPr>
          <a:xfrm>
            <a:off x="677253" y="736968"/>
            <a:ext cx="6622875" cy="3973725"/>
          </a:xfrm>
          <a:prstGeom prst="rect">
            <a:avLst/>
          </a:prstGeom>
        </p:spPr>
      </p:pic>
      <p:sp>
        <p:nvSpPr>
          <p:cNvPr id="7" name="Rectangle 6">
            <a:extLst>
              <a:ext uri="{FF2B5EF4-FFF2-40B4-BE49-F238E27FC236}">
                <a16:creationId xmlns:a16="http://schemas.microsoft.com/office/drawing/2014/main" id="{B74CBCC1-2BDF-CAC5-DDCB-3A0DE41AE22E}"/>
              </a:ext>
            </a:extLst>
          </p:cNvPr>
          <p:cNvSpPr/>
          <p:nvPr/>
        </p:nvSpPr>
        <p:spPr>
          <a:xfrm>
            <a:off x="6537590" y="2148840"/>
            <a:ext cx="449580" cy="1295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F74613-C350-3A26-09EB-0C59CEB81FA2}"/>
              </a:ext>
            </a:extLst>
          </p:cNvPr>
          <p:cNvSpPr/>
          <p:nvPr/>
        </p:nvSpPr>
        <p:spPr>
          <a:xfrm>
            <a:off x="6334125" y="2301240"/>
            <a:ext cx="183355" cy="1295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069C92A-4A67-2CB2-2E1A-16AE3FE54416}"/>
              </a:ext>
            </a:extLst>
          </p:cNvPr>
          <p:cNvSpPr/>
          <p:nvPr/>
        </p:nvSpPr>
        <p:spPr>
          <a:xfrm>
            <a:off x="6334125" y="1989721"/>
            <a:ext cx="203465" cy="1295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501424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257B25-326C-2159-F400-97CF9BA337D4}"/>
              </a:ext>
            </a:extLst>
          </p:cNvPr>
          <p:cNvSpPr>
            <a:spLocks noGrp="1"/>
          </p:cNvSpPr>
          <p:nvPr>
            <p:ph type="sldNum" sz="quarter" idx="4"/>
          </p:nvPr>
        </p:nvSpPr>
        <p:spPr/>
        <p:txBody>
          <a:bodyPr/>
          <a:lstStyle/>
          <a:p>
            <a:fld id="{38FB3DE5-0BF2-9949-8E8E-62041A1EAFCC}" type="slidenum">
              <a:rPr lang="en-US" smtClean="0"/>
              <a:pPr/>
              <a:t>44</a:t>
            </a:fld>
            <a:endParaRPr lang="en-US"/>
          </a:p>
        </p:txBody>
      </p:sp>
      <p:sp>
        <p:nvSpPr>
          <p:cNvPr id="3" name="Title 2">
            <a:extLst>
              <a:ext uri="{FF2B5EF4-FFF2-40B4-BE49-F238E27FC236}">
                <a16:creationId xmlns:a16="http://schemas.microsoft.com/office/drawing/2014/main" id="{4B9A47F4-F6DB-6E78-FCCA-C597FF2926B5}"/>
              </a:ext>
            </a:extLst>
          </p:cNvPr>
          <p:cNvSpPr>
            <a:spLocks noGrp="1"/>
          </p:cNvSpPr>
          <p:nvPr>
            <p:ph type="title"/>
          </p:nvPr>
        </p:nvSpPr>
        <p:spPr/>
        <p:txBody>
          <a:bodyPr/>
          <a:lstStyle/>
          <a:p>
            <a:r>
              <a:rPr lang="es-ES"/>
              <a:t>Deep learning genome annotation methods</a:t>
            </a:r>
            <a:endParaRPr lang="en-GB"/>
          </a:p>
        </p:txBody>
      </p:sp>
      <p:sp>
        <p:nvSpPr>
          <p:cNvPr id="4" name="Text Placeholder 3">
            <a:extLst>
              <a:ext uri="{FF2B5EF4-FFF2-40B4-BE49-F238E27FC236}">
                <a16:creationId xmlns:a16="http://schemas.microsoft.com/office/drawing/2014/main" id="{2EF67F54-4623-3B76-06DF-4285FAD3C368}"/>
              </a:ext>
            </a:extLst>
          </p:cNvPr>
          <p:cNvSpPr>
            <a:spLocks noGrp="1"/>
          </p:cNvSpPr>
          <p:nvPr>
            <p:ph type="body" sz="quarter" idx="10"/>
          </p:nvPr>
        </p:nvSpPr>
        <p:spPr>
          <a:xfrm>
            <a:off x="195263" y="762000"/>
            <a:ext cx="4376737" cy="3952875"/>
          </a:xfrm>
        </p:spPr>
        <p:txBody>
          <a:bodyPr/>
          <a:lstStyle/>
          <a:p>
            <a:r>
              <a:rPr lang="es-ES">
                <a:hlinkClick r:id="rId2"/>
              </a:rPr>
              <a:t>Helixer</a:t>
            </a:r>
            <a:r>
              <a:rPr lang="es-ES"/>
              <a:t> is the best option as of today</a:t>
            </a:r>
          </a:p>
          <a:p>
            <a:r>
              <a:rPr lang="es-ES"/>
              <a:t>Pre-trained models</a:t>
            </a:r>
          </a:p>
          <a:p>
            <a:pPr lvl="1"/>
            <a:r>
              <a:rPr lang="es-ES"/>
              <a:t>Fungi</a:t>
            </a:r>
          </a:p>
          <a:p>
            <a:pPr lvl="1"/>
            <a:r>
              <a:rPr lang="es-ES"/>
              <a:t>Land plant</a:t>
            </a:r>
          </a:p>
          <a:p>
            <a:pPr lvl="1"/>
            <a:r>
              <a:rPr lang="es-ES"/>
              <a:t>Vertebrate</a:t>
            </a:r>
          </a:p>
          <a:p>
            <a:pPr lvl="1"/>
            <a:r>
              <a:rPr lang="es-ES"/>
              <a:t>Invertebrate</a:t>
            </a:r>
          </a:p>
          <a:p>
            <a:r>
              <a:rPr lang="es-ES"/>
              <a:t>Has a web service as well</a:t>
            </a:r>
            <a:endParaRPr lang="en-GB"/>
          </a:p>
        </p:txBody>
      </p:sp>
      <p:pic>
        <p:nvPicPr>
          <p:cNvPr id="3074" name="Picture 2">
            <a:extLst>
              <a:ext uri="{FF2B5EF4-FFF2-40B4-BE49-F238E27FC236}">
                <a16:creationId xmlns:a16="http://schemas.microsoft.com/office/drawing/2014/main" id="{5120F43A-4A87-057C-7AB2-C2E641FD12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4169" y="762000"/>
            <a:ext cx="4174568" cy="3530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4149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694EB5-932E-0F6A-9D14-ADBD00ADB22A}"/>
              </a:ext>
            </a:extLst>
          </p:cNvPr>
          <p:cNvSpPr>
            <a:spLocks noGrp="1"/>
          </p:cNvSpPr>
          <p:nvPr>
            <p:ph type="sldNum" sz="quarter" idx="4"/>
          </p:nvPr>
        </p:nvSpPr>
        <p:spPr/>
        <p:txBody>
          <a:bodyPr/>
          <a:lstStyle/>
          <a:p>
            <a:fld id="{38FB3DE5-0BF2-9949-8E8E-62041A1EAFCC}" type="slidenum">
              <a:rPr lang="en-US" smtClean="0"/>
              <a:pPr/>
              <a:t>45</a:t>
            </a:fld>
            <a:endParaRPr lang="en-US"/>
          </a:p>
        </p:txBody>
      </p:sp>
      <p:sp>
        <p:nvSpPr>
          <p:cNvPr id="3" name="Title 2">
            <a:extLst>
              <a:ext uri="{FF2B5EF4-FFF2-40B4-BE49-F238E27FC236}">
                <a16:creationId xmlns:a16="http://schemas.microsoft.com/office/drawing/2014/main" id="{EEE7C04E-FCBE-3D62-4B7E-97A8FB8632CD}"/>
              </a:ext>
            </a:extLst>
          </p:cNvPr>
          <p:cNvSpPr>
            <a:spLocks noGrp="1"/>
          </p:cNvSpPr>
          <p:nvPr>
            <p:ph type="title"/>
          </p:nvPr>
        </p:nvSpPr>
        <p:spPr/>
        <p:txBody>
          <a:bodyPr/>
          <a:lstStyle/>
          <a:p>
            <a:r>
              <a:rPr lang="es-ES"/>
              <a:t>Deep learning based</a:t>
            </a:r>
            <a:endParaRPr lang="en-GB"/>
          </a:p>
        </p:txBody>
      </p:sp>
      <p:sp>
        <p:nvSpPr>
          <p:cNvPr id="4" name="Text Placeholder 3">
            <a:extLst>
              <a:ext uri="{FF2B5EF4-FFF2-40B4-BE49-F238E27FC236}">
                <a16:creationId xmlns:a16="http://schemas.microsoft.com/office/drawing/2014/main" id="{D52DEC3C-B680-9435-64B2-093DD21A50D1}"/>
              </a:ext>
            </a:extLst>
          </p:cNvPr>
          <p:cNvSpPr>
            <a:spLocks noGrp="1"/>
          </p:cNvSpPr>
          <p:nvPr>
            <p:ph type="body" sz="quarter" idx="10"/>
          </p:nvPr>
        </p:nvSpPr>
        <p:spPr/>
        <p:txBody>
          <a:bodyPr/>
          <a:lstStyle/>
          <a:p>
            <a:r>
              <a:rPr lang="es-ES"/>
              <a:t>Not everything is so perfect:</a:t>
            </a:r>
          </a:p>
          <a:p>
            <a:pPr lvl="1"/>
            <a:r>
              <a:rPr lang="en-GB"/>
              <a:t>no evidence integration</a:t>
            </a:r>
          </a:p>
          <a:p>
            <a:pPr lvl="1"/>
            <a:r>
              <a:rPr lang="en-US"/>
              <a:t>no alternative splicing isoform prediction</a:t>
            </a:r>
          </a:p>
          <a:p>
            <a:pPr lvl="1"/>
            <a:r>
              <a:rPr lang="en-US"/>
              <a:t>require expensive GPUs for a feasible runtime</a:t>
            </a:r>
          </a:p>
          <a:p>
            <a:pPr lvl="1"/>
            <a:r>
              <a:rPr lang="en-GB"/>
              <a:t>limited to specific clades</a:t>
            </a:r>
          </a:p>
        </p:txBody>
      </p:sp>
      <p:grpSp>
        <p:nvGrpSpPr>
          <p:cNvPr id="7" name="Group 6">
            <a:extLst>
              <a:ext uri="{FF2B5EF4-FFF2-40B4-BE49-F238E27FC236}">
                <a16:creationId xmlns:a16="http://schemas.microsoft.com/office/drawing/2014/main" id="{6819D216-38E5-6920-499E-C70EECCD7A46}"/>
              </a:ext>
            </a:extLst>
          </p:cNvPr>
          <p:cNvGrpSpPr/>
          <p:nvPr/>
        </p:nvGrpSpPr>
        <p:grpSpPr>
          <a:xfrm>
            <a:off x="1625178" y="789285"/>
            <a:ext cx="5893643" cy="3925590"/>
            <a:chOff x="2039112" y="789285"/>
            <a:chExt cx="5893643" cy="3925590"/>
          </a:xfrm>
        </p:grpSpPr>
        <p:pic>
          <p:nvPicPr>
            <p:cNvPr id="4098" name="Picture 2" descr="Fig. 1: Exon precision and recall comparison.">
              <a:extLst>
                <a:ext uri="{FF2B5EF4-FFF2-40B4-BE49-F238E27FC236}">
                  <a16:creationId xmlns:a16="http://schemas.microsoft.com/office/drawing/2014/main" id="{958B64A9-F0BB-F1A2-AD56-06FDE31F54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1330"/>
            <a:stretch>
              <a:fillRect/>
            </a:stretch>
          </p:blipFill>
          <p:spPr bwMode="auto">
            <a:xfrm>
              <a:off x="2039112" y="789285"/>
              <a:ext cx="4699993" cy="39255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FCAB7AD-610A-4D9B-98FB-2A228A30C8CA}"/>
                </a:ext>
              </a:extLst>
            </p:cNvPr>
            <p:cNvPicPr>
              <a:picLocks noChangeAspect="1"/>
            </p:cNvPicPr>
            <p:nvPr/>
          </p:nvPicPr>
          <p:blipFill>
            <a:blip r:embed="rId3"/>
            <a:stretch>
              <a:fillRect/>
            </a:stretch>
          </p:blipFill>
          <p:spPr>
            <a:xfrm>
              <a:off x="6807623" y="2571750"/>
              <a:ext cx="1125132" cy="698840"/>
            </a:xfrm>
            <a:prstGeom prst="rect">
              <a:avLst/>
            </a:prstGeom>
          </p:spPr>
        </p:pic>
      </p:grpSp>
    </p:spTree>
    <p:extLst>
      <p:ext uri="{BB962C8B-B14F-4D97-AF65-F5344CB8AC3E}">
        <p14:creationId xmlns:p14="http://schemas.microsoft.com/office/powerpoint/2010/main" val="134526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7983D-E601-6C06-4F32-5CB60B9E7F3F}"/>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841F92A-0274-5830-1308-F7ECBF1FEA4B}"/>
              </a:ext>
            </a:extLst>
          </p:cNvPr>
          <p:cNvSpPr/>
          <p:nvPr/>
        </p:nvSpPr>
        <p:spPr>
          <a:xfrm>
            <a:off x="3231838" y="2233196"/>
            <a:ext cx="2680324" cy="677108"/>
          </a:xfrm>
          <a:prstGeom prst="rect">
            <a:avLst/>
          </a:prstGeom>
          <a:noFill/>
          <a:ln/>
        </p:spPr>
        <p:txBody>
          <a:bodyPr wrap="square" lIns="0" tIns="0" rIns="0" bIns="0" rtlCol="0" anchor="ctr">
            <a:spAutoFit/>
          </a:bodyPr>
          <a:lstStyle/>
          <a:p>
            <a:pPr marL="0" indent="0" algn="ctr">
              <a:buNone/>
            </a:pPr>
            <a:r>
              <a:rPr lang="en-US" sz="4400" b="1">
                <a:solidFill>
                  <a:srgbClr val="FFFFFF"/>
                </a:solidFill>
                <a:latin typeface="Arial" pitchFamily="34" charset="0"/>
                <a:ea typeface="Arial" pitchFamily="34" charset="-122"/>
                <a:cs typeface="Arial" pitchFamily="34" charset="-120"/>
              </a:rPr>
              <a:t>Section 3</a:t>
            </a:r>
            <a:endParaRPr lang="en-US" sz="4400" dirty="0"/>
          </a:p>
        </p:txBody>
      </p:sp>
      <p:sp>
        <p:nvSpPr>
          <p:cNvPr id="3" name="Text 1">
            <a:extLst>
              <a:ext uri="{FF2B5EF4-FFF2-40B4-BE49-F238E27FC236}">
                <a16:creationId xmlns:a16="http://schemas.microsoft.com/office/drawing/2014/main" id="{FE24238D-5164-9821-86E1-02DCD2772F94}"/>
              </a:ext>
            </a:extLst>
          </p:cNvPr>
          <p:cNvSpPr/>
          <p:nvPr/>
        </p:nvSpPr>
        <p:spPr>
          <a:xfrm>
            <a:off x="2807061" y="3154471"/>
            <a:ext cx="3529878" cy="623248"/>
          </a:xfrm>
          <a:prstGeom prst="rect">
            <a:avLst/>
          </a:prstGeom>
          <a:noFill/>
          <a:ln/>
        </p:spPr>
        <p:txBody>
          <a:bodyPr wrap="square" lIns="0" tIns="0" rIns="0" bIns="0" rtlCol="0" anchor="ctr">
            <a:spAutoFit/>
          </a:bodyPr>
          <a:lstStyle/>
          <a:p>
            <a:pPr marL="0" indent="0" algn="ctr">
              <a:buNone/>
            </a:pPr>
            <a:r>
              <a:rPr lang="en-US" sz="2025" b="1">
                <a:solidFill>
                  <a:srgbClr val="FFFFFF"/>
                </a:solidFill>
                <a:latin typeface="Arial" pitchFamily="34" charset="0"/>
                <a:cs typeface="Arial" pitchFamily="34" charset="-120"/>
              </a:rPr>
              <a:t>How good (or bad)</a:t>
            </a:r>
            <a:br>
              <a:rPr lang="en-US" sz="2025" b="1">
                <a:solidFill>
                  <a:srgbClr val="FFFFFF"/>
                </a:solidFill>
                <a:latin typeface="Arial" pitchFamily="34" charset="0"/>
                <a:cs typeface="Arial" pitchFamily="34" charset="-120"/>
              </a:rPr>
            </a:br>
            <a:r>
              <a:rPr lang="en-US" sz="2025" b="1">
                <a:solidFill>
                  <a:srgbClr val="FFFFFF"/>
                </a:solidFill>
                <a:latin typeface="Arial" pitchFamily="34" charset="0"/>
                <a:cs typeface="Arial" pitchFamily="34" charset="-120"/>
              </a:rPr>
              <a:t>is my annotation?</a:t>
            </a:r>
            <a:endParaRPr lang="en-US" sz="2025" dirty="0"/>
          </a:p>
        </p:txBody>
      </p:sp>
      <p:grpSp>
        <p:nvGrpSpPr>
          <p:cNvPr id="4" name="Group 3">
            <a:extLst>
              <a:ext uri="{FF2B5EF4-FFF2-40B4-BE49-F238E27FC236}">
                <a16:creationId xmlns:a16="http://schemas.microsoft.com/office/drawing/2014/main" id="{24CCAFFA-49F8-4BCF-CEB4-F42E886199CD}"/>
              </a:ext>
            </a:extLst>
          </p:cNvPr>
          <p:cNvGrpSpPr/>
          <p:nvPr/>
        </p:nvGrpSpPr>
        <p:grpSpPr>
          <a:xfrm>
            <a:off x="252934" y="208314"/>
            <a:ext cx="2253890" cy="682529"/>
            <a:chOff x="252934" y="366256"/>
            <a:chExt cx="2253890" cy="682529"/>
          </a:xfrm>
        </p:grpSpPr>
        <p:sp>
          <p:nvSpPr>
            <p:cNvPr id="5" name="Rectangle 4">
              <a:extLst>
                <a:ext uri="{FF2B5EF4-FFF2-40B4-BE49-F238E27FC236}">
                  <a16:creationId xmlns:a16="http://schemas.microsoft.com/office/drawing/2014/main" id="{D12F57FE-50F8-B3B5-0A41-8628C0EA9647}"/>
                </a:ext>
              </a:extLst>
            </p:cNvPr>
            <p:cNvSpPr/>
            <p:nvPr/>
          </p:nvSpPr>
          <p:spPr>
            <a:xfrm>
              <a:off x="252934" y="374455"/>
              <a:ext cx="2253890" cy="674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6C4F6048-EE1F-23EB-A8AB-E4114FF5601B}"/>
                </a:ext>
              </a:extLst>
            </p:cNvPr>
            <p:cNvPicPr>
              <a:picLocks noChangeAspect="1"/>
            </p:cNvPicPr>
            <p:nvPr/>
          </p:nvPicPr>
          <p:blipFill>
            <a:blip r:embed="rId2"/>
            <a:stretch>
              <a:fillRect/>
            </a:stretch>
          </p:blipFill>
          <p:spPr>
            <a:xfrm>
              <a:off x="252934" y="366256"/>
              <a:ext cx="2204127" cy="674330"/>
            </a:xfrm>
            <a:prstGeom prst="rect">
              <a:avLst/>
            </a:prstGeom>
          </p:spPr>
        </p:pic>
      </p:grpSp>
    </p:spTree>
    <p:extLst>
      <p:ext uri="{BB962C8B-B14F-4D97-AF65-F5344CB8AC3E}">
        <p14:creationId xmlns:p14="http://schemas.microsoft.com/office/powerpoint/2010/main" val="38887955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4E613A-C01F-D456-7C8D-68CDF4F1FF78}"/>
              </a:ext>
            </a:extLst>
          </p:cNvPr>
          <p:cNvSpPr>
            <a:spLocks noGrp="1"/>
          </p:cNvSpPr>
          <p:nvPr>
            <p:ph type="sldNum" sz="quarter" idx="4"/>
          </p:nvPr>
        </p:nvSpPr>
        <p:spPr/>
        <p:txBody>
          <a:bodyPr/>
          <a:lstStyle/>
          <a:p>
            <a:fld id="{38FB3DE5-0BF2-9949-8E8E-62041A1EAFCC}" type="slidenum">
              <a:rPr lang="en-US" smtClean="0"/>
              <a:pPr/>
              <a:t>47</a:t>
            </a:fld>
            <a:endParaRPr lang="en-US"/>
          </a:p>
        </p:txBody>
      </p:sp>
      <p:sp>
        <p:nvSpPr>
          <p:cNvPr id="3" name="Title 2">
            <a:extLst>
              <a:ext uri="{FF2B5EF4-FFF2-40B4-BE49-F238E27FC236}">
                <a16:creationId xmlns:a16="http://schemas.microsoft.com/office/drawing/2014/main" id="{AD5E95BF-5046-4E9A-68B1-AC5396B3BCFF}"/>
              </a:ext>
            </a:extLst>
          </p:cNvPr>
          <p:cNvSpPr>
            <a:spLocks noGrp="1"/>
          </p:cNvSpPr>
          <p:nvPr>
            <p:ph type="title"/>
          </p:nvPr>
        </p:nvSpPr>
        <p:spPr/>
        <p:txBody>
          <a:bodyPr/>
          <a:lstStyle/>
          <a:p>
            <a:r>
              <a:rPr lang="es-ES"/>
              <a:t>Quality Control</a:t>
            </a:r>
            <a:endParaRPr lang="en-GB"/>
          </a:p>
        </p:txBody>
      </p:sp>
      <p:sp>
        <p:nvSpPr>
          <p:cNvPr id="4" name="Text Placeholder 3">
            <a:extLst>
              <a:ext uri="{FF2B5EF4-FFF2-40B4-BE49-F238E27FC236}">
                <a16:creationId xmlns:a16="http://schemas.microsoft.com/office/drawing/2014/main" id="{88C2C009-DC47-A67B-14EB-D99C88FD759D}"/>
              </a:ext>
            </a:extLst>
          </p:cNvPr>
          <p:cNvSpPr>
            <a:spLocks noGrp="1"/>
          </p:cNvSpPr>
          <p:nvPr>
            <p:ph type="body" sz="quarter" idx="10"/>
          </p:nvPr>
        </p:nvSpPr>
        <p:spPr/>
        <p:txBody>
          <a:bodyPr/>
          <a:lstStyle/>
          <a:p>
            <a:r>
              <a:rPr lang="es-ES"/>
              <a:t>It is important to understand how well your annotation is done</a:t>
            </a:r>
          </a:p>
          <a:p>
            <a:r>
              <a:rPr lang="es-ES"/>
              <a:t>Different ways to do the assessment</a:t>
            </a:r>
          </a:p>
          <a:p>
            <a:pPr lvl="1"/>
            <a:r>
              <a:rPr lang="es-ES"/>
              <a:t>Via comparison with a “gold standard” </a:t>
            </a:r>
            <a:r>
              <a:rPr lang="es-ES">
                <a:sym typeface="Wingdings" panose="05000000000000000000" pitchFamily="2" charset="2"/>
              </a:rPr>
              <a:t> </a:t>
            </a:r>
            <a:r>
              <a:rPr lang="es-ES">
                <a:sym typeface="Wingdings" panose="05000000000000000000" pitchFamily="2" charset="2"/>
                <a:hlinkClick r:id="rId2"/>
              </a:rPr>
              <a:t>Gffcompare</a:t>
            </a:r>
            <a:endParaRPr lang="es-ES"/>
          </a:p>
          <a:p>
            <a:pPr lvl="1"/>
            <a:r>
              <a:rPr lang="es-ES"/>
              <a:t>Metrics</a:t>
            </a:r>
          </a:p>
          <a:p>
            <a:pPr lvl="2"/>
            <a:r>
              <a:rPr lang="es-ES"/>
              <a:t>AGAT</a:t>
            </a:r>
          </a:p>
          <a:p>
            <a:pPr lvl="2"/>
            <a:r>
              <a:rPr lang="es-ES"/>
              <a:t>BUSCO</a:t>
            </a:r>
          </a:p>
          <a:p>
            <a:pPr lvl="2"/>
            <a:r>
              <a:rPr lang="es-ES"/>
              <a:t>OMARK</a:t>
            </a:r>
            <a:endParaRPr lang="en-GB"/>
          </a:p>
        </p:txBody>
      </p:sp>
    </p:spTree>
    <p:extLst>
      <p:ext uri="{BB962C8B-B14F-4D97-AF65-F5344CB8AC3E}">
        <p14:creationId xmlns:p14="http://schemas.microsoft.com/office/powerpoint/2010/main" val="14059090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4C6196-6484-2986-B276-CD834BCBC09B}"/>
              </a:ext>
            </a:extLst>
          </p:cNvPr>
          <p:cNvSpPr>
            <a:spLocks noGrp="1"/>
          </p:cNvSpPr>
          <p:nvPr>
            <p:ph type="sldNum" sz="quarter" idx="4"/>
          </p:nvPr>
        </p:nvSpPr>
        <p:spPr/>
        <p:txBody>
          <a:bodyPr/>
          <a:lstStyle/>
          <a:p>
            <a:fld id="{38FB3DE5-0BF2-9949-8E8E-62041A1EAFCC}" type="slidenum">
              <a:rPr lang="en-US" smtClean="0"/>
              <a:pPr/>
              <a:t>48</a:t>
            </a:fld>
            <a:endParaRPr lang="en-US"/>
          </a:p>
        </p:txBody>
      </p:sp>
      <p:sp>
        <p:nvSpPr>
          <p:cNvPr id="3" name="Title 2">
            <a:extLst>
              <a:ext uri="{FF2B5EF4-FFF2-40B4-BE49-F238E27FC236}">
                <a16:creationId xmlns:a16="http://schemas.microsoft.com/office/drawing/2014/main" id="{17573B05-0130-B96B-B506-95DF49A6D0CD}"/>
              </a:ext>
            </a:extLst>
          </p:cNvPr>
          <p:cNvSpPr>
            <a:spLocks noGrp="1"/>
          </p:cNvSpPr>
          <p:nvPr>
            <p:ph type="title"/>
          </p:nvPr>
        </p:nvSpPr>
        <p:spPr/>
        <p:txBody>
          <a:bodyPr/>
          <a:lstStyle/>
          <a:p>
            <a:r>
              <a:rPr lang="es-ES"/>
              <a:t>Quality Control - AGAT</a:t>
            </a:r>
            <a:endParaRPr lang="en-GB"/>
          </a:p>
        </p:txBody>
      </p:sp>
      <p:sp>
        <p:nvSpPr>
          <p:cNvPr id="4" name="Text Placeholder 3">
            <a:extLst>
              <a:ext uri="{FF2B5EF4-FFF2-40B4-BE49-F238E27FC236}">
                <a16:creationId xmlns:a16="http://schemas.microsoft.com/office/drawing/2014/main" id="{A2550638-D75A-2467-E9E6-EB6FC120723E}"/>
              </a:ext>
            </a:extLst>
          </p:cNvPr>
          <p:cNvSpPr>
            <a:spLocks noGrp="1"/>
          </p:cNvSpPr>
          <p:nvPr>
            <p:ph type="body" sz="quarter" idx="10"/>
          </p:nvPr>
        </p:nvSpPr>
        <p:spPr/>
        <p:txBody>
          <a:bodyPr/>
          <a:lstStyle/>
          <a:p>
            <a:r>
              <a:rPr lang="es-ES"/>
              <a:t>The annotation field can get messy</a:t>
            </a:r>
          </a:p>
          <a:p>
            <a:pPr lvl="1"/>
            <a:r>
              <a:rPr lang="es-ES"/>
              <a:t>Each tool used to generate its own kind of report for genomics</a:t>
            </a:r>
          </a:p>
          <a:p>
            <a:pPr lvl="1"/>
            <a:r>
              <a:rPr lang="es-ES"/>
              <a:t>No standarization whatsoever</a:t>
            </a:r>
          </a:p>
          <a:p>
            <a:r>
              <a:rPr lang="es-ES"/>
              <a:t>AGAT fixed this (Another GTF/GFF Analysis Toolkit)</a:t>
            </a:r>
          </a:p>
          <a:p>
            <a:pPr lvl="1"/>
            <a:r>
              <a:rPr lang="es-ES"/>
              <a:t>Standarizes and completes (almost) any kind of GFF file</a:t>
            </a:r>
          </a:p>
          <a:p>
            <a:pPr lvl="1"/>
            <a:r>
              <a:rPr lang="es-ES"/>
              <a:t>Produces different metrics</a:t>
            </a:r>
            <a:endParaRPr lang="en-GB"/>
          </a:p>
        </p:txBody>
      </p:sp>
      <p:pic>
        <p:nvPicPr>
          <p:cNvPr id="1026" name="Picture 2">
            <a:extLst>
              <a:ext uri="{FF2B5EF4-FFF2-40B4-BE49-F238E27FC236}">
                <a16:creationId xmlns:a16="http://schemas.microsoft.com/office/drawing/2014/main" id="{100F8D2C-8472-917D-DDEE-A7DB1B940D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1850" y="2748288"/>
            <a:ext cx="3933173" cy="196658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471ECCA-4AB5-A8E2-E56C-512A32D75D7C}"/>
              </a:ext>
            </a:extLst>
          </p:cNvPr>
          <p:cNvSpPr/>
          <p:nvPr/>
        </p:nvSpPr>
        <p:spPr>
          <a:xfrm>
            <a:off x="278977" y="3424693"/>
            <a:ext cx="4505544" cy="613775"/>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a:latin typeface="Consolas" panose="020B0609020204030204" pitchFamily="49" charset="0"/>
                <a:hlinkClick r:id="rId3"/>
              </a:rPr>
              <a:t>https://github.com/NBISweden/AGAT </a:t>
            </a:r>
            <a:endParaRPr lang="en-GB">
              <a:latin typeface="Consolas" panose="020B0609020204030204" pitchFamily="49" charset="0"/>
            </a:endParaRPr>
          </a:p>
        </p:txBody>
      </p:sp>
    </p:spTree>
    <p:extLst>
      <p:ext uri="{BB962C8B-B14F-4D97-AF65-F5344CB8AC3E}">
        <p14:creationId xmlns:p14="http://schemas.microsoft.com/office/powerpoint/2010/main" val="37606471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8F3F62-8CCB-6047-BE34-548CBE620048}"/>
              </a:ext>
            </a:extLst>
          </p:cNvPr>
          <p:cNvSpPr>
            <a:spLocks noGrp="1"/>
          </p:cNvSpPr>
          <p:nvPr>
            <p:ph type="sldNum" sz="quarter" idx="4"/>
          </p:nvPr>
        </p:nvSpPr>
        <p:spPr/>
        <p:txBody>
          <a:bodyPr/>
          <a:lstStyle/>
          <a:p>
            <a:fld id="{38FB3DE5-0BF2-9949-8E8E-62041A1EAFCC}" type="slidenum">
              <a:rPr lang="en-US" smtClean="0"/>
              <a:pPr/>
              <a:t>49</a:t>
            </a:fld>
            <a:endParaRPr lang="en-US"/>
          </a:p>
        </p:txBody>
      </p:sp>
      <p:sp>
        <p:nvSpPr>
          <p:cNvPr id="3" name="Title 2">
            <a:extLst>
              <a:ext uri="{FF2B5EF4-FFF2-40B4-BE49-F238E27FC236}">
                <a16:creationId xmlns:a16="http://schemas.microsoft.com/office/drawing/2014/main" id="{2A08BFC3-CC2D-D1D9-502B-B93D3B0DEE29}"/>
              </a:ext>
            </a:extLst>
          </p:cNvPr>
          <p:cNvSpPr>
            <a:spLocks noGrp="1"/>
          </p:cNvSpPr>
          <p:nvPr>
            <p:ph type="title"/>
          </p:nvPr>
        </p:nvSpPr>
        <p:spPr/>
        <p:txBody>
          <a:bodyPr/>
          <a:lstStyle/>
          <a:p>
            <a:r>
              <a:rPr lang="es-ES"/>
              <a:t>Quality Control - BUSCO</a:t>
            </a:r>
            <a:endParaRPr lang="en-GB"/>
          </a:p>
        </p:txBody>
      </p:sp>
      <p:sp>
        <p:nvSpPr>
          <p:cNvPr id="4" name="Text Placeholder 3">
            <a:extLst>
              <a:ext uri="{FF2B5EF4-FFF2-40B4-BE49-F238E27FC236}">
                <a16:creationId xmlns:a16="http://schemas.microsoft.com/office/drawing/2014/main" id="{44B06E19-EB9E-A948-4D8D-B6FE383E4B88}"/>
              </a:ext>
            </a:extLst>
          </p:cNvPr>
          <p:cNvSpPr>
            <a:spLocks noGrp="1"/>
          </p:cNvSpPr>
          <p:nvPr>
            <p:ph type="body" sz="quarter" idx="10"/>
          </p:nvPr>
        </p:nvSpPr>
        <p:spPr/>
        <p:txBody>
          <a:bodyPr/>
          <a:lstStyle/>
          <a:p>
            <a:r>
              <a:rPr lang="es-ES"/>
              <a:t>Gold standard to estimate the completeness and redundancy of your genomic data</a:t>
            </a:r>
          </a:p>
          <a:p>
            <a:r>
              <a:rPr lang="es-ES"/>
              <a:t>Based on conserved set of genes</a:t>
            </a:r>
          </a:p>
          <a:p>
            <a:pPr lvl="1"/>
            <a:r>
              <a:rPr lang="es-ES"/>
              <a:t>Measure of the CONSERVED GENE </a:t>
            </a:r>
            <a:br>
              <a:rPr lang="es-ES"/>
            </a:br>
            <a:r>
              <a:rPr lang="es-ES"/>
              <a:t>SPACE</a:t>
            </a:r>
            <a:endParaRPr lang="en-GB"/>
          </a:p>
        </p:txBody>
      </p:sp>
      <p:pic>
        <p:nvPicPr>
          <p:cNvPr id="6" name="Picture 5">
            <a:extLst>
              <a:ext uri="{FF2B5EF4-FFF2-40B4-BE49-F238E27FC236}">
                <a16:creationId xmlns:a16="http://schemas.microsoft.com/office/drawing/2014/main" id="{B39DC702-08B9-D07B-AF50-5E81C03EF5FE}"/>
              </a:ext>
            </a:extLst>
          </p:cNvPr>
          <p:cNvPicPr>
            <a:picLocks noChangeAspect="1"/>
          </p:cNvPicPr>
          <p:nvPr/>
        </p:nvPicPr>
        <p:blipFill>
          <a:blip r:embed="rId3"/>
          <a:stretch>
            <a:fillRect/>
          </a:stretch>
        </p:blipFill>
        <p:spPr>
          <a:xfrm>
            <a:off x="4824761" y="1410441"/>
            <a:ext cx="4123976" cy="3304434"/>
          </a:xfrm>
          <a:prstGeom prst="rect">
            <a:avLst/>
          </a:prstGeom>
        </p:spPr>
      </p:pic>
      <p:pic>
        <p:nvPicPr>
          <p:cNvPr id="10" name="Picture 9">
            <a:extLst>
              <a:ext uri="{FF2B5EF4-FFF2-40B4-BE49-F238E27FC236}">
                <a16:creationId xmlns:a16="http://schemas.microsoft.com/office/drawing/2014/main" id="{44EC518E-17C7-35BD-AFF6-603E6D1CAE8F}"/>
              </a:ext>
            </a:extLst>
          </p:cNvPr>
          <p:cNvPicPr>
            <a:picLocks noChangeAspect="1"/>
          </p:cNvPicPr>
          <p:nvPr/>
        </p:nvPicPr>
        <p:blipFill>
          <a:blip r:embed="rId4"/>
          <a:stretch>
            <a:fillRect/>
          </a:stretch>
        </p:blipFill>
        <p:spPr>
          <a:xfrm>
            <a:off x="700001" y="2279521"/>
            <a:ext cx="3620022" cy="2611336"/>
          </a:xfrm>
          <a:prstGeom prst="rect">
            <a:avLst/>
          </a:prstGeom>
        </p:spPr>
      </p:pic>
      <p:pic>
        <p:nvPicPr>
          <p:cNvPr id="2050" name="Picture 2" descr="BUSCO">
            <a:extLst>
              <a:ext uri="{FF2B5EF4-FFF2-40B4-BE49-F238E27FC236}">
                <a16:creationId xmlns:a16="http://schemas.microsoft.com/office/drawing/2014/main" id="{3032D0EF-D7AA-FB59-4F2B-6CFC71C9DB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3864" y="1168743"/>
            <a:ext cx="1425121" cy="483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664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1A6DEE-4177-39D6-64AA-96E044840DCA}"/>
              </a:ext>
            </a:extLst>
          </p:cNvPr>
          <p:cNvSpPr>
            <a:spLocks noGrp="1"/>
          </p:cNvSpPr>
          <p:nvPr>
            <p:ph type="sldNum" sz="quarter" idx="4"/>
          </p:nvPr>
        </p:nvSpPr>
        <p:spPr/>
        <p:txBody>
          <a:bodyPr/>
          <a:lstStyle/>
          <a:p>
            <a:fld id="{38FB3DE5-0BF2-9949-8E8E-62041A1EAFCC}" type="slidenum">
              <a:rPr lang="en-US" smtClean="0"/>
              <a:pPr/>
              <a:t>5</a:t>
            </a:fld>
            <a:endParaRPr lang="en-US"/>
          </a:p>
        </p:txBody>
      </p:sp>
      <p:sp>
        <p:nvSpPr>
          <p:cNvPr id="3" name="Title 2">
            <a:extLst>
              <a:ext uri="{FF2B5EF4-FFF2-40B4-BE49-F238E27FC236}">
                <a16:creationId xmlns:a16="http://schemas.microsoft.com/office/drawing/2014/main" id="{0C828F8C-38AF-602D-CC21-54046C354249}"/>
              </a:ext>
            </a:extLst>
          </p:cNvPr>
          <p:cNvSpPr>
            <a:spLocks noGrp="1"/>
          </p:cNvSpPr>
          <p:nvPr>
            <p:ph type="title"/>
          </p:nvPr>
        </p:nvSpPr>
        <p:spPr/>
        <p:txBody>
          <a:bodyPr/>
          <a:lstStyle/>
          <a:p>
            <a:r>
              <a:rPr lang="es-ES"/>
              <a:t>A bit of history</a:t>
            </a:r>
            <a:endParaRPr lang="en-GB"/>
          </a:p>
        </p:txBody>
      </p:sp>
      <p:sp>
        <p:nvSpPr>
          <p:cNvPr id="4" name="Text Placeholder 3">
            <a:extLst>
              <a:ext uri="{FF2B5EF4-FFF2-40B4-BE49-F238E27FC236}">
                <a16:creationId xmlns:a16="http://schemas.microsoft.com/office/drawing/2014/main" id="{A0B9E9F1-8B58-DCF0-B7EE-13E455871D96}"/>
              </a:ext>
            </a:extLst>
          </p:cNvPr>
          <p:cNvSpPr>
            <a:spLocks noGrp="1"/>
          </p:cNvSpPr>
          <p:nvPr>
            <p:ph type="body" sz="quarter" idx="10"/>
          </p:nvPr>
        </p:nvSpPr>
        <p:spPr/>
        <p:txBody>
          <a:bodyPr/>
          <a:lstStyle/>
          <a:p>
            <a:r>
              <a:rPr lang="es-ES"/>
              <a:t>The first way to find genes on organisms was through evidence alone</a:t>
            </a:r>
          </a:p>
          <a:p>
            <a:r>
              <a:rPr lang="es-ES"/>
              <a:t>Align expressed sequence tags (ESTs) directly to genome assemblies</a:t>
            </a:r>
          </a:p>
          <a:p>
            <a:r>
              <a:rPr lang="es-ES"/>
              <a:t>Large team of experts to annotate a single genome:</a:t>
            </a:r>
          </a:p>
          <a:p>
            <a:endParaRPr lang="en-GB"/>
          </a:p>
        </p:txBody>
      </p:sp>
      <p:grpSp>
        <p:nvGrpSpPr>
          <p:cNvPr id="8" name="Group 7">
            <a:extLst>
              <a:ext uri="{FF2B5EF4-FFF2-40B4-BE49-F238E27FC236}">
                <a16:creationId xmlns:a16="http://schemas.microsoft.com/office/drawing/2014/main" id="{A7FC3A54-F2BB-0688-0C5E-F7444945ACD4}"/>
              </a:ext>
            </a:extLst>
          </p:cNvPr>
          <p:cNvGrpSpPr/>
          <p:nvPr/>
        </p:nvGrpSpPr>
        <p:grpSpPr>
          <a:xfrm>
            <a:off x="540799" y="2042408"/>
            <a:ext cx="3989132" cy="1448815"/>
            <a:chOff x="540799" y="2042408"/>
            <a:chExt cx="3989132" cy="1448815"/>
          </a:xfrm>
        </p:grpSpPr>
        <p:pic>
          <p:nvPicPr>
            <p:cNvPr id="6" name="Picture 5">
              <a:extLst>
                <a:ext uri="{FF2B5EF4-FFF2-40B4-BE49-F238E27FC236}">
                  <a16:creationId xmlns:a16="http://schemas.microsoft.com/office/drawing/2014/main" id="{082EDFD8-EA49-F999-9A91-635FB5755527}"/>
                </a:ext>
              </a:extLst>
            </p:cNvPr>
            <p:cNvPicPr>
              <a:picLocks noChangeAspect="1"/>
            </p:cNvPicPr>
            <p:nvPr/>
          </p:nvPicPr>
          <p:blipFill>
            <a:blip r:embed="rId3"/>
            <a:stretch>
              <a:fillRect/>
            </a:stretch>
          </p:blipFill>
          <p:spPr>
            <a:xfrm>
              <a:off x="540799" y="2382833"/>
              <a:ext cx="3989132" cy="1108390"/>
            </a:xfrm>
            <a:prstGeom prst="rect">
              <a:avLst/>
            </a:prstGeom>
          </p:spPr>
        </p:pic>
        <p:sp>
          <p:nvSpPr>
            <p:cNvPr id="7" name="TextBox 6">
              <a:extLst>
                <a:ext uri="{FF2B5EF4-FFF2-40B4-BE49-F238E27FC236}">
                  <a16:creationId xmlns:a16="http://schemas.microsoft.com/office/drawing/2014/main" id="{A5175252-6D79-8F60-10A0-5F131D915471}"/>
                </a:ext>
              </a:extLst>
            </p:cNvPr>
            <p:cNvSpPr txBox="1"/>
            <p:nvPr/>
          </p:nvSpPr>
          <p:spPr>
            <a:xfrm>
              <a:off x="1216152" y="2042408"/>
              <a:ext cx="1402948" cy="369332"/>
            </a:xfrm>
            <a:prstGeom prst="rect">
              <a:avLst/>
            </a:prstGeom>
            <a:noFill/>
          </p:spPr>
          <p:txBody>
            <a:bodyPr wrap="none" rtlCol="0">
              <a:spAutoFit/>
            </a:bodyPr>
            <a:lstStyle/>
            <a:p>
              <a:r>
                <a:rPr lang="es-ES"/>
                <a:t>248 authors</a:t>
              </a:r>
              <a:endParaRPr lang="en-GB"/>
            </a:p>
          </p:txBody>
        </p:sp>
      </p:grpSp>
      <p:pic>
        <p:nvPicPr>
          <p:cNvPr id="10" name="Picture 9">
            <a:extLst>
              <a:ext uri="{FF2B5EF4-FFF2-40B4-BE49-F238E27FC236}">
                <a16:creationId xmlns:a16="http://schemas.microsoft.com/office/drawing/2014/main" id="{D2A9DEE4-CC5C-FCEF-3478-6A2D6DB3AC6A}"/>
              </a:ext>
            </a:extLst>
          </p:cNvPr>
          <p:cNvPicPr>
            <a:picLocks noChangeAspect="1"/>
          </p:cNvPicPr>
          <p:nvPr/>
        </p:nvPicPr>
        <p:blipFill>
          <a:blip r:embed="rId4"/>
          <a:stretch>
            <a:fillRect/>
          </a:stretch>
        </p:blipFill>
        <p:spPr>
          <a:xfrm>
            <a:off x="4716461" y="2536922"/>
            <a:ext cx="3886740" cy="800211"/>
          </a:xfrm>
          <a:prstGeom prst="rect">
            <a:avLst/>
          </a:prstGeom>
        </p:spPr>
      </p:pic>
      <p:sp>
        <p:nvSpPr>
          <p:cNvPr id="11" name="TextBox 10">
            <a:extLst>
              <a:ext uri="{FF2B5EF4-FFF2-40B4-BE49-F238E27FC236}">
                <a16:creationId xmlns:a16="http://schemas.microsoft.com/office/drawing/2014/main" id="{61CAF31E-93B8-B790-A3D8-A9095AC2E166}"/>
              </a:ext>
            </a:extLst>
          </p:cNvPr>
          <p:cNvSpPr txBox="1"/>
          <p:nvPr/>
        </p:nvSpPr>
        <p:spPr>
          <a:xfrm>
            <a:off x="5958357" y="2160732"/>
            <a:ext cx="1274708" cy="369332"/>
          </a:xfrm>
          <a:prstGeom prst="rect">
            <a:avLst/>
          </a:prstGeom>
          <a:noFill/>
        </p:spPr>
        <p:txBody>
          <a:bodyPr wrap="none" rtlCol="0">
            <a:spAutoFit/>
          </a:bodyPr>
          <a:lstStyle/>
          <a:p>
            <a:r>
              <a:rPr lang="es-ES"/>
              <a:t>95 authors</a:t>
            </a:r>
            <a:endParaRPr lang="en-GB"/>
          </a:p>
        </p:txBody>
      </p:sp>
      <p:pic>
        <p:nvPicPr>
          <p:cNvPr id="13" name="Picture 12">
            <a:extLst>
              <a:ext uri="{FF2B5EF4-FFF2-40B4-BE49-F238E27FC236}">
                <a16:creationId xmlns:a16="http://schemas.microsoft.com/office/drawing/2014/main" id="{4AA45355-4F38-6CBD-FFB1-2FFF4F737345}"/>
              </a:ext>
            </a:extLst>
          </p:cNvPr>
          <p:cNvPicPr>
            <a:picLocks noChangeAspect="1"/>
          </p:cNvPicPr>
          <p:nvPr/>
        </p:nvPicPr>
        <p:blipFill>
          <a:blip r:embed="rId5"/>
          <a:stretch>
            <a:fillRect/>
          </a:stretch>
        </p:blipFill>
        <p:spPr>
          <a:xfrm>
            <a:off x="2743199" y="3875008"/>
            <a:ext cx="4222143" cy="859955"/>
          </a:xfrm>
          <a:prstGeom prst="rect">
            <a:avLst/>
          </a:prstGeom>
        </p:spPr>
      </p:pic>
      <p:pic>
        <p:nvPicPr>
          <p:cNvPr id="1026" name="Picture 2" descr="You Can Do It (@Youcandoit.YesUcan ...">
            <a:extLst>
              <a:ext uri="{FF2B5EF4-FFF2-40B4-BE49-F238E27FC236}">
                <a16:creationId xmlns:a16="http://schemas.microsoft.com/office/drawing/2014/main" id="{1E1433F8-C72F-4505-696A-A9D2FE1256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68058" y="2141458"/>
            <a:ext cx="2628900"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87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DA1407-4DF1-D748-99F0-2B05BBD8DBAA}"/>
              </a:ext>
            </a:extLst>
          </p:cNvPr>
          <p:cNvSpPr>
            <a:spLocks noGrp="1"/>
          </p:cNvSpPr>
          <p:nvPr>
            <p:ph type="sldNum" sz="quarter" idx="4"/>
          </p:nvPr>
        </p:nvSpPr>
        <p:spPr/>
        <p:txBody>
          <a:bodyPr/>
          <a:lstStyle/>
          <a:p>
            <a:fld id="{38FB3DE5-0BF2-9949-8E8E-62041A1EAFCC}" type="slidenum">
              <a:rPr lang="en-US" smtClean="0"/>
              <a:pPr/>
              <a:t>50</a:t>
            </a:fld>
            <a:endParaRPr lang="en-US"/>
          </a:p>
        </p:txBody>
      </p:sp>
      <p:sp>
        <p:nvSpPr>
          <p:cNvPr id="3" name="Title 2">
            <a:extLst>
              <a:ext uri="{FF2B5EF4-FFF2-40B4-BE49-F238E27FC236}">
                <a16:creationId xmlns:a16="http://schemas.microsoft.com/office/drawing/2014/main" id="{8FA357E8-5A60-39C7-F0F2-1CC496528462}"/>
              </a:ext>
            </a:extLst>
          </p:cNvPr>
          <p:cNvSpPr>
            <a:spLocks noGrp="1"/>
          </p:cNvSpPr>
          <p:nvPr>
            <p:ph type="title"/>
          </p:nvPr>
        </p:nvSpPr>
        <p:spPr/>
        <p:txBody>
          <a:bodyPr/>
          <a:lstStyle/>
          <a:p>
            <a:r>
              <a:rPr lang="es-ES"/>
              <a:t>Quality Control - BUSCO </a:t>
            </a:r>
            <a:endParaRPr lang="en-GB"/>
          </a:p>
        </p:txBody>
      </p:sp>
      <p:pic>
        <p:nvPicPr>
          <p:cNvPr id="5" name="Google Shape;670;g355f927de27_1_114">
            <a:extLst>
              <a:ext uri="{FF2B5EF4-FFF2-40B4-BE49-F238E27FC236}">
                <a16:creationId xmlns:a16="http://schemas.microsoft.com/office/drawing/2014/main" id="{3C90C6B7-9533-56D3-64E9-57D569A0B303}"/>
              </a:ext>
            </a:extLst>
          </p:cNvPr>
          <p:cNvPicPr preferRelativeResize="0"/>
          <p:nvPr/>
        </p:nvPicPr>
        <p:blipFill>
          <a:blip r:embed="rId2">
            <a:alphaModFix/>
          </a:blip>
          <a:stretch>
            <a:fillRect/>
          </a:stretch>
        </p:blipFill>
        <p:spPr>
          <a:xfrm>
            <a:off x="0" y="702538"/>
            <a:ext cx="6014252" cy="4012337"/>
          </a:xfrm>
          <a:prstGeom prst="rect">
            <a:avLst/>
          </a:prstGeom>
          <a:noFill/>
          <a:ln>
            <a:noFill/>
          </a:ln>
        </p:spPr>
      </p:pic>
      <p:sp>
        <p:nvSpPr>
          <p:cNvPr id="6" name="Google Shape;671;g355f927de27_1_114">
            <a:extLst>
              <a:ext uri="{FF2B5EF4-FFF2-40B4-BE49-F238E27FC236}">
                <a16:creationId xmlns:a16="http://schemas.microsoft.com/office/drawing/2014/main" id="{2DB7D2AF-BA12-AA33-2DB5-E32223EC710B}"/>
              </a:ext>
            </a:extLst>
          </p:cNvPr>
          <p:cNvSpPr txBox="1"/>
          <p:nvPr/>
        </p:nvSpPr>
        <p:spPr>
          <a:xfrm>
            <a:off x="5764471" y="1547674"/>
            <a:ext cx="4034100" cy="323162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solidFill>
                  <a:srgbClr val="3C78D8"/>
                </a:solidFill>
              </a:rPr>
              <a:t>S</a:t>
            </a:r>
            <a:r>
              <a:rPr lang="en-GB">
                <a:solidFill>
                  <a:srgbClr val="3C78D8"/>
                </a:solidFill>
              </a:rPr>
              <a:t>ingle</a:t>
            </a:r>
            <a:r>
              <a:rPr lang="en-GB">
                <a:solidFill>
                  <a:schemeClr val="dk1"/>
                </a:solidFill>
              </a:rPr>
              <a:t> : Found in one copy</a:t>
            </a:r>
            <a:endParaRPr>
              <a:solidFill>
                <a:schemeClr val="dk1"/>
              </a:solidFill>
            </a:endParaRPr>
          </a:p>
          <a:p>
            <a:pPr marL="0" lvl="0" indent="0" algn="l" rtl="0">
              <a:spcBef>
                <a:spcPts val="0"/>
              </a:spcBef>
              <a:spcAft>
                <a:spcPts val="0"/>
              </a:spcAft>
              <a:buNone/>
            </a:pPr>
            <a:r>
              <a:rPr lang="en-GB">
                <a:solidFill>
                  <a:schemeClr val="dk1"/>
                </a:solidFill>
              </a:rPr>
              <a:t>             (expected)</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b="1">
                <a:solidFill>
                  <a:srgbClr val="1C4587"/>
                </a:solidFill>
              </a:rPr>
              <a:t>D</a:t>
            </a:r>
            <a:r>
              <a:rPr lang="en-GB">
                <a:solidFill>
                  <a:srgbClr val="1C4587"/>
                </a:solidFill>
              </a:rPr>
              <a:t>uplicated</a:t>
            </a:r>
            <a:r>
              <a:rPr lang="en-GB">
                <a:solidFill>
                  <a:schemeClr val="dk1"/>
                </a:solidFill>
              </a:rPr>
              <a:t> : Found in multiple </a:t>
            </a:r>
            <a:br>
              <a:rPr lang="en-GB">
                <a:solidFill>
                  <a:schemeClr val="dk1"/>
                </a:solidFill>
              </a:rPr>
            </a:br>
            <a:r>
              <a:rPr lang="en-GB">
                <a:solidFill>
                  <a:schemeClr val="dk1"/>
                </a:solidFill>
              </a:rPr>
              <a:t>	      copies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b="1">
                <a:solidFill>
                  <a:srgbClr val="BF9000"/>
                </a:solidFill>
              </a:rPr>
              <a:t>F</a:t>
            </a:r>
            <a:r>
              <a:rPr lang="en-GB">
                <a:solidFill>
                  <a:srgbClr val="BF9000"/>
                </a:solidFill>
              </a:rPr>
              <a:t>ragmented</a:t>
            </a:r>
            <a:r>
              <a:rPr lang="en-GB">
                <a:solidFill>
                  <a:schemeClr val="dk1"/>
                </a:solidFill>
              </a:rPr>
              <a:t>: Length deviates </a:t>
            </a:r>
            <a:br>
              <a:rPr lang="en-GB">
                <a:solidFill>
                  <a:schemeClr val="dk1"/>
                </a:solidFill>
              </a:rPr>
            </a:br>
            <a:r>
              <a:rPr lang="en-GB">
                <a:solidFill>
                  <a:schemeClr val="dk1"/>
                </a:solidFill>
              </a:rPr>
              <a:t>	       &gt;2 std from the </a:t>
            </a:r>
            <a:br>
              <a:rPr lang="en-GB">
                <a:solidFill>
                  <a:schemeClr val="dk1"/>
                </a:solidFill>
              </a:rPr>
            </a:br>
            <a:r>
              <a:rPr lang="en-GB">
                <a:solidFill>
                  <a:schemeClr val="dk1"/>
                </a:solidFill>
              </a:rPr>
              <a:t>                     mean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b="1">
                <a:solidFill>
                  <a:srgbClr val="990000"/>
                </a:solidFill>
              </a:rPr>
              <a:t>M</a:t>
            </a:r>
            <a:r>
              <a:rPr lang="en-GB">
                <a:solidFill>
                  <a:srgbClr val="990000"/>
                </a:solidFill>
              </a:rPr>
              <a:t>issing </a:t>
            </a:r>
            <a:r>
              <a:rPr lang="en-GB">
                <a:solidFill>
                  <a:schemeClr val="dk1"/>
                </a:solidFill>
              </a:rPr>
              <a:t>: Not found</a:t>
            </a:r>
            <a:endParaRPr>
              <a:solidFill>
                <a:schemeClr val="dk1"/>
              </a:solidFill>
            </a:endParaRPr>
          </a:p>
        </p:txBody>
      </p:sp>
      <p:sp>
        <p:nvSpPr>
          <p:cNvPr id="8" name="TextBox 7">
            <a:extLst>
              <a:ext uri="{FF2B5EF4-FFF2-40B4-BE49-F238E27FC236}">
                <a16:creationId xmlns:a16="http://schemas.microsoft.com/office/drawing/2014/main" id="{7B2A3BFE-1DE0-039F-D757-11CB2ABD11DF}"/>
              </a:ext>
            </a:extLst>
          </p:cNvPr>
          <p:cNvSpPr txBox="1"/>
          <p:nvPr/>
        </p:nvSpPr>
        <p:spPr>
          <a:xfrm>
            <a:off x="6807623" y="755774"/>
            <a:ext cx="1187872" cy="369332"/>
          </a:xfrm>
          <a:prstGeom prst="rect">
            <a:avLst/>
          </a:prstGeom>
          <a:noFill/>
        </p:spPr>
        <p:txBody>
          <a:bodyPr wrap="square">
            <a:spAutoFit/>
          </a:bodyPr>
          <a:lstStyle/>
          <a:p>
            <a:r>
              <a:rPr lang="en-GB">
                <a:latin typeface="Consolas" panose="020B0609020204030204" pitchFamily="49" charset="0"/>
                <a:hlinkClick r:id="rId3"/>
              </a:rPr>
              <a:t>Website</a:t>
            </a:r>
            <a:endParaRPr lang="en-GB">
              <a:latin typeface="Consolas" panose="020B0609020204030204" pitchFamily="49" charset="0"/>
            </a:endParaRPr>
          </a:p>
        </p:txBody>
      </p:sp>
    </p:spTree>
    <p:extLst>
      <p:ext uri="{BB962C8B-B14F-4D97-AF65-F5344CB8AC3E}">
        <p14:creationId xmlns:p14="http://schemas.microsoft.com/office/powerpoint/2010/main" val="2739033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AAC385-C020-3824-063C-80ABFE778E85}"/>
              </a:ext>
            </a:extLst>
          </p:cNvPr>
          <p:cNvSpPr>
            <a:spLocks noGrp="1"/>
          </p:cNvSpPr>
          <p:nvPr>
            <p:ph type="sldNum" sz="quarter" idx="4"/>
          </p:nvPr>
        </p:nvSpPr>
        <p:spPr/>
        <p:txBody>
          <a:bodyPr/>
          <a:lstStyle/>
          <a:p>
            <a:fld id="{38FB3DE5-0BF2-9949-8E8E-62041A1EAFCC}" type="slidenum">
              <a:rPr lang="en-US" smtClean="0"/>
              <a:pPr/>
              <a:t>51</a:t>
            </a:fld>
            <a:endParaRPr lang="en-US"/>
          </a:p>
        </p:txBody>
      </p:sp>
      <p:sp>
        <p:nvSpPr>
          <p:cNvPr id="3" name="Title 2">
            <a:extLst>
              <a:ext uri="{FF2B5EF4-FFF2-40B4-BE49-F238E27FC236}">
                <a16:creationId xmlns:a16="http://schemas.microsoft.com/office/drawing/2014/main" id="{F48730DF-A74D-6907-05E7-A14C7F2DCF5A}"/>
              </a:ext>
            </a:extLst>
          </p:cNvPr>
          <p:cNvSpPr>
            <a:spLocks noGrp="1"/>
          </p:cNvSpPr>
          <p:nvPr>
            <p:ph type="title"/>
          </p:nvPr>
        </p:nvSpPr>
        <p:spPr/>
        <p:txBody>
          <a:bodyPr/>
          <a:lstStyle/>
          <a:p>
            <a:r>
              <a:rPr lang="es-ES"/>
              <a:t>Quality Control - BUSCO</a:t>
            </a:r>
            <a:endParaRPr lang="en-GB"/>
          </a:p>
        </p:txBody>
      </p:sp>
      <p:sp>
        <p:nvSpPr>
          <p:cNvPr id="4" name="Text Placeholder 3">
            <a:extLst>
              <a:ext uri="{FF2B5EF4-FFF2-40B4-BE49-F238E27FC236}">
                <a16:creationId xmlns:a16="http://schemas.microsoft.com/office/drawing/2014/main" id="{2AC6082F-205B-F69A-8DA2-4AFCA10DA337}"/>
              </a:ext>
            </a:extLst>
          </p:cNvPr>
          <p:cNvSpPr>
            <a:spLocks noGrp="1"/>
          </p:cNvSpPr>
          <p:nvPr>
            <p:ph type="body" sz="quarter" idx="10"/>
          </p:nvPr>
        </p:nvSpPr>
        <p:spPr/>
        <p:txBody>
          <a:bodyPr/>
          <a:lstStyle/>
          <a:p>
            <a:endParaRPr lang="en-GB"/>
          </a:p>
        </p:txBody>
      </p:sp>
      <p:pic>
        <p:nvPicPr>
          <p:cNvPr id="6" name="Picture 5">
            <a:extLst>
              <a:ext uri="{FF2B5EF4-FFF2-40B4-BE49-F238E27FC236}">
                <a16:creationId xmlns:a16="http://schemas.microsoft.com/office/drawing/2014/main" id="{C63B4975-C01A-04A8-F8B6-99830C642176}"/>
              </a:ext>
            </a:extLst>
          </p:cNvPr>
          <p:cNvPicPr>
            <a:picLocks noChangeAspect="1"/>
          </p:cNvPicPr>
          <p:nvPr/>
        </p:nvPicPr>
        <p:blipFill>
          <a:blip r:embed="rId3"/>
          <a:stretch>
            <a:fillRect/>
          </a:stretch>
        </p:blipFill>
        <p:spPr>
          <a:xfrm>
            <a:off x="563671" y="538228"/>
            <a:ext cx="7927441" cy="4327577"/>
          </a:xfrm>
          <a:prstGeom prst="rect">
            <a:avLst/>
          </a:prstGeom>
        </p:spPr>
      </p:pic>
    </p:spTree>
    <p:extLst>
      <p:ext uri="{BB962C8B-B14F-4D97-AF65-F5344CB8AC3E}">
        <p14:creationId xmlns:p14="http://schemas.microsoft.com/office/powerpoint/2010/main" val="16231470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2FF83E-7BB8-E29C-92E0-00413DF1CC7B}"/>
              </a:ext>
            </a:extLst>
          </p:cNvPr>
          <p:cNvSpPr>
            <a:spLocks noGrp="1"/>
          </p:cNvSpPr>
          <p:nvPr>
            <p:ph type="sldNum" sz="quarter" idx="4"/>
          </p:nvPr>
        </p:nvSpPr>
        <p:spPr/>
        <p:txBody>
          <a:bodyPr/>
          <a:lstStyle/>
          <a:p>
            <a:fld id="{38FB3DE5-0BF2-9949-8E8E-62041A1EAFCC}" type="slidenum">
              <a:rPr lang="en-US" smtClean="0"/>
              <a:pPr/>
              <a:t>52</a:t>
            </a:fld>
            <a:endParaRPr lang="en-US"/>
          </a:p>
        </p:txBody>
      </p:sp>
      <p:sp>
        <p:nvSpPr>
          <p:cNvPr id="3" name="Title 2">
            <a:extLst>
              <a:ext uri="{FF2B5EF4-FFF2-40B4-BE49-F238E27FC236}">
                <a16:creationId xmlns:a16="http://schemas.microsoft.com/office/drawing/2014/main" id="{81C46D2C-9CDA-6142-F90C-55EE48C2252A}"/>
              </a:ext>
            </a:extLst>
          </p:cNvPr>
          <p:cNvSpPr>
            <a:spLocks noGrp="1"/>
          </p:cNvSpPr>
          <p:nvPr>
            <p:ph type="title"/>
          </p:nvPr>
        </p:nvSpPr>
        <p:spPr/>
        <p:txBody>
          <a:bodyPr/>
          <a:lstStyle/>
          <a:p>
            <a:r>
              <a:rPr lang="es-ES"/>
              <a:t>Quality Control - OMARK</a:t>
            </a:r>
            <a:endParaRPr lang="en-GB"/>
          </a:p>
        </p:txBody>
      </p:sp>
      <p:sp>
        <p:nvSpPr>
          <p:cNvPr id="4" name="Text Placeholder 3">
            <a:extLst>
              <a:ext uri="{FF2B5EF4-FFF2-40B4-BE49-F238E27FC236}">
                <a16:creationId xmlns:a16="http://schemas.microsoft.com/office/drawing/2014/main" id="{90AF98D2-3AAB-7760-4661-D46290223F46}"/>
              </a:ext>
            </a:extLst>
          </p:cNvPr>
          <p:cNvSpPr>
            <a:spLocks noGrp="1"/>
          </p:cNvSpPr>
          <p:nvPr>
            <p:ph type="body" sz="quarter" idx="10"/>
          </p:nvPr>
        </p:nvSpPr>
        <p:spPr/>
        <p:txBody>
          <a:bodyPr/>
          <a:lstStyle/>
          <a:p>
            <a:r>
              <a:rPr lang="es-ES"/>
              <a:t>Similar phylosophy as BUSCO, but a level higher</a:t>
            </a:r>
          </a:p>
          <a:p>
            <a:r>
              <a:rPr lang="es-ES"/>
              <a:t>Completeness and Consistency</a:t>
            </a:r>
          </a:p>
          <a:p>
            <a:pPr lvl="1"/>
            <a:r>
              <a:rPr lang="es-ES"/>
              <a:t>Not only of proteins in the set, but also from similar species</a:t>
            </a:r>
          </a:p>
          <a:p>
            <a:pPr lvl="1"/>
            <a:r>
              <a:rPr lang="es-ES"/>
              <a:t>Precomputed gene families </a:t>
            </a:r>
            <a:r>
              <a:rPr lang="es-ES">
                <a:sym typeface="Wingdings" panose="05000000000000000000" pitchFamily="2" charset="2"/>
              </a:rPr>
              <a:t> Hierarchical Orthologous Groups</a:t>
            </a:r>
            <a:endParaRPr lang="es-ES"/>
          </a:p>
          <a:p>
            <a:r>
              <a:rPr lang="es-ES"/>
              <a:t>Contamination</a:t>
            </a:r>
          </a:p>
          <a:p>
            <a:pPr lvl="1"/>
            <a:r>
              <a:rPr lang="es-ES"/>
              <a:t>Identifies likely cross-species contamination even</a:t>
            </a:r>
            <a:endParaRPr lang="en-GB"/>
          </a:p>
          <a:p>
            <a:pPr lvl="1"/>
            <a:r>
              <a:rPr lang="en-GB"/>
              <a:t>Possible over-prediction</a:t>
            </a:r>
            <a:endParaRPr lang="es-ES"/>
          </a:p>
        </p:txBody>
      </p:sp>
      <p:pic>
        <p:nvPicPr>
          <p:cNvPr id="8194" name="Picture 2" descr="Fig. 2: Overview of the OMArk methodology.">
            <a:extLst>
              <a:ext uri="{FF2B5EF4-FFF2-40B4-BE49-F238E27FC236}">
                <a16:creationId xmlns:a16="http://schemas.microsoft.com/office/drawing/2014/main" id="{1ED03AC3-FCF1-7D2F-C356-A0494FDE1A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675" b="61067"/>
          <a:stretch>
            <a:fillRect/>
          </a:stretch>
        </p:blipFill>
        <p:spPr bwMode="auto">
          <a:xfrm>
            <a:off x="5697557" y="2084831"/>
            <a:ext cx="3296877" cy="28561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A7CCDF3-11D8-EF80-F565-759EC6663651}"/>
              </a:ext>
            </a:extLst>
          </p:cNvPr>
          <p:cNvSpPr txBox="1"/>
          <p:nvPr/>
        </p:nvSpPr>
        <p:spPr>
          <a:xfrm>
            <a:off x="492754" y="4335294"/>
            <a:ext cx="4907313" cy="369332"/>
          </a:xfrm>
          <a:prstGeom prst="rect">
            <a:avLst/>
          </a:prstGeom>
          <a:noFill/>
        </p:spPr>
        <p:txBody>
          <a:bodyPr wrap="square">
            <a:spAutoFit/>
          </a:bodyPr>
          <a:lstStyle/>
          <a:p>
            <a:r>
              <a:rPr lang="en-GB">
                <a:latin typeface="Consolas" panose="020B0609020204030204" pitchFamily="49" charset="0"/>
                <a:hlinkClick r:id="rId3"/>
              </a:rPr>
              <a:t>https://github.com/DessimozLab/OMArk</a:t>
            </a:r>
            <a:endParaRPr lang="en-GB">
              <a:latin typeface="Consolas" panose="020B0609020204030204" pitchFamily="49" charset="0"/>
            </a:endParaRPr>
          </a:p>
        </p:txBody>
      </p:sp>
      <p:pic>
        <p:nvPicPr>
          <p:cNvPr id="1026" name="Picture 2" descr="OMArk">
            <a:extLst>
              <a:ext uri="{FF2B5EF4-FFF2-40B4-BE49-F238E27FC236}">
                <a16:creationId xmlns:a16="http://schemas.microsoft.com/office/drawing/2014/main" id="{7D233F6B-3B40-CDBD-80A7-44CA27A85E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8573" y="3200078"/>
            <a:ext cx="3495675" cy="110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9974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601C52-2420-8D76-7A97-64477452E3C9}"/>
              </a:ext>
            </a:extLst>
          </p:cNvPr>
          <p:cNvSpPr>
            <a:spLocks noGrp="1"/>
          </p:cNvSpPr>
          <p:nvPr>
            <p:ph type="sldNum" sz="quarter" idx="4"/>
          </p:nvPr>
        </p:nvSpPr>
        <p:spPr/>
        <p:txBody>
          <a:bodyPr/>
          <a:lstStyle/>
          <a:p>
            <a:fld id="{38FB3DE5-0BF2-9949-8E8E-62041A1EAFCC}" type="slidenum">
              <a:rPr lang="en-US" smtClean="0"/>
              <a:pPr/>
              <a:t>53</a:t>
            </a:fld>
            <a:endParaRPr lang="en-US"/>
          </a:p>
        </p:txBody>
      </p:sp>
      <p:sp>
        <p:nvSpPr>
          <p:cNvPr id="3" name="Title 2">
            <a:extLst>
              <a:ext uri="{FF2B5EF4-FFF2-40B4-BE49-F238E27FC236}">
                <a16:creationId xmlns:a16="http://schemas.microsoft.com/office/drawing/2014/main" id="{EDFD6025-A71A-DF68-0378-2CD4CFEE3CF3}"/>
              </a:ext>
            </a:extLst>
          </p:cNvPr>
          <p:cNvSpPr>
            <a:spLocks noGrp="1"/>
          </p:cNvSpPr>
          <p:nvPr>
            <p:ph type="title"/>
          </p:nvPr>
        </p:nvSpPr>
        <p:spPr/>
        <p:txBody>
          <a:bodyPr/>
          <a:lstStyle/>
          <a:p>
            <a:r>
              <a:rPr lang="es-ES"/>
              <a:t>Quality Control - OMARK</a:t>
            </a:r>
            <a:endParaRPr lang="en-GB"/>
          </a:p>
        </p:txBody>
      </p:sp>
      <p:pic>
        <p:nvPicPr>
          <p:cNvPr id="6146" name="Picture 2" descr="Fig. 1: Summary of OMArk proteome quality statistics.">
            <a:extLst>
              <a:ext uri="{FF2B5EF4-FFF2-40B4-BE49-F238E27FC236}">
                <a16:creationId xmlns:a16="http://schemas.microsoft.com/office/drawing/2014/main" id="{B520E2E7-A026-90B7-0C3C-E52F6F834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472" y="653483"/>
            <a:ext cx="8261096" cy="3836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2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9C4326-356F-2B0D-BA66-B4B9D5A89404}"/>
              </a:ext>
            </a:extLst>
          </p:cNvPr>
          <p:cNvSpPr>
            <a:spLocks noGrp="1"/>
          </p:cNvSpPr>
          <p:nvPr>
            <p:ph type="sldNum" sz="quarter" idx="4"/>
          </p:nvPr>
        </p:nvSpPr>
        <p:spPr/>
        <p:txBody>
          <a:bodyPr/>
          <a:lstStyle/>
          <a:p>
            <a:fld id="{38FB3DE5-0BF2-9949-8E8E-62041A1EAFCC}" type="slidenum">
              <a:rPr lang="en-US" smtClean="0"/>
              <a:pPr/>
              <a:t>54</a:t>
            </a:fld>
            <a:endParaRPr lang="en-US"/>
          </a:p>
        </p:txBody>
      </p:sp>
      <p:sp>
        <p:nvSpPr>
          <p:cNvPr id="3" name="Title 2">
            <a:extLst>
              <a:ext uri="{FF2B5EF4-FFF2-40B4-BE49-F238E27FC236}">
                <a16:creationId xmlns:a16="http://schemas.microsoft.com/office/drawing/2014/main" id="{D1BEFCB5-FFED-C79B-8B43-F19483E556FE}"/>
              </a:ext>
            </a:extLst>
          </p:cNvPr>
          <p:cNvSpPr>
            <a:spLocks noGrp="1"/>
          </p:cNvSpPr>
          <p:nvPr>
            <p:ph type="title"/>
          </p:nvPr>
        </p:nvSpPr>
        <p:spPr/>
        <p:txBody>
          <a:bodyPr/>
          <a:lstStyle/>
          <a:p>
            <a:r>
              <a:rPr lang="es-ES"/>
              <a:t>Quality Control - OMARK</a:t>
            </a:r>
            <a:endParaRPr lang="en-GB"/>
          </a:p>
        </p:txBody>
      </p:sp>
      <p:sp>
        <p:nvSpPr>
          <p:cNvPr id="4" name="Text Placeholder 3">
            <a:extLst>
              <a:ext uri="{FF2B5EF4-FFF2-40B4-BE49-F238E27FC236}">
                <a16:creationId xmlns:a16="http://schemas.microsoft.com/office/drawing/2014/main" id="{7F745EF0-3ED9-AFD2-6A16-8C151A34167A}"/>
              </a:ext>
            </a:extLst>
          </p:cNvPr>
          <p:cNvSpPr>
            <a:spLocks noGrp="1"/>
          </p:cNvSpPr>
          <p:nvPr>
            <p:ph type="body" sz="quarter" idx="10"/>
          </p:nvPr>
        </p:nvSpPr>
        <p:spPr/>
        <p:txBody>
          <a:bodyPr/>
          <a:lstStyle/>
          <a:p>
            <a:endParaRPr lang="en-GB"/>
          </a:p>
        </p:txBody>
      </p:sp>
      <p:sp>
        <p:nvSpPr>
          <p:cNvPr id="45" name="Google Shape;850;g355d8bc36ee_0_420">
            <a:extLst>
              <a:ext uri="{FF2B5EF4-FFF2-40B4-BE49-F238E27FC236}">
                <a16:creationId xmlns:a16="http://schemas.microsoft.com/office/drawing/2014/main" id="{B76BA6EE-D34E-83EA-C806-CBBBB2073E97}"/>
              </a:ext>
            </a:extLst>
          </p:cNvPr>
          <p:cNvSpPr txBox="1"/>
          <p:nvPr/>
        </p:nvSpPr>
        <p:spPr>
          <a:xfrm>
            <a:off x="2835243" y="877187"/>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80</a:t>
            </a:r>
            <a:endParaRPr sz="1575">
              <a:solidFill>
                <a:schemeClr val="dk1"/>
              </a:solidFill>
            </a:endParaRPr>
          </a:p>
        </p:txBody>
      </p:sp>
      <p:pic>
        <p:nvPicPr>
          <p:cNvPr id="46" name="Google Shape;851;g355d8bc36ee_0_420">
            <a:extLst>
              <a:ext uri="{FF2B5EF4-FFF2-40B4-BE49-F238E27FC236}">
                <a16:creationId xmlns:a16="http://schemas.microsoft.com/office/drawing/2014/main" id="{D300566C-27F7-7920-1522-59EB5957B8E3}"/>
              </a:ext>
            </a:extLst>
          </p:cNvPr>
          <p:cNvPicPr preferRelativeResize="0"/>
          <p:nvPr/>
        </p:nvPicPr>
        <p:blipFill rotWithShape="1">
          <a:blip r:embed="rId2">
            <a:alphaModFix/>
          </a:blip>
          <a:srcRect l="11813" r="37874"/>
          <a:stretch/>
        </p:blipFill>
        <p:spPr>
          <a:xfrm>
            <a:off x="3175112" y="615825"/>
            <a:ext cx="1365488" cy="4429700"/>
          </a:xfrm>
          <a:prstGeom prst="rect">
            <a:avLst/>
          </a:prstGeom>
          <a:noFill/>
          <a:ln>
            <a:noFill/>
          </a:ln>
        </p:spPr>
      </p:pic>
      <p:pic>
        <p:nvPicPr>
          <p:cNvPr id="47" name="Google Shape;852;g355d8bc36ee_0_420">
            <a:extLst>
              <a:ext uri="{FF2B5EF4-FFF2-40B4-BE49-F238E27FC236}">
                <a16:creationId xmlns:a16="http://schemas.microsoft.com/office/drawing/2014/main" id="{03BFA1DB-1DC3-3A2F-022C-29BAF04E5097}"/>
              </a:ext>
            </a:extLst>
          </p:cNvPr>
          <p:cNvPicPr preferRelativeResize="0"/>
          <p:nvPr/>
        </p:nvPicPr>
        <p:blipFill rotWithShape="1">
          <a:blip r:embed="rId3">
            <a:alphaModFix/>
          </a:blip>
          <a:srcRect/>
          <a:stretch/>
        </p:blipFill>
        <p:spPr>
          <a:xfrm>
            <a:off x="386524" y="689726"/>
            <a:ext cx="1808684" cy="1287600"/>
          </a:xfrm>
          <a:prstGeom prst="rect">
            <a:avLst/>
          </a:prstGeom>
          <a:noFill/>
          <a:ln>
            <a:noFill/>
          </a:ln>
        </p:spPr>
      </p:pic>
      <p:cxnSp>
        <p:nvCxnSpPr>
          <p:cNvPr id="48" name="Google Shape;854;g355d8bc36ee_0_420">
            <a:extLst>
              <a:ext uri="{FF2B5EF4-FFF2-40B4-BE49-F238E27FC236}">
                <a16:creationId xmlns:a16="http://schemas.microsoft.com/office/drawing/2014/main" id="{29C661F7-8420-1DC4-E9B0-F3C50AE7B9D3}"/>
              </a:ext>
            </a:extLst>
          </p:cNvPr>
          <p:cNvCxnSpPr>
            <a:endCxn id="63" idx="1"/>
          </p:cNvCxnSpPr>
          <p:nvPr/>
        </p:nvCxnSpPr>
        <p:spPr>
          <a:xfrm rot="10800000" flipH="1">
            <a:off x="4449225" y="1731516"/>
            <a:ext cx="666900" cy="173475"/>
          </a:xfrm>
          <a:prstGeom prst="straightConnector1">
            <a:avLst/>
          </a:prstGeom>
          <a:noFill/>
          <a:ln w="9525" cap="flat" cmpd="sng">
            <a:solidFill>
              <a:schemeClr val="dk2"/>
            </a:solidFill>
            <a:prstDash val="solid"/>
            <a:round/>
            <a:headEnd type="none" w="med" len="med"/>
            <a:tailEnd type="none" w="med" len="med"/>
          </a:ln>
        </p:spPr>
      </p:cxnSp>
      <p:cxnSp>
        <p:nvCxnSpPr>
          <p:cNvPr id="49" name="Google Shape;856;g355d8bc36ee_0_420">
            <a:extLst>
              <a:ext uri="{FF2B5EF4-FFF2-40B4-BE49-F238E27FC236}">
                <a16:creationId xmlns:a16="http://schemas.microsoft.com/office/drawing/2014/main" id="{DFCDA580-46E3-CA08-C8D0-C58B40DAB549}"/>
              </a:ext>
            </a:extLst>
          </p:cNvPr>
          <p:cNvCxnSpPr>
            <a:endCxn id="65" idx="1"/>
          </p:cNvCxnSpPr>
          <p:nvPr/>
        </p:nvCxnSpPr>
        <p:spPr>
          <a:xfrm rot="10800000" flipH="1">
            <a:off x="4446000" y="3702689"/>
            <a:ext cx="517725" cy="918225"/>
          </a:xfrm>
          <a:prstGeom prst="straightConnector1">
            <a:avLst/>
          </a:prstGeom>
          <a:noFill/>
          <a:ln w="9525" cap="flat" cmpd="sng">
            <a:solidFill>
              <a:schemeClr val="dk2"/>
            </a:solidFill>
            <a:prstDash val="solid"/>
            <a:round/>
            <a:headEnd type="none" w="med" len="med"/>
            <a:tailEnd type="none" w="med" len="med"/>
          </a:ln>
        </p:spPr>
      </p:cxnSp>
      <p:cxnSp>
        <p:nvCxnSpPr>
          <p:cNvPr id="50" name="Google Shape;858;g355d8bc36ee_0_420">
            <a:extLst>
              <a:ext uri="{FF2B5EF4-FFF2-40B4-BE49-F238E27FC236}">
                <a16:creationId xmlns:a16="http://schemas.microsoft.com/office/drawing/2014/main" id="{79AFB072-99F0-53DA-379B-79977266563B}"/>
              </a:ext>
            </a:extLst>
          </p:cNvPr>
          <p:cNvCxnSpPr>
            <a:endCxn id="60" idx="1"/>
          </p:cNvCxnSpPr>
          <p:nvPr/>
        </p:nvCxnSpPr>
        <p:spPr>
          <a:xfrm rot="10800000" flipH="1">
            <a:off x="4442625" y="4056775"/>
            <a:ext cx="521100" cy="702225"/>
          </a:xfrm>
          <a:prstGeom prst="straightConnector1">
            <a:avLst/>
          </a:prstGeom>
          <a:noFill/>
          <a:ln w="9525" cap="flat" cmpd="sng">
            <a:solidFill>
              <a:schemeClr val="dk2"/>
            </a:solidFill>
            <a:prstDash val="solid"/>
            <a:round/>
            <a:headEnd type="none" w="med" len="med"/>
            <a:tailEnd type="none" w="med" len="med"/>
          </a:ln>
        </p:spPr>
      </p:cxnSp>
      <p:cxnSp>
        <p:nvCxnSpPr>
          <p:cNvPr id="51" name="Google Shape;860;g355d8bc36ee_0_420">
            <a:extLst>
              <a:ext uri="{FF2B5EF4-FFF2-40B4-BE49-F238E27FC236}">
                <a16:creationId xmlns:a16="http://schemas.microsoft.com/office/drawing/2014/main" id="{6A8F6D44-4771-9B78-B0BD-E4D317EB2063}"/>
              </a:ext>
            </a:extLst>
          </p:cNvPr>
          <p:cNvCxnSpPr>
            <a:endCxn id="53" idx="1"/>
          </p:cNvCxnSpPr>
          <p:nvPr/>
        </p:nvCxnSpPr>
        <p:spPr>
          <a:xfrm rot="10800000" flipH="1">
            <a:off x="4452825" y="3381163"/>
            <a:ext cx="501525" cy="1184625"/>
          </a:xfrm>
          <a:prstGeom prst="straightConnector1">
            <a:avLst/>
          </a:prstGeom>
          <a:noFill/>
          <a:ln w="9525" cap="flat" cmpd="sng">
            <a:solidFill>
              <a:schemeClr val="dk2"/>
            </a:solidFill>
            <a:prstDash val="solid"/>
            <a:round/>
            <a:headEnd type="none" w="med" len="med"/>
            <a:tailEnd type="none" w="med" len="med"/>
          </a:ln>
        </p:spPr>
      </p:cxnSp>
      <p:sp>
        <p:nvSpPr>
          <p:cNvPr id="52" name="Google Shape;862;g355d8bc36ee_0_420">
            <a:extLst>
              <a:ext uri="{FF2B5EF4-FFF2-40B4-BE49-F238E27FC236}">
                <a16:creationId xmlns:a16="http://schemas.microsoft.com/office/drawing/2014/main" id="{1051D721-0BDA-211C-0152-71A5BBDC5C20}"/>
              </a:ext>
            </a:extLst>
          </p:cNvPr>
          <p:cNvSpPr txBox="1"/>
          <p:nvPr/>
        </p:nvSpPr>
        <p:spPr>
          <a:xfrm>
            <a:off x="-164525" y="1565325"/>
            <a:ext cx="3048075" cy="415468"/>
          </a:xfrm>
          <a:prstGeom prst="rect">
            <a:avLst/>
          </a:prstGeom>
          <a:noFill/>
          <a:ln>
            <a:noFill/>
          </a:ln>
        </p:spPr>
        <p:txBody>
          <a:bodyPr spcFirstLastPara="1" wrap="square" lIns="91425" tIns="91425" rIns="91425" bIns="91425" anchor="t" anchorCtr="0">
            <a:spAutoFit/>
          </a:bodyPr>
          <a:lstStyle/>
          <a:p>
            <a:pPr algn="ctr"/>
            <a:r>
              <a:rPr lang="en-GB" sz="1500" i="1"/>
              <a:t>Platysternon megacephalum</a:t>
            </a:r>
            <a:endParaRPr sz="1500"/>
          </a:p>
        </p:txBody>
      </p:sp>
      <p:sp>
        <p:nvSpPr>
          <p:cNvPr id="53" name="Google Shape;861;g355d8bc36ee_0_420">
            <a:extLst>
              <a:ext uri="{FF2B5EF4-FFF2-40B4-BE49-F238E27FC236}">
                <a16:creationId xmlns:a16="http://schemas.microsoft.com/office/drawing/2014/main" id="{41DEAC9B-68E5-96EE-7D6C-ED9FEB332A29}"/>
              </a:ext>
            </a:extLst>
          </p:cNvPr>
          <p:cNvSpPr/>
          <p:nvPr/>
        </p:nvSpPr>
        <p:spPr>
          <a:xfrm>
            <a:off x="4954350" y="3291163"/>
            <a:ext cx="360000" cy="180000"/>
          </a:xfrm>
          <a:prstGeom prst="rect">
            <a:avLst/>
          </a:prstGeom>
          <a:solidFill>
            <a:srgbClr val="E69F00"/>
          </a:solidFill>
          <a:ln>
            <a:noFill/>
          </a:ln>
        </p:spPr>
        <p:txBody>
          <a:bodyPr spcFirstLastPara="1" wrap="square" lIns="91425" tIns="91425" rIns="91425" bIns="91425" anchor="ctr" anchorCtr="0">
            <a:noAutofit/>
          </a:bodyPr>
          <a:lstStyle/>
          <a:p>
            <a:endParaRPr sz="1350"/>
          </a:p>
        </p:txBody>
      </p:sp>
      <p:sp>
        <p:nvSpPr>
          <p:cNvPr id="54" name="Google Shape;864;g355d8bc36ee_0_420">
            <a:extLst>
              <a:ext uri="{FF2B5EF4-FFF2-40B4-BE49-F238E27FC236}">
                <a16:creationId xmlns:a16="http://schemas.microsoft.com/office/drawing/2014/main" id="{2C65965C-7592-1B67-8DD8-8BB341FC25F7}"/>
              </a:ext>
            </a:extLst>
          </p:cNvPr>
          <p:cNvSpPr txBox="1"/>
          <p:nvPr/>
        </p:nvSpPr>
        <p:spPr>
          <a:xfrm>
            <a:off x="5555200" y="1546225"/>
            <a:ext cx="3010725" cy="461635"/>
          </a:xfrm>
          <a:prstGeom prst="rect">
            <a:avLst/>
          </a:prstGeom>
          <a:noFill/>
          <a:ln>
            <a:noFill/>
          </a:ln>
        </p:spPr>
        <p:txBody>
          <a:bodyPr spcFirstLastPara="1" wrap="square" lIns="91425" tIns="91425" rIns="91425" bIns="91425" anchor="t" anchorCtr="0">
            <a:spAutoFit/>
          </a:bodyPr>
          <a:lstStyle/>
          <a:p>
            <a:r>
              <a:rPr lang="en-GB"/>
              <a:t>Single - </a:t>
            </a:r>
            <a:r>
              <a:rPr lang="en-GB" b="1"/>
              <a:t>86%</a:t>
            </a:r>
            <a:endParaRPr b="1"/>
          </a:p>
        </p:txBody>
      </p:sp>
      <p:sp>
        <p:nvSpPr>
          <p:cNvPr id="55" name="Google Shape;865;g355d8bc36ee_0_420">
            <a:extLst>
              <a:ext uri="{FF2B5EF4-FFF2-40B4-BE49-F238E27FC236}">
                <a16:creationId xmlns:a16="http://schemas.microsoft.com/office/drawing/2014/main" id="{BBA2CB4E-05F0-E4F6-5781-3D52FBA0D320}"/>
              </a:ext>
            </a:extLst>
          </p:cNvPr>
          <p:cNvSpPr txBox="1"/>
          <p:nvPr/>
        </p:nvSpPr>
        <p:spPr>
          <a:xfrm>
            <a:off x="5513400" y="1141350"/>
            <a:ext cx="3010725" cy="461635"/>
          </a:xfrm>
          <a:prstGeom prst="rect">
            <a:avLst/>
          </a:prstGeom>
          <a:noFill/>
          <a:ln>
            <a:noFill/>
          </a:ln>
        </p:spPr>
        <p:txBody>
          <a:bodyPr spcFirstLastPara="1" wrap="square" lIns="91425" tIns="91425" rIns="91425" bIns="91425" anchor="t" anchorCtr="0">
            <a:spAutoFit/>
          </a:bodyPr>
          <a:lstStyle/>
          <a:p>
            <a:r>
              <a:rPr lang="en-GB"/>
              <a:t>Duplicated - </a:t>
            </a:r>
            <a:r>
              <a:rPr lang="en-GB" b="1"/>
              <a:t>6%</a:t>
            </a:r>
            <a:endParaRPr b="1"/>
          </a:p>
        </p:txBody>
      </p:sp>
      <p:sp>
        <p:nvSpPr>
          <p:cNvPr id="56" name="Google Shape;866;g355d8bc36ee_0_420">
            <a:extLst>
              <a:ext uri="{FF2B5EF4-FFF2-40B4-BE49-F238E27FC236}">
                <a16:creationId xmlns:a16="http://schemas.microsoft.com/office/drawing/2014/main" id="{22EB1DE0-BD46-A25F-8A6C-21386EC56197}"/>
              </a:ext>
            </a:extLst>
          </p:cNvPr>
          <p:cNvSpPr txBox="1"/>
          <p:nvPr/>
        </p:nvSpPr>
        <p:spPr>
          <a:xfrm>
            <a:off x="5513400" y="745975"/>
            <a:ext cx="3010725" cy="461635"/>
          </a:xfrm>
          <a:prstGeom prst="rect">
            <a:avLst/>
          </a:prstGeom>
          <a:noFill/>
          <a:ln>
            <a:noFill/>
          </a:ln>
        </p:spPr>
        <p:txBody>
          <a:bodyPr spcFirstLastPara="1" wrap="square" lIns="91425" tIns="91425" rIns="91425" bIns="91425" anchor="t" anchorCtr="0">
            <a:spAutoFit/>
          </a:bodyPr>
          <a:lstStyle/>
          <a:p>
            <a:r>
              <a:rPr lang="en-GB"/>
              <a:t>Missing - </a:t>
            </a:r>
            <a:r>
              <a:rPr lang="en-GB" b="1"/>
              <a:t>8%</a:t>
            </a:r>
            <a:endParaRPr b="1"/>
          </a:p>
        </p:txBody>
      </p:sp>
      <p:sp>
        <p:nvSpPr>
          <p:cNvPr id="57" name="Google Shape;867;g355d8bc36ee_0_420">
            <a:extLst>
              <a:ext uri="{FF2B5EF4-FFF2-40B4-BE49-F238E27FC236}">
                <a16:creationId xmlns:a16="http://schemas.microsoft.com/office/drawing/2014/main" id="{E688B549-50D7-7D93-FA83-1737DE9BD8EC}"/>
              </a:ext>
            </a:extLst>
          </p:cNvPr>
          <p:cNvSpPr txBox="1"/>
          <p:nvPr/>
        </p:nvSpPr>
        <p:spPr>
          <a:xfrm>
            <a:off x="5361000" y="3856675"/>
            <a:ext cx="3010725" cy="461635"/>
          </a:xfrm>
          <a:prstGeom prst="rect">
            <a:avLst/>
          </a:prstGeom>
          <a:noFill/>
          <a:ln>
            <a:noFill/>
          </a:ln>
        </p:spPr>
        <p:txBody>
          <a:bodyPr spcFirstLastPara="1" wrap="square" lIns="91425" tIns="91425" rIns="91425" bIns="91425" anchor="t" anchorCtr="0">
            <a:spAutoFit/>
          </a:bodyPr>
          <a:lstStyle/>
          <a:p>
            <a:r>
              <a:rPr lang="en-GB"/>
              <a:t>Unknown - </a:t>
            </a:r>
            <a:r>
              <a:rPr lang="en-GB" b="1"/>
              <a:t>14%</a:t>
            </a:r>
            <a:endParaRPr b="1"/>
          </a:p>
        </p:txBody>
      </p:sp>
      <p:sp>
        <p:nvSpPr>
          <p:cNvPr id="58" name="Google Shape;868;g355d8bc36ee_0_420">
            <a:extLst>
              <a:ext uri="{FF2B5EF4-FFF2-40B4-BE49-F238E27FC236}">
                <a16:creationId xmlns:a16="http://schemas.microsoft.com/office/drawing/2014/main" id="{BF1FA666-648D-131B-2F08-CCA52CF2EFE5}"/>
              </a:ext>
            </a:extLst>
          </p:cNvPr>
          <p:cNvSpPr txBox="1"/>
          <p:nvPr/>
        </p:nvSpPr>
        <p:spPr>
          <a:xfrm>
            <a:off x="5381900" y="3494426"/>
            <a:ext cx="3010725" cy="461635"/>
          </a:xfrm>
          <a:prstGeom prst="rect">
            <a:avLst/>
          </a:prstGeom>
          <a:noFill/>
          <a:ln>
            <a:noFill/>
          </a:ln>
        </p:spPr>
        <p:txBody>
          <a:bodyPr spcFirstLastPara="1" wrap="square" lIns="91425" tIns="91425" rIns="91425" bIns="91425" anchor="t" anchorCtr="0">
            <a:spAutoFit/>
          </a:bodyPr>
          <a:lstStyle/>
          <a:p>
            <a:r>
              <a:rPr lang="en-GB"/>
              <a:t>Inconsistent - </a:t>
            </a:r>
            <a:r>
              <a:rPr lang="en-GB" b="1"/>
              <a:t>2%</a:t>
            </a:r>
            <a:endParaRPr b="1"/>
          </a:p>
        </p:txBody>
      </p:sp>
      <p:sp>
        <p:nvSpPr>
          <p:cNvPr id="59" name="Google Shape;869;g355d8bc36ee_0_420">
            <a:extLst>
              <a:ext uri="{FF2B5EF4-FFF2-40B4-BE49-F238E27FC236}">
                <a16:creationId xmlns:a16="http://schemas.microsoft.com/office/drawing/2014/main" id="{D647C87E-6FAD-0100-C794-6842C5E3297F}"/>
              </a:ext>
            </a:extLst>
          </p:cNvPr>
          <p:cNvSpPr txBox="1"/>
          <p:nvPr/>
        </p:nvSpPr>
        <p:spPr>
          <a:xfrm>
            <a:off x="5381900" y="2889925"/>
            <a:ext cx="3010725" cy="461635"/>
          </a:xfrm>
          <a:prstGeom prst="rect">
            <a:avLst/>
          </a:prstGeom>
          <a:noFill/>
          <a:ln>
            <a:noFill/>
          </a:ln>
        </p:spPr>
        <p:txBody>
          <a:bodyPr spcFirstLastPara="1" wrap="square" lIns="91425" tIns="91425" rIns="91425" bIns="91425" anchor="t" anchorCtr="0">
            <a:spAutoFit/>
          </a:bodyPr>
          <a:lstStyle/>
          <a:p>
            <a:r>
              <a:rPr lang="en-GB"/>
              <a:t>Consistent - </a:t>
            </a:r>
            <a:r>
              <a:rPr lang="en-GB" b="1"/>
              <a:t>82%</a:t>
            </a:r>
            <a:endParaRPr b="1"/>
          </a:p>
        </p:txBody>
      </p:sp>
      <p:sp>
        <p:nvSpPr>
          <p:cNvPr id="60" name="Google Shape;859;g355d8bc36ee_0_420">
            <a:extLst>
              <a:ext uri="{FF2B5EF4-FFF2-40B4-BE49-F238E27FC236}">
                <a16:creationId xmlns:a16="http://schemas.microsoft.com/office/drawing/2014/main" id="{3CD9DE94-29C0-BE33-DA56-2EA0C295D06D}"/>
              </a:ext>
            </a:extLst>
          </p:cNvPr>
          <p:cNvSpPr/>
          <p:nvPr/>
        </p:nvSpPr>
        <p:spPr>
          <a:xfrm>
            <a:off x="4963725" y="3966775"/>
            <a:ext cx="360000" cy="180000"/>
          </a:xfrm>
          <a:prstGeom prst="rect">
            <a:avLst/>
          </a:prstGeom>
          <a:solidFill>
            <a:srgbClr val="36454F"/>
          </a:solidFill>
          <a:ln>
            <a:noFill/>
          </a:ln>
        </p:spPr>
        <p:txBody>
          <a:bodyPr spcFirstLastPara="1" wrap="square" lIns="91425" tIns="91425" rIns="91425" bIns="91425" anchor="ctr" anchorCtr="0">
            <a:noAutofit/>
          </a:bodyPr>
          <a:lstStyle/>
          <a:p>
            <a:endParaRPr sz="1350"/>
          </a:p>
        </p:txBody>
      </p:sp>
      <p:sp>
        <p:nvSpPr>
          <p:cNvPr id="61" name="Google Shape;870;g355d8bc36ee_0_420">
            <a:extLst>
              <a:ext uri="{FF2B5EF4-FFF2-40B4-BE49-F238E27FC236}">
                <a16:creationId xmlns:a16="http://schemas.microsoft.com/office/drawing/2014/main" id="{A52324EF-E0E2-992C-8058-1C10187A4F5C}"/>
              </a:ext>
            </a:extLst>
          </p:cNvPr>
          <p:cNvSpPr/>
          <p:nvPr/>
        </p:nvSpPr>
        <p:spPr>
          <a:xfrm>
            <a:off x="5116125" y="893293"/>
            <a:ext cx="360000" cy="180000"/>
          </a:xfrm>
          <a:prstGeom prst="rect">
            <a:avLst/>
          </a:prstGeom>
          <a:solidFill>
            <a:srgbClr val="ED1C5A"/>
          </a:solidFill>
          <a:ln>
            <a:noFill/>
          </a:ln>
        </p:spPr>
        <p:txBody>
          <a:bodyPr spcFirstLastPara="1" wrap="square" lIns="91425" tIns="91425" rIns="91425" bIns="91425" anchor="ctr" anchorCtr="0">
            <a:noAutofit/>
          </a:bodyPr>
          <a:lstStyle/>
          <a:p>
            <a:endParaRPr sz="1350"/>
          </a:p>
        </p:txBody>
      </p:sp>
      <p:sp>
        <p:nvSpPr>
          <p:cNvPr id="62" name="Google Shape;871;g355d8bc36ee_0_420">
            <a:extLst>
              <a:ext uri="{FF2B5EF4-FFF2-40B4-BE49-F238E27FC236}">
                <a16:creationId xmlns:a16="http://schemas.microsoft.com/office/drawing/2014/main" id="{9EF924B1-D712-714E-4878-15820C624682}"/>
              </a:ext>
            </a:extLst>
          </p:cNvPr>
          <p:cNvSpPr/>
          <p:nvPr/>
        </p:nvSpPr>
        <p:spPr>
          <a:xfrm>
            <a:off x="5116125" y="1237150"/>
            <a:ext cx="360000" cy="180000"/>
          </a:xfrm>
          <a:prstGeom prst="rect">
            <a:avLst/>
          </a:prstGeom>
          <a:solidFill>
            <a:srgbClr val="CFEE8E"/>
          </a:solidFill>
          <a:ln>
            <a:noFill/>
          </a:ln>
        </p:spPr>
        <p:txBody>
          <a:bodyPr spcFirstLastPara="1" wrap="square" lIns="91425" tIns="91425" rIns="91425" bIns="91425" anchor="ctr" anchorCtr="0">
            <a:noAutofit/>
          </a:bodyPr>
          <a:lstStyle/>
          <a:p>
            <a:endParaRPr sz="1350"/>
          </a:p>
        </p:txBody>
      </p:sp>
      <p:sp>
        <p:nvSpPr>
          <p:cNvPr id="63" name="Google Shape;855;g355d8bc36ee_0_420">
            <a:extLst>
              <a:ext uri="{FF2B5EF4-FFF2-40B4-BE49-F238E27FC236}">
                <a16:creationId xmlns:a16="http://schemas.microsoft.com/office/drawing/2014/main" id="{8596D8E6-D4A9-D682-78EA-1740E29E4AE9}"/>
              </a:ext>
            </a:extLst>
          </p:cNvPr>
          <p:cNvSpPr/>
          <p:nvPr/>
        </p:nvSpPr>
        <p:spPr>
          <a:xfrm>
            <a:off x="5116125" y="1641516"/>
            <a:ext cx="360000" cy="180000"/>
          </a:xfrm>
          <a:prstGeom prst="rect">
            <a:avLst/>
          </a:prstGeom>
          <a:solidFill>
            <a:srgbClr val="46BEA1"/>
          </a:solidFill>
          <a:ln>
            <a:noFill/>
          </a:ln>
        </p:spPr>
        <p:txBody>
          <a:bodyPr spcFirstLastPara="1" wrap="square" lIns="91425" tIns="91425" rIns="91425" bIns="91425" anchor="ctr" anchorCtr="0">
            <a:noAutofit/>
          </a:bodyPr>
          <a:lstStyle/>
          <a:p>
            <a:endParaRPr sz="1350"/>
          </a:p>
        </p:txBody>
      </p:sp>
      <p:sp>
        <p:nvSpPr>
          <p:cNvPr id="64" name="Google Shape;872;g355d8bc36ee_0_420">
            <a:extLst>
              <a:ext uri="{FF2B5EF4-FFF2-40B4-BE49-F238E27FC236}">
                <a16:creationId xmlns:a16="http://schemas.microsoft.com/office/drawing/2014/main" id="{F2E7AF74-EB0E-DC49-F257-FEFB6D99A021}"/>
              </a:ext>
            </a:extLst>
          </p:cNvPr>
          <p:cNvSpPr/>
          <p:nvPr/>
        </p:nvSpPr>
        <p:spPr>
          <a:xfrm>
            <a:off x="4963725" y="2999075"/>
            <a:ext cx="360000" cy="180000"/>
          </a:xfrm>
          <a:prstGeom prst="rect">
            <a:avLst/>
          </a:prstGeom>
          <a:solidFill>
            <a:srgbClr val="3DB7E9"/>
          </a:solidFill>
          <a:ln>
            <a:noFill/>
          </a:ln>
        </p:spPr>
        <p:txBody>
          <a:bodyPr spcFirstLastPara="1" wrap="square" lIns="91425" tIns="91425" rIns="91425" bIns="91425" anchor="ctr" anchorCtr="0">
            <a:noAutofit/>
          </a:bodyPr>
          <a:lstStyle/>
          <a:p>
            <a:endParaRPr sz="1350"/>
          </a:p>
        </p:txBody>
      </p:sp>
      <p:sp>
        <p:nvSpPr>
          <p:cNvPr id="65" name="Google Shape;857;g355d8bc36ee_0_420">
            <a:extLst>
              <a:ext uri="{FF2B5EF4-FFF2-40B4-BE49-F238E27FC236}">
                <a16:creationId xmlns:a16="http://schemas.microsoft.com/office/drawing/2014/main" id="{8E07FC37-8712-B2D6-87DA-04E50E7E17D7}"/>
              </a:ext>
            </a:extLst>
          </p:cNvPr>
          <p:cNvSpPr/>
          <p:nvPr/>
        </p:nvSpPr>
        <p:spPr>
          <a:xfrm>
            <a:off x="4963725" y="3612689"/>
            <a:ext cx="360000" cy="180000"/>
          </a:xfrm>
          <a:prstGeom prst="rect">
            <a:avLst/>
          </a:prstGeom>
          <a:solidFill>
            <a:srgbClr val="8A5DF1"/>
          </a:solidFill>
          <a:ln>
            <a:noFill/>
          </a:ln>
        </p:spPr>
        <p:txBody>
          <a:bodyPr spcFirstLastPara="1" wrap="square" lIns="91425" tIns="91425" rIns="91425" bIns="91425" anchor="ctr" anchorCtr="0">
            <a:noAutofit/>
          </a:bodyPr>
          <a:lstStyle/>
          <a:p>
            <a:endParaRPr sz="1350"/>
          </a:p>
        </p:txBody>
      </p:sp>
      <p:pic>
        <p:nvPicPr>
          <p:cNvPr id="66" name="Google Shape;873;g355d8bc36ee_0_420">
            <a:extLst>
              <a:ext uri="{FF2B5EF4-FFF2-40B4-BE49-F238E27FC236}">
                <a16:creationId xmlns:a16="http://schemas.microsoft.com/office/drawing/2014/main" id="{65BB7D10-EF63-61FD-3DA4-8A1EDCF06BBB}"/>
              </a:ext>
            </a:extLst>
          </p:cNvPr>
          <p:cNvPicPr preferRelativeResize="0"/>
          <p:nvPr/>
        </p:nvPicPr>
        <p:blipFill rotWithShape="1">
          <a:blip r:embed="rId4">
            <a:alphaModFix/>
          </a:blip>
          <a:srcRect l="59591" t="75736"/>
          <a:stretch/>
        </p:blipFill>
        <p:spPr>
          <a:xfrm flipH="1">
            <a:off x="4963725" y="4828670"/>
            <a:ext cx="360000" cy="216868"/>
          </a:xfrm>
          <a:prstGeom prst="rect">
            <a:avLst/>
          </a:prstGeom>
          <a:noFill/>
          <a:ln>
            <a:noFill/>
          </a:ln>
        </p:spPr>
      </p:pic>
      <p:pic>
        <p:nvPicPr>
          <p:cNvPr id="67" name="Google Shape;874;g355d8bc36ee_0_420">
            <a:extLst>
              <a:ext uri="{FF2B5EF4-FFF2-40B4-BE49-F238E27FC236}">
                <a16:creationId xmlns:a16="http://schemas.microsoft.com/office/drawing/2014/main" id="{769CFEA8-D609-C8CC-0E36-A002FDA3CA4A}"/>
              </a:ext>
            </a:extLst>
          </p:cNvPr>
          <p:cNvPicPr preferRelativeResize="0"/>
          <p:nvPr/>
        </p:nvPicPr>
        <p:blipFill rotWithShape="1">
          <a:blip r:embed="rId5">
            <a:alphaModFix/>
          </a:blip>
          <a:srcRect l="59591" t="75736"/>
          <a:stretch/>
        </p:blipFill>
        <p:spPr>
          <a:xfrm rot="10800000" flipH="1">
            <a:off x="4954339" y="4494575"/>
            <a:ext cx="360000" cy="216868"/>
          </a:xfrm>
          <a:prstGeom prst="rect">
            <a:avLst/>
          </a:prstGeom>
          <a:noFill/>
          <a:ln>
            <a:noFill/>
          </a:ln>
        </p:spPr>
      </p:pic>
      <p:sp>
        <p:nvSpPr>
          <p:cNvPr id="68" name="Google Shape;875;g355d8bc36ee_0_420">
            <a:extLst>
              <a:ext uri="{FF2B5EF4-FFF2-40B4-BE49-F238E27FC236}">
                <a16:creationId xmlns:a16="http://schemas.microsoft.com/office/drawing/2014/main" id="{E7B01808-28AD-C986-810B-5F6F0D1DF79B}"/>
              </a:ext>
            </a:extLst>
          </p:cNvPr>
          <p:cNvSpPr txBox="1"/>
          <p:nvPr/>
        </p:nvSpPr>
        <p:spPr>
          <a:xfrm>
            <a:off x="5361000" y="4400870"/>
            <a:ext cx="3010725" cy="461635"/>
          </a:xfrm>
          <a:prstGeom prst="rect">
            <a:avLst/>
          </a:prstGeom>
          <a:noFill/>
          <a:ln>
            <a:noFill/>
          </a:ln>
        </p:spPr>
        <p:txBody>
          <a:bodyPr spcFirstLastPara="1" wrap="square" lIns="91425" tIns="91425" rIns="91425" bIns="91425" anchor="t" anchorCtr="0">
            <a:spAutoFit/>
          </a:bodyPr>
          <a:lstStyle/>
          <a:p>
            <a:r>
              <a:rPr lang="en-GB"/>
              <a:t>Partial mapping </a:t>
            </a:r>
            <a:endParaRPr/>
          </a:p>
        </p:txBody>
      </p:sp>
      <p:sp>
        <p:nvSpPr>
          <p:cNvPr id="69" name="Google Shape;877;g355d8bc36ee_0_420">
            <a:extLst>
              <a:ext uri="{FF2B5EF4-FFF2-40B4-BE49-F238E27FC236}">
                <a16:creationId xmlns:a16="http://schemas.microsoft.com/office/drawing/2014/main" id="{19541148-1228-3E27-CF0A-4A2F48E7B5ED}"/>
              </a:ext>
            </a:extLst>
          </p:cNvPr>
          <p:cNvSpPr txBox="1"/>
          <p:nvPr/>
        </p:nvSpPr>
        <p:spPr>
          <a:xfrm>
            <a:off x="5360993" y="3179875"/>
            <a:ext cx="3010725" cy="461635"/>
          </a:xfrm>
          <a:prstGeom prst="rect">
            <a:avLst/>
          </a:prstGeom>
          <a:noFill/>
          <a:ln>
            <a:noFill/>
          </a:ln>
        </p:spPr>
        <p:txBody>
          <a:bodyPr spcFirstLastPara="1" wrap="square" lIns="91425" tIns="91425" rIns="91425" bIns="91425" anchor="t" anchorCtr="0">
            <a:spAutoFit/>
          </a:bodyPr>
          <a:lstStyle/>
          <a:p>
            <a:r>
              <a:rPr lang="en-GB"/>
              <a:t>Contamination - </a:t>
            </a:r>
            <a:r>
              <a:rPr lang="en-GB" b="1"/>
              <a:t>2%</a:t>
            </a:r>
            <a:endParaRPr b="1"/>
          </a:p>
        </p:txBody>
      </p:sp>
      <p:cxnSp>
        <p:nvCxnSpPr>
          <p:cNvPr id="70" name="Google Shape;878;g355d8bc36ee_0_420">
            <a:extLst>
              <a:ext uri="{FF2B5EF4-FFF2-40B4-BE49-F238E27FC236}">
                <a16:creationId xmlns:a16="http://schemas.microsoft.com/office/drawing/2014/main" id="{36E0E786-5A56-44E5-E9A2-CF9D2CA1E2BE}"/>
              </a:ext>
            </a:extLst>
          </p:cNvPr>
          <p:cNvCxnSpPr>
            <a:endCxn id="61" idx="1"/>
          </p:cNvCxnSpPr>
          <p:nvPr/>
        </p:nvCxnSpPr>
        <p:spPr>
          <a:xfrm>
            <a:off x="4456200" y="786868"/>
            <a:ext cx="659925" cy="196425"/>
          </a:xfrm>
          <a:prstGeom prst="straightConnector1">
            <a:avLst/>
          </a:prstGeom>
          <a:noFill/>
          <a:ln w="9525" cap="flat" cmpd="sng">
            <a:solidFill>
              <a:schemeClr val="dk2"/>
            </a:solidFill>
            <a:prstDash val="solid"/>
            <a:round/>
            <a:headEnd type="none" w="med" len="med"/>
            <a:tailEnd type="none" w="med" len="med"/>
          </a:ln>
        </p:spPr>
      </p:cxnSp>
      <p:cxnSp>
        <p:nvCxnSpPr>
          <p:cNvPr id="71" name="Google Shape;879;g355d8bc36ee_0_420">
            <a:extLst>
              <a:ext uri="{FF2B5EF4-FFF2-40B4-BE49-F238E27FC236}">
                <a16:creationId xmlns:a16="http://schemas.microsoft.com/office/drawing/2014/main" id="{233EF9A9-E9F3-A278-EB3F-9C7522E9F57A}"/>
              </a:ext>
            </a:extLst>
          </p:cNvPr>
          <p:cNvCxnSpPr>
            <a:endCxn id="62" idx="1"/>
          </p:cNvCxnSpPr>
          <p:nvPr/>
        </p:nvCxnSpPr>
        <p:spPr>
          <a:xfrm>
            <a:off x="4449225" y="956125"/>
            <a:ext cx="666900" cy="371025"/>
          </a:xfrm>
          <a:prstGeom prst="straightConnector1">
            <a:avLst/>
          </a:prstGeom>
          <a:noFill/>
          <a:ln w="9525" cap="flat" cmpd="sng">
            <a:solidFill>
              <a:schemeClr val="dk2"/>
            </a:solidFill>
            <a:prstDash val="solid"/>
            <a:round/>
            <a:headEnd type="none" w="med" len="med"/>
            <a:tailEnd type="none" w="med" len="med"/>
          </a:ln>
        </p:spPr>
      </p:cxnSp>
      <p:cxnSp>
        <p:nvCxnSpPr>
          <p:cNvPr id="72" name="Google Shape;880;g355d8bc36ee_0_420">
            <a:extLst>
              <a:ext uri="{FF2B5EF4-FFF2-40B4-BE49-F238E27FC236}">
                <a16:creationId xmlns:a16="http://schemas.microsoft.com/office/drawing/2014/main" id="{5A174EBD-DB30-58AF-6A1A-69BFEB86CA27}"/>
              </a:ext>
            </a:extLst>
          </p:cNvPr>
          <p:cNvCxnSpPr>
            <a:endCxn id="64" idx="1"/>
          </p:cNvCxnSpPr>
          <p:nvPr/>
        </p:nvCxnSpPr>
        <p:spPr>
          <a:xfrm rot="10800000" flipH="1">
            <a:off x="4446000" y="3089075"/>
            <a:ext cx="517725" cy="261900"/>
          </a:xfrm>
          <a:prstGeom prst="straightConnector1">
            <a:avLst/>
          </a:prstGeom>
          <a:noFill/>
          <a:ln w="9525" cap="flat" cmpd="sng">
            <a:solidFill>
              <a:schemeClr val="dk2"/>
            </a:solidFill>
            <a:prstDash val="solid"/>
            <a:round/>
            <a:headEnd type="none" w="med" len="med"/>
            <a:tailEnd type="none" w="med" len="med"/>
          </a:ln>
        </p:spPr>
      </p:cxnSp>
      <p:sp>
        <p:nvSpPr>
          <p:cNvPr id="73" name="Google Shape;881;g355d8bc36ee_0_420">
            <a:extLst>
              <a:ext uri="{FF2B5EF4-FFF2-40B4-BE49-F238E27FC236}">
                <a16:creationId xmlns:a16="http://schemas.microsoft.com/office/drawing/2014/main" id="{E0FFB2CC-823F-5E6F-A1A4-8E57153D6DFE}"/>
              </a:ext>
            </a:extLst>
          </p:cNvPr>
          <p:cNvSpPr txBox="1"/>
          <p:nvPr/>
        </p:nvSpPr>
        <p:spPr>
          <a:xfrm>
            <a:off x="-455825" y="3625675"/>
            <a:ext cx="3339225" cy="669384"/>
          </a:xfrm>
          <a:prstGeom prst="rect">
            <a:avLst/>
          </a:prstGeom>
          <a:noFill/>
          <a:ln>
            <a:noFill/>
          </a:ln>
        </p:spPr>
        <p:txBody>
          <a:bodyPr spcFirstLastPara="1" wrap="square" lIns="91425" tIns="91425" rIns="91425" bIns="91425" anchor="t" anchorCtr="0">
            <a:spAutoFit/>
          </a:bodyPr>
          <a:lstStyle/>
          <a:p>
            <a:pPr algn="ctr"/>
            <a:r>
              <a:rPr lang="en-GB" sz="1575"/>
              <a:t>Number of genes : </a:t>
            </a:r>
            <a:endParaRPr sz="1575"/>
          </a:p>
          <a:p>
            <a:pPr algn="ctr"/>
            <a:r>
              <a:rPr lang="en-GB" sz="1575" b="1"/>
              <a:t>21,371</a:t>
            </a:r>
            <a:endParaRPr sz="1575" b="1"/>
          </a:p>
        </p:txBody>
      </p:sp>
      <p:sp>
        <p:nvSpPr>
          <p:cNvPr id="74" name="Google Shape;882;g355d8bc36ee_0_420">
            <a:extLst>
              <a:ext uri="{FF2B5EF4-FFF2-40B4-BE49-F238E27FC236}">
                <a16:creationId xmlns:a16="http://schemas.microsoft.com/office/drawing/2014/main" id="{2194CCB8-4ACC-C569-DDF2-CFB4152BEB38}"/>
              </a:ext>
            </a:extLst>
          </p:cNvPr>
          <p:cNvSpPr txBox="1"/>
          <p:nvPr/>
        </p:nvSpPr>
        <p:spPr>
          <a:xfrm>
            <a:off x="-378875" y="2074225"/>
            <a:ext cx="3339225" cy="807883"/>
          </a:xfrm>
          <a:prstGeom prst="rect">
            <a:avLst/>
          </a:prstGeom>
          <a:noFill/>
          <a:ln>
            <a:noFill/>
          </a:ln>
        </p:spPr>
        <p:txBody>
          <a:bodyPr spcFirstLastPara="1" wrap="square" lIns="91425" tIns="91425" rIns="91425" bIns="91425" anchor="t" anchorCtr="0">
            <a:spAutoFit/>
          </a:bodyPr>
          <a:lstStyle/>
          <a:p>
            <a:pPr algn="ctr"/>
            <a:r>
              <a:rPr lang="en-GB" sz="1575"/>
              <a:t>Clade : </a:t>
            </a:r>
            <a:r>
              <a:rPr lang="en-GB" sz="1575" b="1"/>
              <a:t>Archelosauria</a:t>
            </a:r>
            <a:endParaRPr sz="1575" b="1"/>
          </a:p>
          <a:p>
            <a:pPr algn="ctr"/>
            <a:endParaRPr sz="900"/>
          </a:p>
          <a:p>
            <a:pPr algn="ctr"/>
            <a:r>
              <a:rPr lang="en-GB" sz="1575" b="1"/>
              <a:t>10,514</a:t>
            </a:r>
            <a:r>
              <a:rPr lang="en-GB" sz="1575"/>
              <a:t> conserved HOGs</a:t>
            </a:r>
            <a:endParaRPr sz="1575"/>
          </a:p>
        </p:txBody>
      </p:sp>
      <p:sp>
        <p:nvSpPr>
          <p:cNvPr id="75" name="Google Shape;883;g355d8bc36ee_0_420">
            <a:extLst>
              <a:ext uri="{FF2B5EF4-FFF2-40B4-BE49-F238E27FC236}">
                <a16:creationId xmlns:a16="http://schemas.microsoft.com/office/drawing/2014/main" id="{CEC5DA00-320C-7707-C8FB-AAB6C5B1A6A6}"/>
              </a:ext>
            </a:extLst>
          </p:cNvPr>
          <p:cNvSpPr txBox="1"/>
          <p:nvPr/>
        </p:nvSpPr>
        <p:spPr>
          <a:xfrm>
            <a:off x="906250" y="568400"/>
            <a:ext cx="1424700" cy="334677"/>
          </a:xfrm>
          <a:prstGeom prst="rect">
            <a:avLst/>
          </a:prstGeom>
          <a:noFill/>
          <a:ln>
            <a:noFill/>
          </a:ln>
        </p:spPr>
        <p:txBody>
          <a:bodyPr spcFirstLastPara="1" wrap="square" lIns="91425" tIns="91425" rIns="91425" bIns="91425" anchor="t" anchorCtr="0">
            <a:spAutoFit/>
          </a:bodyPr>
          <a:lstStyle/>
          <a:p>
            <a:r>
              <a:rPr lang="en-GB" sz="975">
                <a:solidFill>
                  <a:srgbClr val="999999"/>
                </a:solidFill>
              </a:rPr>
              <a:t>Source: London zoo</a:t>
            </a:r>
            <a:endParaRPr sz="975">
              <a:solidFill>
                <a:srgbClr val="999999"/>
              </a:solidFill>
            </a:endParaRPr>
          </a:p>
        </p:txBody>
      </p:sp>
      <p:sp>
        <p:nvSpPr>
          <p:cNvPr id="76" name="Google Shape;884;g355d8bc36ee_0_420">
            <a:extLst>
              <a:ext uri="{FF2B5EF4-FFF2-40B4-BE49-F238E27FC236}">
                <a16:creationId xmlns:a16="http://schemas.microsoft.com/office/drawing/2014/main" id="{1F17F917-2C69-B975-BD5B-1021AD880EB6}"/>
              </a:ext>
            </a:extLst>
          </p:cNvPr>
          <p:cNvSpPr txBox="1"/>
          <p:nvPr/>
        </p:nvSpPr>
        <p:spPr>
          <a:xfrm rot="16200000">
            <a:off x="1815638" y="3772608"/>
            <a:ext cx="1793925" cy="427010"/>
          </a:xfrm>
          <a:prstGeom prst="rect">
            <a:avLst/>
          </a:prstGeom>
          <a:noFill/>
          <a:ln>
            <a:noFill/>
          </a:ln>
        </p:spPr>
        <p:txBody>
          <a:bodyPr spcFirstLastPara="1" wrap="square" lIns="91425" tIns="91425" rIns="91425" bIns="91425" anchor="t" anchorCtr="0">
            <a:spAutoFit/>
          </a:bodyPr>
          <a:lstStyle/>
          <a:p>
            <a:pPr algn="ctr"/>
            <a:r>
              <a:rPr lang="en-GB" sz="1575"/>
              <a:t>% of proteome</a:t>
            </a:r>
            <a:endParaRPr sz="1575"/>
          </a:p>
        </p:txBody>
      </p:sp>
      <p:sp>
        <p:nvSpPr>
          <p:cNvPr id="77" name="Google Shape;885;g355d8bc36ee_0_420">
            <a:extLst>
              <a:ext uri="{FF2B5EF4-FFF2-40B4-BE49-F238E27FC236}">
                <a16:creationId xmlns:a16="http://schemas.microsoft.com/office/drawing/2014/main" id="{1C945A90-90B6-52EE-9B15-376C45D89020}"/>
              </a:ext>
            </a:extLst>
          </p:cNvPr>
          <p:cNvSpPr txBox="1"/>
          <p:nvPr/>
        </p:nvSpPr>
        <p:spPr>
          <a:xfrm rot="16200000">
            <a:off x="1510615" y="1604678"/>
            <a:ext cx="2388375" cy="427010"/>
          </a:xfrm>
          <a:prstGeom prst="rect">
            <a:avLst/>
          </a:prstGeom>
          <a:noFill/>
          <a:ln>
            <a:noFill/>
          </a:ln>
        </p:spPr>
        <p:txBody>
          <a:bodyPr spcFirstLastPara="1" wrap="square" lIns="91425" tIns="91425" rIns="91425" bIns="91425" anchor="t" anchorCtr="0">
            <a:spAutoFit/>
          </a:bodyPr>
          <a:lstStyle/>
          <a:p>
            <a:pPr algn="ctr"/>
            <a:r>
              <a:rPr lang="en-GB" sz="1575"/>
              <a:t>% of conserved HOGs</a:t>
            </a:r>
            <a:endParaRPr sz="1575"/>
          </a:p>
        </p:txBody>
      </p:sp>
      <p:sp>
        <p:nvSpPr>
          <p:cNvPr id="78" name="Google Shape;887;g355d8bc36ee_0_420">
            <a:extLst>
              <a:ext uri="{FF2B5EF4-FFF2-40B4-BE49-F238E27FC236}">
                <a16:creationId xmlns:a16="http://schemas.microsoft.com/office/drawing/2014/main" id="{0E37BFF2-18EA-FE6B-9D43-C6E141DD05C7}"/>
              </a:ext>
            </a:extLst>
          </p:cNvPr>
          <p:cNvSpPr txBox="1"/>
          <p:nvPr/>
        </p:nvSpPr>
        <p:spPr>
          <a:xfrm>
            <a:off x="3057800" y="1811525"/>
            <a:ext cx="2563875" cy="461635"/>
          </a:xfrm>
          <a:prstGeom prst="rect">
            <a:avLst/>
          </a:prstGeom>
          <a:noFill/>
          <a:ln>
            <a:noFill/>
          </a:ln>
        </p:spPr>
        <p:txBody>
          <a:bodyPr spcFirstLastPara="1" wrap="square" lIns="91425" tIns="91425" rIns="91425" bIns="91425" anchor="t" anchorCtr="0">
            <a:spAutoFit/>
          </a:bodyPr>
          <a:lstStyle/>
          <a:p>
            <a:endParaRPr>
              <a:solidFill>
                <a:schemeClr val="dk2"/>
              </a:solidFill>
            </a:endParaRPr>
          </a:p>
        </p:txBody>
      </p:sp>
      <p:sp>
        <p:nvSpPr>
          <p:cNvPr id="79" name="Google Shape;888;g355d8bc36ee_0_420">
            <a:extLst>
              <a:ext uri="{FF2B5EF4-FFF2-40B4-BE49-F238E27FC236}">
                <a16:creationId xmlns:a16="http://schemas.microsoft.com/office/drawing/2014/main" id="{C9AA9571-F54F-3A43-66A4-3BE03D63C0D4}"/>
              </a:ext>
            </a:extLst>
          </p:cNvPr>
          <p:cNvSpPr txBox="1"/>
          <p:nvPr/>
        </p:nvSpPr>
        <p:spPr>
          <a:xfrm>
            <a:off x="2735973" y="518167"/>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100</a:t>
            </a:r>
            <a:endParaRPr sz="1575">
              <a:solidFill>
                <a:schemeClr val="dk1"/>
              </a:solidFill>
            </a:endParaRPr>
          </a:p>
        </p:txBody>
      </p:sp>
      <p:sp>
        <p:nvSpPr>
          <p:cNvPr id="80" name="Google Shape;889;g355d8bc36ee_0_420">
            <a:extLst>
              <a:ext uri="{FF2B5EF4-FFF2-40B4-BE49-F238E27FC236}">
                <a16:creationId xmlns:a16="http://schemas.microsoft.com/office/drawing/2014/main" id="{54A899A9-7A56-38E1-6AA6-2A8DAB489575}"/>
              </a:ext>
            </a:extLst>
          </p:cNvPr>
          <p:cNvSpPr txBox="1"/>
          <p:nvPr/>
        </p:nvSpPr>
        <p:spPr>
          <a:xfrm>
            <a:off x="2835243" y="1300822"/>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60</a:t>
            </a:r>
            <a:endParaRPr sz="1575">
              <a:solidFill>
                <a:schemeClr val="dk1"/>
              </a:solidFill>
            </a:endParaRPr>
          </a:p>
        </p:txBody>
      </p:sp>
      <p:sp>
        <p:nvSpPr>
          <p:cNvPr id="81" name="Google Shape;890;g355d8bc36ee_0_420">
            <a:extLst>
              <a:ext uri="{FF2B5EF4-FFF2-40B4-BE49-F238E27FC236}">
                <a16:creationId xmlns:a16="http://schemas.microsoft.com/office/drawing/2014/main" id="{AC68FFE1-D78B-2BA3-3F3A-26F3E4BE4921}"/>
              </a:ext>
            </a:extLst>
          </p:cNvPr>
          <p:cNvSpPr txBox="1"/>
          <p:nvPr/>
        </p:nvSpPr>
        <p:spPr>
          <a:xfrm>
            <a:off x="2835243" y="1729447"/>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40</a:t>
            </a:r>
            <a:endParaRPr sz="1575">
              <a:solidFill>
                <a:schemeClr val="dk1"/>
              </a:solidFill>
            </a:endParaRPr>
          </a:p>
        </p:txBody>
      </p:sp>
      <p:sp>
        <p:nvSpPr>
          <p:cNvPr id="82" name="Google Shape;891;g355d8bc36ee_0_420">
            <a:extLst>
              <a:ext uri="{FF2B5EF4-FFF2-40B4-BE49-F238E27FC236}">
                <a16:creationId xmlns:a16="http://schemas.microsoft.com/office/drawing/2014/main" id="{9A75DF39-2C54-7517-BF77-795158DBA7BA}"/>
              </a:ext>
            </a:extLst>
          </p:cNvPr>
          <p:cNvSpPr txBox="1"/>
          <p:nvPr/>
        </p:nvSpPr>
        <p:spPr>
          <a:xfrm>
            <a:off x="2835243" y="2162155"/>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20</a:t>
            </a:r>
            <a:endParaRPr sz="1575">
              <a:solidFill>
                <a:schemeClr val="dk1"/>
              </a:solidFill>
            </a:endParaRPr>
          </a:p>
        </p:txBody>
      </p:sp>
      <p:sp>
        <p:nvSpPr>
          <p:cNvPr id="83" name="Google Shape;892;g355d8bc36ee_0_420">
            <a:extLst>
              <a:ext uri="{FF2B5EF4-FFF2-40B4-BE49-F238E27FC236}">
                <a16:creationId xmlns:a16="http://schemas.microsoft.com/office/drawing/2014/main" id="{0DF828AD-D327-50E8-FF77-0F75D9AAA7BD}"/>
              </a:ext>
            </a:extLst>
          </p:cNvPr>
          <p:cNvSpPr txBox="1"/>
          <p:nvPr/>
        </p:nvSpPr>
        <p:spPr>
          <a:xfrm>
            <a:off x="2971768" y="2581708"/>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0</a:t>
            </a:r>
            <a:endParaRPr sz="1575">
              <a:solidFill>
                <a:schemeClr val="dk1"/>
              </a:solidFill>
            </a:endParaRPr>
          </a:p>
        </p:txBody>
      </p:sp>
      <p:sp>
        <p:nvSpPr>
          <p:cNvPr id="84" name="Google Shape;893;g355d8bc36ee_0_420">
            <a:extLst>
              <a:ext uri="{FF2B5EF4-FFF2-40B4-BE49-F238E27FC236}">
                <a16:creationId xmlns:a16="http://schemas.microsoft.com/office/drawing/2014/main" id="{60AD9FEB-94E5-6A48-5A91-ACD552C0AF57}"/>
              </a:ext>
            </a:extLst>
          </p:cNvPr>
          <p:cNvSpPr txBox="1"/>
          <p:nvPr/>
        </p:nvSpPr>
        <p:spPr>
          <a:xfrm>
            <a:off x="2841140" y="3001716"/>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20</a:t>
            </a:r>
            <a:endParaRPr sz="1575">
              <a:solidFill>
                <a:schemeClr val="dk1"/>
              </a:solidFill>
            </a:endParaRPr>
          </a:p>
        </p:txBody>
      </p:sp>
      <p:sp>
        <p:nvSpPr>
          <p:cNvPr id="85" name="Google Shape;894;g355d8bc36ee_0_420">
            <a:extLst>
              <a:ext uri="{FF2B5EF4-FFF2-40B4-BE49-F238E27FC236}">
                <a16:creationId xmlns:a16="http://schemas.microsoft.com/office/drawing/2014/main" id="{E33AA5A6-7FF4-3C20-7486-98858F06C1D7}"/>
              </a:ext>
            </a:extLst>
          </p:cNvPr>
          <p:cNvSpPr txBox="1"/>
          <p:nvPr/>
        </p:nvSpPr>
        <p:spPr>
          <a:xfrm>
            <a:off x="2841140" y="3424898"/>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40</a:t>
            </a:r>
            <a:endParaRPr sz="1575">
              <a:solidFill>
                <a:schemeClr val="dk1"/>
              </a:solidFill>
            </a:endParaRPr>
          </a:p>
        </p:txBody>
      </p:sp>
      <p:sp>
        <p:nvSpPr>
          <p:cNvPr id="86" name="Google Shape;895;g355d8bc36ee_0_420">
            <a:extLst>
              <a:ext uri="{FF2B5EF4-FFF2-40B4-BE49-F238E27FC236}">
                <a16:creationId xmlns:a16="http://schemas.microsoft.com/office/drawing/2014/main" id="{9D6E10A1-4D9B-CB11-4B16-D4CC90F07E91}"/>
              </a:ext>
            </a:extLst>
          </p:cNvPr>
          <p:cNvSpPr txBox="1"/>
          <p:nvPr/>
        </p:nvSpPr>
        <p:spPr>
          <a:xfrm>
            <a:off x="2841140" y="3867583"/>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60</a:t>
            </a:r>
            <a:endParaRPr sz="1575">
              <a:solidFill>
                <a:schemeClr val="dk1"/>
              </a:solidFill>
            </a:endParaRPr>
          </a:p>
        </p:txBody>
      </p:sp>
      <p:sp>
        <p:nvSpPr>
          <p:cNvPr id="87" name="Google Shape;896;g355d8bc36ee_0_420">
            <a:extLst>
              <a:ext uri="{FF2B5EF4-FFF2-40B4-BE49-F238E27FC236}">
                <a16:creationId xmlns:a16="http://schemas.microsoft.com/office/drawing/2014/main" id="{08CF10E4-5A7C-5AAB-2622-5F5910991EF3}"/>
              </a:ext>
            </a:extLst>
          </p:cNvPr>
          <p:cNvSpPr txBox="1"/>
          <p:nvPr/>
        </p:nvSpPr>
        <p:spPr>
          <a:xfrm>
            <a:off x="2841140" y="4304373"/>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80</a:t>
            </a:r>
            <a:endParaRPr sz="1575">
              <a:solidFill>
                <a:schemeClr val="dk1"/>
              </a:solidFill>
            </a:endParaRPr>
          </a:p>
        </p:txBody>
      </p:sp>
      <p:sp>
        <p:nvSpPr>
          <p:cNvPr id="88" name="Google Shape;897;g355d8bc36ee_0_420">
            <a:extLst>
              <a:ext uri="{FF2B5EF4-FFF2-40B4-BE49-F238E27FC236}">
                <a16:creationId xmlns:a16="http://schemas.microsoft.com/office/drawing/2014/main" id="{ABE5E55C-95F1-A23A-2BAB-272225FA46F8}"/>
              </a:ext>
            </a:extLst>
          </p:cNvPr>
          <p:cNvSpPr txBox="1"/>
          <p:nvPr/>
        </p:nvSpPr>
        <p:spPr>
          <a:xfrm>
            <a:off x="2711540" y="4702615"/>
            <a:ext cx="2563875" cy="427010"/>
          </a:xfrm>
          <a:prstGeom prst="rect">
            <a:avLst/>
          </a:prstGeom>
          <a:noFill/>
          <a:ln>
            <a:noFill/>
          </a:ln>
        </p:spPr>
        <p:txBody>
          <a:bodyPr spcFirstLastPara="1" wrap="square" lIns="91425" tIns="91425" rIns="91425" bIns="91425" anchor="t" anchorCtr="0">
            <a:spAutoFit/>
          </a:bodyPr>
          <a:lstStyle/>
          <a:p>
            <a:r>
              <a:rPr lang="en-GB" sz="1575">
                <a:solidFill>
                  <a:schemeClr val="dk1"/>
                </a:solidFill>
              </a:rPr>
              <a:t>100</a:t>
            </a:r>
            <a:endParaRPr sz="1575">
              <a:solidFill>
                <a:schemeClr val="dk1"/>
              </a:solidFill>
            </a:endParaRPr>
          </a:p>
        </p:txBody>
      </p:sp>
    </p:spTree>
    <p:extLst>
      <p:ext uri="{BB962C8B-B14F-4D97-AF65-F5344CB8AC3E}">
        <p14:creationId xmlns:p14="http://schemas.microsoft.com/office/powerpoint/2010/main" val="325192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childTnLst>
                                </p:cTn>
                              </p:par>
                              <p:par>
                                <p:cTn id="8" presetID="10" presetClass="entr" presetSubtype="0" fill="hold"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1000"/>
                                        <p:tgtEl>
                                          <p:spTgt spid="50"/>
                                        </p:tgtEl>
                                      </p:cBhvr>
                                    </p:animEffect>
                                  </p:childTnLst>
                                </p:cTn>
                              </p:par>
                              <p:par>
                                <p:cTn id="11" presetID="10"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1000"/>
                                        <p:tgtEl>
                                          <p:spTgt spid="51"/>
                                        </p:tgtEl>
                                      </p:cBhvr>
                                    </p:animEffect>
                                  </p:childTnLst>
                                </p:cTn>
                              </p:par>
                              <p:par>
                                <p:cTn id="14" presetID="10" presetClass="entr" presetSubtype="0" fill="hold"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1000"/>
                                        <p:tgtEl>
                                          <p:spTgt spid="53"/>
                                        </p:tgtEl>
                                      </p:cBhvr>
                                    </p:animEffect>
                                  </p:childTnLst>
                                </p:cTn>
                              </p:par>
                              <p:par>
                                <p:cTn id="17" presetID="10" presetClass="entr" presetSubtype="0" fill="hold" nodeType="withEffect">
                                  <p:stCondLst>
                                    <p:cond delay="0"/>
                                  </p:stCondLst>
                                  <p:childTnLst>
                                    <p:set>
                                      <p:cBhvr>
                                        <p:cTn id="18" dur="1" fill="hold">
                                          <p:stCondLst>
                                            <p:cond delay="0"/>
                                          </p:stCondLst>
                                        </p:cTn>
                                        <p:tgtEl>
                                          <p:spTgt spid="57"/>
                                        </p:tgtEl>
                                        <p:attrNameLst>
                                          <p:attrName>style.visibility</p:attrName>
                                        </p:attrNameLst>
                                      </p:cBhvr>
                                      <p:to>
                                        <p:strVal val="visible"/>
                                      </p:to>
                                    </p:set>
                                    <p:animEffect transition="in" filter="fade">
                                      <p:cBhvr>
                                        <p:cTn id="19" dur="1000"/>
                                        <p:tgtEl>
                                          <p:spTgt spid="57"/>
                                        </p:tgtEl>
                                      </p:cBhvr>
                                    </p:animEffect>
                                  </p:childTnLst>
                                </p:cTn>
                              </p:par>
                              <p:par>
                                <p:cTn id="20" presetID="10" presetClass="entr" presetSubtype="0" fill="hold" nodeType="with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1000"/>
                                        <p:tgtEl>
                                          <p:spTgt spid="58"/>
                                        </p:tgtEl>
                                      </p:cBhvr>
                                    </p:animEffect>
                                  </p:childTnLst>
                                </p:cTn>
                              </p:par>
                              <p:par>
                                <p:cTn id="23" presetID="10" presetClass="entr" presetSubtype="0"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1000"/>
                                        <p:tgtEl>
                                          <p:spTgt spid="59"/>
                                        </p:tgtEl>
                                      </p:cBhvr>
                                    </p:animEffect>
                                  </p:childTnLst>
                                </p:cTn>
                              </p:par>
                              <p:par>
                                <p:cTn id="26" presetID="10" presetClass="entr" presetSubtype="0" fill="hold" nodeType="with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fade">
                                      <p:cBhvr>
                                        <p:cTn id="28" dur="1000"/>
                                        <p:tgtEl>
                                          <p:spTgt spid="60"/>
                                        </p:tgtEl>
                                      </p:cBhvr>
                                    </p:animEffect>
                                  </p:childTnLst>
                                </p:cTn>
                              </p:par>
                              <p:par>
                                <p:cTn id="29" presetID="10" presetClass="entr" presetSubtype="0" fill="hold" nodeType="withEffect">
                                  <p:stCondLst>
                                    <p:cond delay="0"/>
                                  </p:stCondLst>
                                  <p:childTnLst>
                                    <p:set>
                                      <p:cBhvr>
                                        <p:cTn id="30" dur="1" fill="hold">
                                          <p:stCondLst>
                                            <p:cond delay="0"/>
                                          </p:stCondLst>
                                        </p:cTn>
                                        <p:tgtEl>
                                          <p:spTgt spid="64"/>
                                        </p:tgtEl>
                                        <p:attrNameLst>
                                          <p:attrName>style.visibility</p:attrName>
                                        </p:attrNameLst>
                                      </p:cBhvr>
                                      <p:to>
                                        <p:strVal val="visible"/>
                                      </p:to>
                                    </p:set>
                                    <p:animEffect transition="in" filter="fade">
                                      <p:cBhvr>
                                        <p:cTn id="31" dur="1000"/>
                                        <p:tgtEl>
                                          <p:spTgt spid="64"/>
                                        </p:tgtEl>
                                      </p:cBhvr>
                                    </p:animEffect>
                                  </p:childTnLst>
                                </p:cTn>
                              </p:par>
                              <p:par>
                                <p:cTn id="32" presetID="10" presetClass="entr" presetSubtype="0" fill="hold" nodeType="withEffect">
                                  <p:stCondLst>
                                    <p:cond delay="0"/>
                                  </p:stCondLst>
                                  <p:childTnLst>
                                    <p:set>
                                      <p:cBhvr>
                                        <p:cTn id="33" dur="1" fill="hold">
                                          <p:stCondLst>
                                            <p:cond delay="0"/>
                                          </p:stCondLst>
                                        </p:cTn>
                                        <p:tgtEl>
                                          <p:spTgt spid="65"/>
                                        </p:tgtEl>
                                        <p:attrNameLst>
                                          <p:attrName>style.visibility</p:attrName>
                                        </p:attrNameLst>
                                      </p:cBhvr>
                                      <p:to>
                                        <p:strVal val="visible"/>
                                      </p:to>
                                    </p:set>
                                    <p:animEffect transition="in" filter="fade">
                                      <p:cBhvr>
                                        <p:cTn id="34" dur="1000"/>
                                        <p:tgtEl>
                                          <p:spTgt spid="65"/>
                                        </p:tgtEl>
                                      </p:cBhvr>
                                    </p:animEffect>
                                  </p:childTnLst>
                                </p:cTn>
                              </p:par>
                              <p:par>
                                <p:cTn id="35" presetID="10" presetClass="entr" presetSubtype="0" fill="hold"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1000"/>
                                        <p:tgtEl>
                                          <p:spTgt spid="69"/>
                                        </p:tgtEl>
                                      </p:cBhvr>
                                    </p:animEffect>
                                  </p:childTnLst>
                                </p:cTn>
                              </p:par>
                              <p:par>
                                <p:cTn id="38" presetID="10" presetClass="entr" presetSubtype="0" fill="hold" nodeType="withEffect">
                                  <p:stCondLst>
                                    <p:cond delay="0"/>
                                  </p:stCondLst>
                                  <p:childTnLst>
                                    <p:set>
                                      <p:cBhvr>
                                        <p:cTn id="39" dur="1" fill="hold">
                                          <p:stCondLst>
                                            <p:cond delay="0"/>
                                          </p:stCondLst>
                                        </p:cTn>
                                        <p:tgtEl>
                                          <p:spTgt spid="72"/>
                                        </p:tgtEl>
                                        <p:attrNameLst>
                                          <p:attrName>style.visibility</p:attrName>
                                        </p:attrNameLst>
                                      </p:cBhvr>
                                      <p:to>
                                        <p:strVal val="visible"/>
                                      </p:to>
                                    </p:set>
                                    <p:animEffect transition="in" filter="fade">
                                      <p:cBhvr>
                                        <p:cTn id="40" dur="1000"/>
                                        <p:tgtEl>
                                          <p:spTgt spid="72"/>
                                        </p:tgtEl>
                                      </p:cBhvr>
                                    </p:animEffect>
                                  </p:childTnLst>
                                </p:cTn>
                              </p:par>
                              <p:par>
                                <p:cTn id="41" presetID="10" presetClass="entr" presetSubtype="0" fill="hold" nodeType="withEffect">
                                  <p:stCondLst>
                                    <p:cond delay="0"/>
                                  </p:stCondLst>
                                  <p:childTnLst>
                                    <p:set>
                                      <p:cBhvr>
                                        <p:cTn id="42" dur="1" fill="hold">
                                          <p:stCondLst>
                                            <p:cond delay="0"/>
                                          </p:stCondLst>
                                        </p:cTn>
                                        <p:tgtEl>
                                          <p:spTgt spid="73"/>
                                        </p:tgtEl>
                                        <p:attrNameLst>
                                          <p:attrName>style.visibility</p:attrName>
                                        </p:attrNameLst>
                                      </p:cBhvr>
                                      <p:to>
                                        <p:strVal val="visible"/>
                                      </p:to>
                                    </p:set>
                                    <p:animEffect transition="in" filter="fade">
                                      <p:cBhvr>
                                        <p:cTn id="43" dur="1000"/>
                                        <p:tgtEl>
                                          <p:spTgt spid="7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7"/>
                                        </p:tgtEl>
                                        <p:attrNameLst>
                                          <p:attrName>style.visibility</p:attrName>
                                        </p:attrNameLst>
                                      </p:cBhvr>
                                      <p:to>
                                        <p:strVal val="visible"/>
                                      </p:to>
                                    </p:set>
                                    <p:animEffect transition="in" filter="fade">
                                      <p:cBhvr>
                                        <p:cTn id="48" dur="1000"/>
                                        <p:tgtEl>
                                          <p:spTgt spid="67"/>
                                        </p:tgtEl>
                                      </p:cBhvr>
                                    </p:animEffect>
                                  </p:childTnLst>
                                </p:cTn>
                              </p:par>
                              <p:par>
                                <p:cTn id="49" presetID="10" presetClass="entr" presetSubtype="0" fill="hold" nodeType="withEffect">
                                  <p:stCondLst>
                                    <p:cond delay="0"/>
                                  </p:stCondLst>
                                  <p:childTnLst>
                                    <p:set>
                                      <p:cBhvr>
                                        <p:cTn id="50" dur="1" fill="hold">
                                          <p:stCondLst>
                                            <p:cond delay="0"/>
                                          </p:stCondLst>
                                        </p:cTn>
                                        <p:tgtEl>
                                          <p:spTgt spid="68"/>
                                        </p:tgtEl>
                                        <p:attrNameLst>
                                          <p:attrName>style.visibility</p:attrName>
                                        </p:attrNameLst>
                                      </p:cBhvr>
                                      <p:to>
                                        <p:strVal val="visible"/>
                                      </p:to>
                                    </p:set>
                                    <p:animEffect transition="in" filter="fade">
                                      <p:cBhvr>
                                        <p:cTn id="51" dur="1000"/>
                                        <p:tgtEl>
                                          <p:spTgt spid="68"/>
                                        </p:tgtEl>
                                      </p:cBhvr>
                                    </p:animEffect>
                                  </p:childTnLst>
                                </p:cTn>
                              </p:par>
                              <p:par>
                                <p:cTn id="52" presetID="10" presetClass="entr" presetSubtype="0" fill="hold" nodeType="withEffect">
                                  <p:stCondLst>
                                    <p:cond delay="0"/>
                                  </p:stCondLst>
                                  <p:childTnLst>
                                    <p:set>
                                      <p:cBhvr>
                                        <p:cTn id="53" dur="1" fill="hold">
                                          <p:stCondLst>
                                            <p:cond delay="0"/>
                                          </p:stCondLst>
                                        </p:cTn>
                                        <p:tgtEl>
                                          <p:spTgt spid="66"/>
                                        </p:tgtEl>
                                        <p:attrNameLst>
                                          <p:attrName>style.visibility</p:attrName>
                                        </p:attrNameLst>
                                      </p:cBhvr>
                                      <p:to>
                                        <p:strVal val="visible"/>
                                      </p:to>
                                    </p:set>
                                    <p:animEffect transition="in" filter="fade">
                                      <p:cBhvr>
                                        <p:cTn id="54"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297F2-67B3-535C-4420-402E210E94B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B6FF493-8002-113D-510A-D58A5B5029D3}"/>
              </a:ext>
            </a:extLst>
          </p:cNvPr>
          <p:cNvSpPr/>
          <p:nvPr/>
        </p:nvSpPr>
        <p:spPr>
          <a:xfrm>
            <a:off x="3231838" y="2233196"/>
            <a:ext cx="2680324" cy="677108"/>
          </a:xfrm>
          <a:prstGeom prst="rect">
            <a:avLst/>
          </a:prstGeom>
          <a:noFill/>
          <a:ln/>
        </p:spPr>
        <p:txBody>
          <a:bodyPr wrap="square" lIns="0" tIns="0" rIns="0" bIns="0" rtlCol="0" anchor="ctr">
            <a:spAutoFit/>
          </a:bodyPr>
          <a:lstStyle/>
          <a:p>
            <a:pPr marL="0" indent="0" algn="ctr">
              <a:buNone/>
            </a:pPr>
            <a:r>
              <a:rPr lang="en-US" sz="4400" b="1">
                <a:solidFill>
                  <a:srgbClr val="FFFFFF"/>
                </a:solidFill>
                <a:latin typeface="Arial" pitchFamily="34" charset="0"/>
                <a:ea typeface="Arial" pitchFamily="34" charset="-122"/>
                <a:cs typeface="Arial" pitchFamily="34" charset="-120"/>
              </a:rPr>
              <a:t>Section 4</a:t>
            </a:r>
            <a:endParaRPr lang="en-US" sz="4400" dirty="0"/>
          </a:p>
        </p:txBody>
      </p:sp>
      <p:sp>
        <p:nvSpPr>
          <p:cNvPr id="3" name="Text 1">
            <a:extLst>
              <a:ext uri="{FF2B5EF4-FFF2-40B4-BE49-F238E27FC236}">
                <a16:creationId xmlns:a16="http://schemas.microsoft.com/office/drawing/2014/main" id="{C4886A45-877B-3BE8-2125-9A0FC48DF057}"/>
              </a:ext>
            </a:extLst>
          </p:cNvPr>
          <p:cNvSpPr/>
          <p:nvPr/>
        </p:nvSpPr>
        <p:spPr>
          <a:xfrm>
            <a:off x="2807061" y="3393413"/>
            <a:ext cx="3529878" cy="311624"/>
          </a:xfrm>
          <a:prstGeom prst="rect">
            <a:avLst/>
          </a:prstGeom>
          <a:noFill/>
          <a:ln/>
        </p:spPr>
        <p:txBody>
          <a:bodyPr wrap="square" lIns="0" tIns="0" rIns="0" bIns="0" rtlCol="0" anchor="ctr">
            <a:spAutoFit/>
          </a:bodyPr>
          <a:lstStyle/>
          <a:p>
            <a:pPr marL="0" indent="0" algn="ctr">
              <a:buNone/>
            </a:pPr>
            <a:r>
              <a:rPr lang="en-US" sz="2025" b="1">
                <a:solidFill>
                  <a:srgbClr val="FFFFFF"/>
                </a:solidFill>
                <a:latin typeface="Arial" pitchFamily="34" charset="0"/>
                <a:cs typeface="Arial" pitchFamily="34" charset="-120"/>
              </a:rPr>
              <a:t>Functional Annotation</a:t>
            </a:r>
            <a:endParaRPr lang="en-US" sz="2025" dirty="0"/>
          </a:p>
        </p:txBody>
      </p:sp>
      <p:grpSp>
        <p:nvGrpSpPr>
          <p:cNvPr id="4" name="Group 3">
            <a:extLst>
              <a:ext uri="{FF2B5EF4-FFF2-40B4-BE49-F238E27FC236}">
                <a16:creationId xmlns:a16="http://schemas.microsoft.com/office/drawing/2014/main" id="{0F94599B-48C2-7521-8920-84CF62DF4D87}"/>
              </a:ext>
            </a:extLst>
          </p:cNvPr>
          <p:cNvGrpSpPr/>
          <p:nvPr/>
        </p:nvGrpSpPr>
        <p:grpSpPr>
          <a:xfrm>
            <a:off x="252934" y="208314"/>
            <a:ext cx="2253890" cy="682529"/>
            <a:chOff x="252934" y="366256"/>
            <a:chExt cx="2253890" cy="682529"/>
          </a:xfrm>
        </p:grpSpPr>
        <p:sp>
          <p:nvSpPr>
            <p:cNvPr id="5" name="Rectangle 4">
              <a:extLst>
                <a:ext uri="{FF2B5EF4-FFF2-40B4-BE49-F238E27FC236}">
                  <a16:creationId xmlns:a16="http://schemas.microsoft.com/office/drawing/2014/main" id="{B2C07440-5FBD-CD1F-37D5-6880F56A3AAC}"/>
                </a:ext>
              </a:extLst>
            </p:cNvPr>
            <p:cNvSpPr/>
            <p:nvPr/>
          </p:nvSpPr>
          <p:spPr>
            <a:xfrm>
              <a:off x="252934" y="374455"/>
              <a:ext cx="2253890" cy="674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C2453841-6150-86A6-8CCB-DF60030906AD}"/>
                </a:ext>
              </a:extLst>
            </p:cNvPr>
            <p:cNvPicPr>
              <a:picLocks noChangeAspect="1"/>
            </p:cNvPicPr>
            <p:nvPr/>
          </p:nvPicPr>
          <p:blipFill>
            <a:blip r:embed="rId2"/>
            <a:stretch>
              <a:fillRect/>
            </a:stretch>
          </p:blipFill>
          <p:spPr>
            <a:xfrm>
              <a:off x="252934" y="366256"/>
              <a:ext cx="2204127" cy="674330"/>
            </a:xfrm>
            <a:prstGeom prst="rect">
              <a:avLst/>
            </a:prstGeom>
          </p:spPr>
        </p:pic>
      </p:grpSp>
    </p:spTree>
    <p:extLst>
      <p:ext uri="{BB962C8B-B14F-4D97-AF65-F5344CB8AC3E}">
        <p14:creationId xmlns:p14="http://schemas.microsoft.com/office/powerpoint/2010/main" val="862688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33C455-82DF-0856-6284-323222CA0977}"/>
              </a:ext>
            </a:extLst>
          </p:cNvPr>
          <p:cNvSpPr>
            <a:spLocks noGrp="1"/>
          </p:cNvSpPr>
          <p:nvPr>
            <p:ph type="sldNum" sz="quarter" idx="4"/>
          </p:nvPr>
        </p:nvSpPr>
        <p:spPr/>
        <p:txBody>
          <a:bodyPr/>
          <a:lstStyle/>
          <a:p>
            <a:fld id="{38FB3DE5-0BF2-9949-8E8E-62041A1EAFCC}" type="slidenum">
              <a:rPr lang="en-US" smtClean="0"/>
              <a:pPr/>
              <a:t>56</a:t>
            </a:fld>
            <a:endParaRPr lang="en-US"/>
          </a:p>
        </p:txBody>
      </p:sp>
      <p:sp>
        <p:nvSpPr>
          <p:cNvPr id="3" name="Title 2">
            <a:extLst>
              <a:ext uri="{FF2B5EF4-FFF2-40B4-BE49-F238E27FC236}">
                <a16:creationId xmlns:a16="http://schemas.microsoft.com/office/drawing/2014/main" id="{7C920915-D495-08E4-A600-55C4A170A97C}"/>
              </a:ext>
            </a:extLst>
          </p:cNvPr>
          <p:cNvSpPr>
            <a:spLocks noGrp="1"/>
          </p:cNvSpPr>
          <p:nvPr>
            <p:ph type="title"/>
          </p:nvPr>
        </p:nvSpPr>
        <p:spPr/>
        <p:txBody>
          <a:bodyPr/>
          <a:lstStyle/>
          <a:p>
            <a:r>
              <a:rPr lang="es-ES"/>
              <a:t>Functional annotation</a:t>
            </a:r>
            <a:endParaRPr lang="en-GB"/>
          </a:p>
        </p:txBody>
      </p:sp>
      <p:sp>
        <p:nvSpPr>
          <p:cNvPr id="4" name="Text Placeholder 3">
            <a:extLst>
              <a:ext uri="{FF2B5EF4-FFF2-40B4-BE49-F238E27FC236}">
                <a16:creationId xmlns:a16="http://schemas.microsoft.com/office/drawing/2014/main" id="{F9746587-6262-87FC-510B-84E86F8C6366}"/>
              </a:ext>
            </a:extLst>
          </p:cNvPr>
          <p:cNvSpPr>
            <a:spLocks noGrp="1"/>
          </p:cNvSpPr>
          <p:nvPr>
            <p:ph type="body" sz="quarter" idx="10"/>
          </p:nvPr>
        </p:nvSpPr>
        <p:spPr/>
        <p:txBody>
          <a:bodyPr/>
          <a:lstStyle/>
          <a:p>
            <a:r>
              <a:rPr lang="es-ES"/>
              <a:t>Once the different gene models and structures are ready, we need to find out what they do</a:t>
            </a:r>
            <a:r>
              <a:rPr lang="en-GB"/>
              <a:t> </a:t>
            </a:r>
            <a:r>
              <a:rPr lang="en-GB">
                <a:sym typeface="Wingdings" panose="05000000000000000000" pitchFamily="2" charset="2"/>
              </a:rPr>
              <a:t> Functional annotation</a:t>
            </a:r>
          </a:p>
          <a:p>
            <a:r>
              <a:rPr lang="es-ES"/>
              <a:t>Many levels of resolution are available</a:t>
            </a:r>
          </a:p>
          <a:p>
            <a:pPr lvl="1"/>
            <a:r>
              <a:rPr lang="es-ES"/>
              <a:t>Usually based on how well characterized is the organisim that you are working with</a:t>
            </a:r>
          </a:p>
          <a:p>
            <a:r>
              <a:rPr lang="es-ES"/>
              <a:t>Main strategies</a:t>
            </a:r>
          </a:p>
          <a:p>
            <a:pPr lvl="1"/>
            <a:r>
              <a:rPr lang="es-ES"/>
              <a:t>Gene and protein homology </a:t>
            </a:r>
            <a:r>
              <a:rPr lang="es-ES">
                <a:sym typeface="Wingdings" panose="05000000000000000000" pitchFamily="2" charset="2"/>
              </a:rPr>
              <a:t> Blast2GO/eggNOG-mapper</a:t>
            </a:r>
            <a:endParaRPr lang="es-ES"/>
          </a:p>
          <a:p>
            <a:pPr lvl="1"/>
            <a:r>
              <a:rPr lang="es-ES"/>
              <a:t>Direct transference </a:t>
            </a:r>
            <a:r>
              <a:rPr lang="es-ES">
                <a:sym typeface="Wingdings" panose="05000000000000000000" pitchFamily="2" charset="2"/>
              </a:rPr>
              <a:t> IsoAnnotLite</a:t>
            </a:r>
            <a:endParaRPr lang="es-ES"/>
          </a:p>
          <a:p>
            <a:pPr lvl="1"/>
            <a:r>
              <a:rPr lang="es-ES"/>
              <a:t>Pattern recognition </a:t>
            </a:r>
            <a:r>
              <a:rPr lang="es-ES">
                <a:sym typeface="Wingdings" panose="05000000000000000000" pitchFamily="2" charset="2"/>
              </a:rPr>
              <a:t> InterProScan</a:t>
            </a:r>
          </a:p>
          <a:p>
            <a:pPr lvl="1"/>
            <a:r>
              <a:rPr lang="es-ES">
                <a:sym typeface="Wingdings" panose="05000000000000000000" pitchFamily="2" charset="2"/>
              </a:rPr>
              <a:t>Deep learning  DeepGO, FANTASIA</a:t>
            </a:r>
            <a:endParaRPr lang="es-ES"/>
          </a:p>
        </p:txBody>
      </p:sp>
    </p:spTree>
    <p:extLst>
      <p:ext uri="{BB962C8B-B14F-4D97-AF65-F5344CB8AC3E}">
        <p14:creationId xmlns:p14="http://schemas.microsoft.com/office/powerpoint/2010/main" val="12326707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24A1A8-BEB6-DC09-74D0-98461CDD7466}"/>
              </a:ext>
            </a:extLst>
          </p:cNvPr>
          <p:cNvSpPr>
            <a:spLocks noGrp="1"/>
          </p:cNvSpPr>
          <p:nvPr>
            <p:ph type="sldNum" sz="quarter" idx="4"/>
          </p:nvPr>
        </p:nvSpPr>
        <p:spPr/>
        <p:txBody>
          <a:bodyPr/>
          <a:lstStyle/>
          <a:p>
            <a:fld id="{38FB3DE5-0BF2-9949-8E8E-62041A1EAFCC}" type="slidenum">
              <a:rPr lang="en-US" smtClean="0"/>
              <a:pPr/>
              <a:t>57</a:t>
            </a:fld>
            <a:endParaRPr lang="en-US"/>
          </a:p>
        </p:txBody>
      </p:sp>
      <p:sp>
        <p:nvSpPr>
          <p:cNvPr id="3" name="Title 2">
            <a:extLst>
              <a:ext uri="{FF2B5EF4-FFF2-40B4-BE49-F238E27FC236}">
                <a16:creationId xmlns:a16="http://schemas.microsoft.com/office/drawing/2014/main" id="{96DA5D57-7F12-54AB-2A15-04F94EC1C214}"/>
              </a:ext>
            </a:extLst>
          </p:cNvPr>
          <p:cNvSpPr>
            <a:spLocks noGrp="1"/>
          </p:cNvSpPr>
          <p:nvPr>
            <p:ph type="title"/>
          </p:nvPr>
        </p:nvSpPr>
        <p:spPr/>
        <p:txBody>
          <a:bodyPr/>
          <a:lstStyle/>
          <a:p>
            <a:r>
              <a:rPr lang="es-ES"/>
              <a:t>Functional Annotation - IsoAnnot</a:t>
            </a:r>
            <a:endParaRPr lang="en-GB"/>
          </a:p>
        </p:txBody>
      </p:sp>
      <p:sp>
        <p:nvSpPr>
          <p:cNvPr id="4" name="Text Placeholder 3">
            <a:extLst>
              <a:ext uri="{FF2B5EF4-FFF2-40B4-BE49-F238E27FC236}">
                <a16:creationId xmlns:a16="http://schemas.microsoft.com/office/drawing/2014/main" id="{109A4ADF-41D3-DFA5-1A36-38A67F86D75C}"/>
              </a:ext>
            </a:extLst>
          </p:cNvPr>
          <p:cNvSpPr>
            <a:spLocks noGrp="1"/>
          </p:cNvSpPr>
          <p:nvPr>
            <p:ph type="body" sz="quarter" idx="10"/>
          </p:nvPr>
        </p:nvSpPr>
        <p:spPr>
          <a:xfrm>
            <a:off x="195263" y="762000"/>
            <a:ext cx="5217985" cy="3952875"/>
          </a:xfrm>
        </p:spPr>
        <p:txBody>
          <a:bodyPr/>
          <a:lstStyle/>
          <a:p>
            <a:r>
              <a:rPr lang="es-ES"/>
              <a:t>IsoAnnot is a workflow that annotates functionally at isoform level</a:t>
            </a:r>
          </a:p>
          <a:p>
            <a:r>
              <a:rPr lang="es-ES"/>
              <a:t>Many layers that combine prediction, with positional transference with homology</a:t>
            </a:r>
          </a:p>
          <a:p>
            <a:r>
              <a:rPr lang="es-ES"/>
              <a:t>How to use it?</a:t>
            </a:r>
          </a:p>
          <a:p>
            <a:pPr lvl="1"/>
            <a:r>
              <a:rPr lang="es-ES"/>
              <a:t>The organisim has to be present either in RefSeq or Ensembl</a:t>
            </a:r>
          </a:p>
          <a:p>
            <a:r>
              <a:rPr lang="es-ES"/>
              <a:t>There is a fast approach called IsoAnnotLite</a:t>
            </a:r>
          </a:p>
          <a:p>
            <a:pPr lvl="1"/>
            <a:r>
              <a:rPr lang="es-ES"/>
              <a:t>Has a pretrained GFF3 for several species</a:t>
            </a:r>
          </a:p>
          <a:p>
            <a:pPr lvl="1"/>
            <a:r>
              <a:rPr lang="es-ES"/>
              <a:t>Directpositiohn transference from the annotation to the isoforms</a:t>
            </a:r>
            <a:endParaRPr lang="en-GB"/>
          </a:p>
        </p:txBody>
      </p:sp>
      <p:pic>
        <p:nvPicPr>
          <p:cNvPr id="5" name="Imagen 1" descr="The diagram illustrates a detailed gene expression analysis workflow, showcasing various tools and databases used for transcript isoform configuration, protein sequence prediction, and gene annotation.&#10;&#10;El contenido generado por IA puede ser incorrecto.">
            <a:extLst>
              <a:ext uri="{FF2B5EF4-FFF2-40B4-BE49-F238E27FC236}">
                <a16:creationId xmlns:a16="http://schemas.microsoft.com/office/drawing/2014/main" id="{2589619F-46BE-162B-3929-0383B87BC2C6}"/>
              </a:ext>
            </a:extLst>
          </p:cNvPr>
          <p:cNvPicPr>
            <a:picLocks noChangeAspect="1"/>
          </p:cNvPicPr>
          <p:nvPr/>
        </p:nvPicPr>
        <p:blipFill>
          <a:blip r:embed="rId3" cstate="print">
            <a:extLst>
              <a:ext uri="{28A0092B-C50C-407E-A947-70E740481C1C}">
                <a14:useLocalDpi xmlns:a14="http://schemas.microsoft.com/office/drawing/2010/main" val="0"/>
              </a:ext>
            </a:extLst>
          </a:blip>
          <a:srcRect l="18809"/>
          <a:stretch>
            <a:fillRect/>
          </a:stretch>
        </p:blipFill>
        <p:spPr>
          <a:xfrm>
            <a:off x="5413248" y="587723"/>
            <a:ext cx="3451775" cy="4285526"/>
          </a:xfrm>
          <a:prstGeom prst="rect">
            <a:avLst/>
          </a:prstGeom>
        </p:spPr>
      </p:pic>
    </p:spTree>
    <p:extLst>
      <p:ext uri="{BB962C8B-B14F-4D97-AF65-F5344CB8AC3E}">
        <p14:creationId xmlns:p14="http://schemas.microsoft.com/office/powerpoint/2010/main" val="28165126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0F40E5-82AD-A785-ACA2-D155C5327829}"/>
              </a:ext>
            </a:extLst>
          </p:cNvPr>
          <p:cNvSpPr>
            <a:spLocks noGrp="1"/>
          </p:cNvSpPr>
          <p:nvPr>
            <p:ph type="sldNum" sz="quarter" idx="4"/>
          </p:nvPr>
        </p:nvSpPr>
        <p:spPr/>
        <p:txBody>
          <a:bodyPr/>
          <a:lstStyle/>
          <a:p>
            <a:fld id="{38FB3DE5-0BF2-9949-8E8E-62041A1EAFCC}" type="slidenum">
              <a:rPr lang="en-US" smtClean="0"/>
              <a:pPr/>
              <a:t>58</a:t>
            </a:fld>
            <a:endParaRPr lang="en-US"/>
          </a:p>
        </p:txBody>
      </p:sp>
      <p:sp>
        <p:nvSpPr>
          <p:cNvPr id="3" name="Title 2">
            <a:extLst>
              <a:ext uri="{FF2B5EF4-FFF2-40B4-BE49-F238E27FC236}">
                <a16:creationId xmlns:a16="http://schemas.microsoft.com/office/drawing/2014/main" id="{8CCD268B-3AF6-8CCE-EFEF-3ADDB9FB3F52}"/>
              </a:ext>
            </a:extLst>
          </p:cNvPr>
          <p:cNvSpPr>
            <a:spLocks noGrp="1"/>
          </p:cNvSpPr>
          <p:nvPr>
            <p:ph type="title"/>
          </p:nvPr>
        </p:nvSpPr>
        <p:spPr/>
        <p:txBody>
          <a:bodyPr/>
          <a:lstStyle/>
          <a:p>
            <a:r>
              <a:rPr lang="es-ES"/>
              <a:t>Novel methods - FANTASIA</a:t>
            </a:r>
            <a:endParaRPr lang="en-GB"/>
          </a:p>
        </p:txBody>
      </p:sp>
      <p:sp>
        <p:nvSpPr>
          <p:cNvPr id="4" name="Text Placeholder 3">
            <a:extLst>
              <a:ext uri="{FF2B5EF4-FFF2-40B4-BE49-F238E27FC236}">
                <a16:creationId xmlns:a16="http://schemas.microsoft.com/office/drawing/2014/main" id="{5A0638AD-9CB0-41AF-4E73-A8BA840A5378}"/>
              </a:ext>
            </a:extLst>
          </p:cNvPr>
          <p:cNvSpPr>
            <a:spLocks noGrp="1"/>
          </p:cNvSpPr>
          <p:nvPr>
            <p:ph type="body" sz="quarter" idx="10"/>
          </p:nvPr>
        </p:nvSpPr>
        <p:spPr/>
        <p:txBody>
          <a:bodyPr/>
          <a:lstStyle/>
          <a:p>
            <a:r>
              <a:rPr lang="es-ES"/>
              <a:t>Uses Protein Language Models to compare proteins in a embedding space</a:t>
            </a:r>
          </a:p>
          <a:p>
            <a:pPr lvl="1"/>
            <a:r>
              <a:rPr lang="es-ES"/>
              <a:t>Captures deep funciontal and structural properties</a:t>
            </a:r>
          </a:p>
          <a:p>
            <a:pPr lvl="1"/>
            <a:r>
              <a:rPr lang="es-ES"/>
              <a:t>Annotations are transfered by similarity in this space </a:t>
            </a:r>
          </a:p>
          <a:p>
            <a:r>
              <a:rPr lang="es-ES"/>
              <a:t>Predicts Gene Ontology (GO) terms</a:t>
            </a:r>
          </a:p>
          <a:p>
            <a:r>
              <a:rPr lang="es-ES"/>
              <a:t>Highly customizable if you know the field</a:t>
            </a:r>
          </a:p>
          <a:p>
            <a:pPr marL="0" indent="0">
              <a:buNone/>
            </a:pPr>
            <a:endParaRPr lang="es-ES"/>
          </a:p>
          <a:p>
            <a:endParaRPr lang="es-ES"/>
          </a:p>
          <a:p>
            <a:r>
              <a:rPr lang="es-ES"/>
              <a:t>They have a lightweight version in </a:t>
            </a:r>
            <a:r>
              <a:rPr lang="es-ES">
                <a:hlinkClick r:id="rId3"/>
              </a:rPr>
              <a:t>FantasiaLite</a:t>
            </a:r>
            <a:r>
              <a:rPr lang="es-ES"/>
              <a:t> (direct annotation)</a:t>
            </a:r>
          </a:p>
        </p:txBody>
      </p:sp>
      <p:pic>
        <p:nvPicPr>
          <p:cNvPr id="5122" name="Picture 2" descr="FANTASIA Logo">
            <a:extLst>
              <a:ext uri="{FF2B5EF4-FFF2-40B4-BE49-F238E27FC236}">
                <a16:creationId xmlns:a16="http://schemas.microsoft.com/office/drawing/2014/main" id="{997B5D77-2900-67CE-C768-05A35A1145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9856" y="4052528"/>
            <a:ext cx="1697545" cy="75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9383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7D34D-7064-1A7F-62E3-354471FBA5FA}"/>
              </a:ext>
            </a:extLst>
          </p:cNvPr>
          <p:cNvSpPr>
            <a:spLocks noGrp="1"/>
          </p:cNvSpPr>
          <p:nvPr>
            <p:ph type="sldNum" sz="quarter" idx="4"/>
          </p:nvPr>
        </p:nvSpPr>
        <p:spPr/>
        <p:txBody>
          <a:bodyPr/>
          <a:lstStyle/>
          <a:p>
            <a:fld id="{38FB3DE5-0BF2-9949-8E8E-62041A1EAFCC}" type="slidenum">
              <a:rPr lang="en-US" smtClean="0"/>
              <a:pPr/>
              <a:t>59</a:t>
            </a:fld>
            <a:endParaRPr lang="en-US"/>
          </a:p>
        </p:txBody>
      </p:sp>
      <p:sp>
        <p:nvSpPr>
          <p:cNvPr id="3" name="Title 2">
            <a:extLst>
              <a:ext uri="{FF2B5EF4-FFF2-40B4-BE49-F238E27FC236}">
                <a16:creationId xmlns:a16="http://schemas.microsoft.com/office/drawing/2014/main" id="{DE0C6BCF-1930-1F3A-7DC6-FF74D0E64101}"/>
              </a:ext>
            </a:extLst>
          </p:cNvPr>
          <p:cNvSpPr>
            <a:spLocks noGrp="1"/>
          </p:cNvSpPr>
          <p:nvPr>
            <p:ph type="title"/>
          </p:nvPr>
        </p:nvSpPr>
        <p:spPr/>
        <p:txBody>
          <a:bodyPr/>
          <a:lstStyle/>
          <a:p>
            <a:r>
              <a:rPr lang="es-ES"/>
              <a:t>Functional Annotation Fantasia</a:t>
            </a:r>
            <a:endParaRPr lang="en-GB"/>
          </a:p>
        </p:txBody>
      </p:sp>
      <p:sp>
        <p:nvSpPr>
          <p:cNvPr id="4" name="Text Placeholder 3">
            <a:extLst>
              <a:ext uri="{FF2B5EF4-FFF2-40B4-BE49-F238E27FC236}">
                <a16:creationId xmlns:a16="http://schemas.microsoft.com/office/drawing/2014/main" id="{C4543425-9C5C-8604-59C4-BC8CEE7451AA}"/>
              </a:ext>
            </a:extLst>
          </p:cNvPr>
          <p:cNvSpPr>
            <a:spLocks noGrp="1"/>
          </p:cNvSpPr>
          <p:nvPr>
            <p:ph type="body" sz="quarter" idx="10"/>
          </p:nvPr>
        </p:nvSpPr>
        <p:spPr/>
        <p:txBody>
          <a:bodyPr/>
          <a:lstStyle/>
          <a:p>
            <a:endParaRPr lang="en-GB"/>
          </a:p>
        </p:txBody>
      </p:sp>
      <p:pic>
        <p:nvPicPr>
          <p:cNvPr id="5124" name="Picture 4" descr="Fig. 1: FANTASIA pipeline overview.">
            <a:extLst>
              <a:ext uri="{FF2B5EF4-FFF2-40B4-BE49-F238E27FC236}">
                <a16:creationId xmlns:a16="http://schemas.microsoft.com/office/drawing/2014/main" id="{3D50ED66-8FA6-E630-AD44-77C693FAE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9072" y="550509"/>
            <a:ext cx="5975350" cy="4164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062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6A1FDA-4FD0-870E-BC4D-BE950995254A}"/>
              </a:ext>
            </a:extLst>
          </p:cNvPr>
          <p:cNvSpPr>
            <a:spLocks noGrp="1"/>
          </p:cNvSpPr>
          <p:nvPr>
            <p:ph type="sldNum" sz="quarter" idx="4"/>
          </p:nvPr>
        </p:nvSpPr>
        <p:spPr/>
        <p:txBody>
          <a:bodyPr/>
          <a:lstStyle/>
          <a:p>
            <a:fld id="{38FB3DE5-0BF2-9949-8E8E-62041A1EAFCC}" type="slidenum">
              <a:rPr lang="en-US" smtClean="0"/>
              <a:pPr/>
              <a:t>6</a:t>
            </a:fld>
            <a:endParaRPr lang="en-US"/>
          </a:p>
        </p:txBody>
      </p:sp>
      <p:sp>
        <p:nvSpPr>
          <p:cNvPr id="3" name="Title 2">
            <a:extLst>
              <a:ext uri="{FF2B5EF4-FFF2-40B4-BE49-F238E27FC236}">
                <a16:creationId xmlns:a16="http://schemas.microsoft.com/office/drawing/2014/main" id="{1EB45D92-165F-E6E3-85B0-556BC440CAE2}"/>
              </a:ext>
            </a:extLst>
          </p:cNvPr>
          <p:cNvSpPr>
            <a:spLocks noGrp="1"/>
          </p:cNvSpPr>
          <p:nvPr>
            <p:ph type="title"/>
          </p:nvPr>
        </p:nvSpPr>
        <p:spPr/>
        <p:txBody>
          <a:bodyPr/>
          <a:lstStyle/>
          <a:p>
            <a:r>
              <a:rPr lang="es-ES"/>
              <a:t>Remembering the biology</a:t>
            </a:r>
            <a:endParaRPr lang="en-GB"/>
          </a:p>
        </p:txBody>
      </p:sp>
      <p:sp>
        <p:nvSpPr>
          <p:cNvPr id="4" name="Text Placeholder 3">
            <a:extLst>
              <a:ext uri="{FF2B5EF4-FFF2-40B4-BE49-F238E27FC236}">
                <a16:creationId xmlns:a16="http://schemas.microsoft.com/office/drawing/2014/main" id="{C603BA75-07D2-16C1-FB8A-7C3620876B31}"/>
              </a:ext>
            </a:extLst>
          </p:cNvPr>
          <p:cNvSpPr>
            <a:spLocks noGrp="1"/>
          </p:cNvSpPr>
          <p:nvPr>
            <p:ph type="body" sz="quarter" idx="10"/>
          </p:nvPr>
        </p:nvSpPr>
        <p:spPr/>
        <p:txBody>
          <a:bodyPr/>
          <a:lstStyle/>
          <a:p>
            <a:r>
              <a:rPr lang="es-ES"/>
              <a:t>Prokaryotes are amazing</a:t>
            </a:r>
            <a:endParaRPr lang="en-GB"/>
          </a:p>
        </p:txBody>
      </p:sp>
      <p:pic>
        <p:nvPicPr>
          <p:cNvPr id="6" name="Picture 5">
            <a:extLst>
              <a:ext uri="{FF2B5EF4-FFF2-40B4-BE49-F238E27FC236}">
                <a16:creationId xmlns:a16="http://schemas.microsoft.com/office/drawing/2014/main" id="{6E5E3781-6324-5AA1-E07C-1AA9DCF0BEF2}"/>
              </a:ext>
            </a:extLst>
          </p:cNvPr>
          <p:cNvPicPr>
            <a:picLocks noChangeAspect="1"/>
          </p:cNvPicPr>
          <p:nvPr/>
        </p:nvPicPr>
        <p:blipFill>
          <a:blip r:embed="rId2"/>
          <a:stretch>
            <a:fillRect/>
          </a:stretch>
        </p:blipFill>
        <p:spPr>
          <a:xfrm>
            <a:off x="667967" y="1193108"/>
            <a:ext cx="6790153" cy="3332743"/>
          </a:xfrm>
          <a:prstGeom prst="rect">
            <a:avLst/>
          </a:prstGeom>
        </p:spPr>
      </p:pic>
      <p:sp>
        <p:nvSpPr>
          <p:cNvPr id="5" name="TextBox 4">
            <a:extLst>
              <a:ext uri="{FF2B5EF4-FFF2-40B4-BE49-F238E27FC236}">
                <a16:creationId xmlns:a16="http://schemas.microsoft.com/office/drawing/2014/main" id="{9B9BADF0-4C22-F17F-75B8-F06F56C917D4}"/>
              </a:ext>
            </a:extLst>
          </p:cNvPr>
          <p:cNvSpPr txBox="1"/>
          <p:nvPr/>
        </p:nvSpPr>
        <p:spPr>
          <a:xfrm>
            <a:off x="6338903" y="4429176"/>
            <a:ext cx="1119217" cy="184666"/>
          </a:xfrm>
          <a:prstGeom prst="rect">
            <a:avLst/>
          </a:prstGeom>
          <a:noFill/>
        </p:spPr>
        <p:txBody>
          <a:bodyPr wrap="none" rtlCol="0">
            <a:spAutoFit/>
          </a:bodyPr>
          <a:lstStyle/>
          <a:p>
            <a:r>
              <a:rPr lang="es-ES" sz="600"/>
              <a:t>Adapted from Katerina Hoff</a:t>
            </a:r>
            <a:endParaRPr lang="en-GB" sz="600"/>
          </a:p>
        </p:txBody>
      </p:sp>
    </p:spTree>
    <p:extLst>
      <p:ext uri="{BB962C8B-B14F-4D97-AF65-F5344CB8AC3E}">
        <p14:creationId xmlns:p14="http://schemas.microsoft.com/office/powerpoint/2010/main" val="9765349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A984F1-092F-EEF5-E200-0F542A6A3182}"/>
              </a:ext>
            </a:extLst>
          </p:cNvPr>
          <p:cNvSpPr>
            <a:spLocks noGrp="1"/>
          </p:cNvSpPr>
          <p:nvPr>
            <p:ph type="sldNum" sz="quarter" idx="4"/>
          </p:nvPr>
        </p:nvSpPr>
        <p:spPr/>
        <p:txBody>
          <a:bodyPr/>
          <a:lstStyle/>
          <a:p>
            <a:fld id="{38FB3DE5-0BF2-9949-8E8E-62041A1EAFCC}" type="slidenum">
              <a:rPr lang="en-US" smtClean="0"/>
              <a:pPr/>
              <a:t>60</a:t>
            </a:fld>
            <a:endParaRPr lang="en-US"/>
          </a:p>
        </p:txBody>
      </p:sp>
      <p:sp>
        <p:nvSpPr>
          <p:cNvPr id="3" name="Title 2">
            <a:extLst>
              <a:ext uri="{FF2B5EF4-FFF2-40B4-BE49-F238E27FC236}">
                <a16:creationId xmlns:a16="http://schemas.microsoft.com/office/drawing/2014/main" id="{3F365E6E-ACBD-5742-66BE-4CC9942F48EB}"/>
              </a:ext>
            </a:extLst>
          </p:cNvPr>
          <p:cNvSpPr>
            <a:spLocks noGrp="1"/>
          </p:cNvSpPr>
          <p:nvPr>
            <p:ph type="title"/>
          </p:nvPr>
        </p:nvSpPr>
        <p:spPr/>
        <p:txBody>
          <a:bodyPr/>
          <a:lstStyle/>
          <a:p>
            <a:r>
              <a:rPr lang="es-ES"/>
              <a:t>Take home messages</a:t>
            </a:r>
            <a:endParaRPr lang="en-GB"/>
          </a:p>
        </p:txBody>
      </p:sp>
      <p:sp>
        <p:nvSpPr>
          <p:cNvPr id="4" name="Text Placeholder 3">
            <a:extLst>
              <a:ext uri="{FF2B5EF4-FFF2-40B4-BE49-F238E27FC236}">
                <a16:creationId xmlns:a16="http://schemas.microsoft.com/office/drawing/2014/main" id="{663D07BF-7416-0561-E361-F987D6E23399}"/>
              </a:ext>
            </a:extLst>
          </p:cNvPr>
          <p:cNvSpPr>
            <a:spLocks noGrp="1"/>
          </p:cNvSpPr>
          <p:nvPr>
            <p:ph type="body" sz="quarter" idx="10"/>
          </p:nvPr>
        </p:nvSpPr>
        <p:spPr/>
        <p:txBody>
          <a:bodyPr/>
          <a:lstStyle/>
          <a:p>
            <a:r>
              <a:rPr lang="es-ES"/>
              <a:t>When it comes to genome annotation, the more the merrier.</a:t>
            </a:r>
          </a:p>
          <a:p>
            <a:r>
              <a:rPr lang="es-ES"/>
              <a:t>Evidence driven predictions tend to outperform, at a higher resources and time cost</a:t>
            </a:r>
          </a:p>
          <a:p>
            <a:r>
              <a:rPr lang="es-ES"/>
              <a:t>There is no “Gold Standard” when it comes to genome annotation</a:t>
            </a:r>
          </a:p>
          <a:p>
            <a:pPr lvl="1"/>
            <a:r>
              <a:rPr lang="es-ES"/>
              <a:t>Combinations of different approaches tend to work best</a:t>
            </a:r>
          </a:p>
          <a:p>
            <a:r>
              <a:rPr lang="es-ES"/>
              <a:t>Always benchmark and take time on this</a:t>
            </a:r>
          </a:p>
          <a:p>
            <a:pPr lvl="1"/>
            <a:r>
              <a:rPr lang="es-ES"/>
              <a:t>The base of all of the downprocessing</a:t>
            </a:r>
          </a:p>
          <a:p>
            <a:pPr marL="0" indent="0">
              <a:buNone/>
            </a:pPr>
            <a:endParaRPr lang="en-GB"/>
          </a:p>
        </p:txBody>
      </p:sp>
    </p:spTree>
    <p:extLst>
      <p:ext uri="{BB962C8B-B14F-4D97-AF65-F5344CB8AC3E}">
        <p14:creationId xmlns:p14="http://schemas.microsoft.com/office/powerpoint/2010/main" val="2280330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7B3B4C-41A3-1702-33EB-0FDF5148CA83}"/>
              </a:ext>
            </a:extLst>
          </p:cNvPr>
          <p:cNvPicPr>
            <a:picLocks noChangeAspect="1"/>
          </p:cNvPicPr>
          <p:nvPr/>
        </p:nvPicPr>
        <p:blipFill>
          <a:blip r:embed="rId2"/>
          <a:srcRect b="7056"/>
          <a:stretch>
            <a:fillRect/>
          </a:stretch>
        </p:blipFill>
        <p:spPr>
          <a:xfrm>
            <a:off x="1353312" y="587830"/>
            <a:ext cx="7294220" cy="4127045"/>
          </a:xfrm>
          <a:prstGeom prst="rect">
            <a:avLst/>
          </a:prstGeom>
        </p:spPr>
      </p:pic>
      <p:sp>
        <p:nvSpPr>
          <p:cNvPr id="2" name="Slide Number Placeholder 1">
            <a:extLst>
              <a:ext uri="{FF2B5EF4-FFF2-40B4-BE49-F238E27FC236}">
                <a16:creationId xmlns:a16="http://schemas.microsoft.com/office/drawing/2014/main" id="{0B9877E8-C64C-3B16-16DE-8C73167F5C48}"/>
              </a:ext>
            </a:extLst>
          </p:cNvPr>
          <p:cNvSpPr>
            <a:spLocks noGrp="1"/>
          </p:cNvSpPr>
          <p:nvPr>
            <p:ph type="sldNum" sz="quarter" idx="4"/>
          </p:nvPr>
        </p:nvSpPr>
        <p:spPr/>
        <p:txBody>
          <a:bodyPr/>
          <a:lstStyle/>
          <a:p>
            <a:fld id="{38FB3DE5-0BF2-9949-8E8E-62041A1EAFCC}" type="slidenum">
              <a:rPr lang="en-US" smtClean="0"/>
              <a:pPr/>
              <a:t>7</a:t>
            </a:fld>
            <a:endParaRPr lang="en-US"/>
          </a:p>
        </p:txBody>
      </p:sp>
      <p:sp>
        <p:nvSpPr>
          <p:cNvPr id="3" name="Title 2">
            <a:extLst>
              <a:ext uri="{FF2B5EF4-FFF2-40B4-BE49-F238E27FC236}">
                <a16:creationId xmlns:a16="http://schemas.microsoft.com/office/drawing/2014/main" id="{FA757889-50B7-C108-42AB-03A4F0DC9059}"/>
              </a:ext>
            </a:extLst>
          </p:cNvPr>
          <p:cNvSpPr>
            <a:spLocks noGrp="1"/>
          </p:cNvSpPr>
          <p:nvPr>
            <p:ph type="title"/>
          </p:nvPr>
        </p:nvSpPr>
        <p:spPr/>
        <p:txBody>
          <a:bodyPr/>
          <a:lstStyle/>
          <a:p>
            <a:r>
              <a:rPr lang="es-ES"/>
              <a:t>Remembering the biology</a:t>
            </a:r>
            <a:endParaRPr lang="en-GB"/>
          </a:p>
        </p:txBody>
      </p:sp>
      <p:sp>
        <p:nvSpPr>
          <p:cNvPr id="4" name="Text Placeholder 3">
            <a:extLst>
              <a:ext uri="{FF2B5EF4-FFF2-40B4-BE49-F238E27FC236}">
                <a16:creationId xmlns:a16="http://schemas.microsoft.com/office/drawing/2014/main" id="{95B00A88-4C1A-C0EA-BDEC-01FAD47ECD43}"/>
              </a:ext>
            </a:extLst>
          </p:cNvPr>
          <p:cNvSpPr>
            <a:spLocks noGrp="1"/>
          </p:cNvSpPr>
          <p:nvPr>
            <p:ph type="body" sz="quarter" idx="10"/>
          </p:nvPr>
        </p:nvSpPr>
        <p:spPr/>
        <p:txBody>
          <a:bodyPr/>
          <a:lstStyle/>
          <a:p>
            <a:r>
              <a:rPr lang="es-ES"/>
              <a:t>Eukayrotes… not so much</a:t>
            </a:r>
            <a:endParaRPr lang="en-GB"/>
          </a:p>
        </p:txBody>
      </p:sp>
      <p:sp>
        <p:nvSpPr>
          <p:cNvPr id="5" name="TextBox 4">
            <a:extLst>
              <a:ext uri="{FF2B5EF4-FFF2-40B4-BE49-F238E27FC236}">
                <a16:creationId xmlns:a16="http://schemas.microsoft.com/office/drawing/2014/main" id="{DE8050D3-A229-AF38-D0AD-D47DDFED77D0}"/>
              </a:ext>
            </a:extLst>
          </p:cNvPr>
          <p:cNvSpPr txBox="1"/>
          <p:nvPr/>
        </p:nvSpPr>
        <p:spPr>
          <a:xfrm>
            <a:off x="670758" y="4618200"/>
            <a:ext cx="1119217" cy="184666"/>
          </a:xfrm>
          <a:prstGeom prst="rect">
            <a:avLst/>
          </a:prstGeom>
          <a:noFill/>
        </p:spPr>
        <p:txBody>
          <a:bodyPr wrap="none" rtlCol="0">
            <a:spAutoFit/>
          </a:bodyPr>
          <a:lstStyle/>
          <a:p>
            <a:r>
              <a:rPr lang="es-ES" sz="600"/>
              <a:t>Adapted from Katerina Hoff</a:t>
            </a:r>
            <a:endParaRPr lang="en-GB" sz="600"/>
          </a:p>
        </p:txBody>
      </p:sp>
    </p:spTree>
    <p:extLst>
      <p:ext uri="{BB962C8B-B14F-4D97-AF65-F5344CB8AC3E}">
        <p14:creationId xmlns:p14="http://schemas.microsoft.com/office/powerpoint/2010/main" val="2804495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B2AD5C-1592-CF90-8D52-383EE5E22BF4}"/>
              </a:ext>
            </a:extLst>
          </p:cNvPr>
          <p:cNvSpPr>
            <a:spLocks noGrp="1"/>
          </p:cNvSpPr>
          <p:nvPr>
            <p:ph type="sldNum" sz="quarter" idx="4"/>
          </p:nvPr>
        </p:nvSpPr>
        <p:spPr/>
        <p:txBody>
          <a:bodyPr/>
          <a:lstStyle/>
          <a:p>
            <a:fld id="{38FB3DE5-0BF2-9949-8E8E-62041A1EAFCC}" type="slidenum">
              <a:rPr lang="en-US" smtClean="0"/>
              <a:pPr/>
              <a:t>8</a:t>
            </a:fld>
            <a:endParaRPr lang="en-US"/>
          </a:p>
        </p:txBody>
      </p:sp>
      <p:sp>
        <p:nvSpPr>
          <p:cNvPr id="3" name="Title 2">
            <a:extLst>
              <a:ext uri="{FF2B5EF4-FFF2-40B4-BE49-F238E27FC236}">
                <a16:creationId xmlns:a16="http://schemas.microsoft.com/office/drawing/2014/main" id="{BE754137-669A-158E-73FC-A2C2C9EFD359}"/>
              </a:ext>
            </a:extLst>
          </p:cNvPr>
          <p:cNvSpPr>
            <a:spLocks noGrp="1"/>
          </p:cNvSpPr>
          <p:nvPr>
            <p:ph type="title"/>
          </p:nvPr>
        </p:nvSpPr>
        <p:spPr/>
        <p:txBody>
          <a:bodyPr/>
          <a:lstStyle/>
          <a:p>
            <a:r>
              <a:rPr lang="es-ES"/>
              <a:t>How to annotate a genome?</a:t>
            </a:r>
            <a:endParaRPr lang="en-GB"/>
          </a:p>
        </p:txBody>
      </p:sp>
      <p:sp>
        <p:nvSpPr>
          <p:cNvPr id="4" name="Text Placeholder 3">
            <a:extLst>
              <a:ext uri="{FF2B5EF4-FFF2-40B4-BE49-F238E27FC236}">
                <a16:creationId xmlns:a16="http://schemas.microsoft.com/office/drawing/2014/main" id="{65FD4DDA-35A3-20D4-91CF-06A4BAF83C7F}"/>
              </a:ext>
            </a:extLst>
          </p:cNvPr>
          <p:cNvSpPr>
            <a:spLocks noGrp="1"/>
          </p:cNvSpPr>
          <p:nvPr>
            <p:ph type="body" sz="quarter" idx="10"/>
          </p:nvPr>
        </p:nvSpPr>
        <p:spPr/>
        <p:txBody>
          <a:bodyPr/>
          <a:lstStyle/>
          <a:p>
            <a:r>
              <a:rPr lang="es-ES"/>
              <a:t>As of today, three main approaches:</a:t>
            </a:r>
            <a:endParaRPr lang="en-GB"/>
          </a:p>
        </p:txBody>
      </p:sp>
      <p:grpSp>
        <p:nvGrpSpPr>
          <p:cNvPr id="7" name="Group 6">
            <a:extLst>
              <a:ext uri="{FF2B5EF4-FFF2-40B4-BE49-F238E27FC236}">
                <a16:creationId xmlns:a16="http://schemas.microsoft.com/office/drawing/2014/main" id="{1FEBFD6A-D38E-71D9-4D7B-7128BA7A85E5}"/>
              </a:ext>
            </a:extLst>
          </p:cNvPr>
          <p:cNvGrpSpPr/>
          <p:nvPr/>
        </p:nvGrpSpPr>
        <p:grpSpPr>
          <a:xfrm>
            <a:off x="384048" y="1252728"/>
            <a:ext cx="2496312" cy="3297555"/>
            <a:chOff x="384048" y="1252728"/>
            <a:chExt cx="2496312" cy="3297555"/>
          </a:xfrm>
        </p:grpSpPr>
        <p:sp>
          <p:nvSpPr>
            <p:cNvPr id="5" name="Rectangle 4">
              <a:extLst>
                <a:ext uri="{FF2B5EF4-FFF2-40B4-BE49-F238E27FC236}">
                  <a16:creationId xmlns:a16="http://schemas.microsoft.com/office/drawing/2014/main" id="{2C4CEB14-3F56-109E-02AA-D935CE11EA4C}"/>
                </a:ext>
              </a:extLst>
            </p:cNvPr>
            <p:cNvSpPr/>
            <p:nvPr/>
          </p:nvSpPr>
          <p:spPr>
            <a:xfrm>
              <a:off x="384048" y="1252728"/>
              <a:ext cx="2496312" cy="32975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FA96187-8972-D21D-C780-3A31A2BB04BE}"/>
                </a:ext>
              </a:extLst>
            </p:cNvPr>
            <p:cNvSpPr/>
            <p:nvPr/>
          </p:nvSpPr>
          <p:spPr>
            <a:xfrm>
              <a:off x="649224" y="1435608"/>
              <a:ext cx="2030334" cy="38404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tx1"/>
                  </a:solidFill>
                </a:rPr>
                <a:t>Evidence-based</a:t>
              </a:r>
              <a:endParaRPr lang="en-GB">
                <a:solidFill>
                  <a:schemeClr val="tx1"/>
                </a:solidFill>
              </a:endParaRPr>
            </a:p>
          </p:txBody>
        </p:sp>
      </p:grpSp>
      <p:grpSp>
        <p:nvGrpSpPr>
          <p:cNvPr id="9" name="Group 8">
            <a:extLst>
              <a:ext uri="{FF2B5EF4-FFF2-40B4-BE49-F238E27FC236}">
                <a16:creationId xmlns:a16="http://schemas.microsoft.com/office/drawing/2014/main" id="{7A1A5A88-A6F2-3148-CBFF-790F573B4A07}"/>
              </a:ext>
            </a:extLst>
          </p:cNvPr>
          <p:cNvGrpSpPr/>
          <p:nvPr/>
        </p:nvGrpSpPr>
        <p:grpSpPr>
          <a:xfrm>
            <a:off x="3323844" y="1252728"/>
            <a:ext cx="2496312" cy="3297555"/>
            <a:chOff x="384048" y="1252728"/>
            <a:chExt cx="2496312" cy="3297555"/>
          </a:xfrm>
        </p:grpSpPr>
        <p:sp>
          <p:nvSpPr>
            <p:cNvPr id="10" name="Rectangle 9">
              <a:extLst>
                <a:ext uri="{FF2B5EF4-FFF2-40B4-BE49-F238E27FC236}">
                  <a16:creationId xmlns:a16="http://schemas.microsoft.com/office/drawing/2014/main" id="{3AD9A206-CF71-DDF4-5DB9-D1FD27229D64}"/>
                </a:ext>
              </a:extLst>
            </p:cNvPr>
            <p:cNvSpPr/>
            <p:nvPr/>
          </p:nvSpPr>
          <p:spPr>
            <a:xfrm>
              <a:off x="384048" y="1252728"/>
              <a:ext cx="2496312" cy="32975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19AB70-D641-319D-2120-05B79637A6A1}"/>
                </a:ext>
              </a:extLst>
            </p:cNvPr>
            <p:cNvSpPr/>
            <p:nvPr/>
          </p:nvSpPr>
          <p:spPr>
            <a:xfrm>
              <a:off x="649224" y="1435608"/>
              <a:ext cx="2030334" cy="38404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a:solidFill>
                    <a:schemeClr val="tx1"/>
                  </a:solidFill>
                </a:rPr>
                <a:t>Evidence-driven</a:t>
              </a:r>
              <a:endParaRPr lang="en-GB">
                <a:solidFill>
                  <a:schemeClr val="tx1"/>
                </a:solidFill>
              </a:endParaRPr>
            </a:p>
          </p:txBody>
        </p:sp>
      </p:grpSp>
      <p:grpSp>
        <p:nvGrpSpPr>
          <p:cNvPr id="12" name="Group 11">
            <a:extLst>
              <a:ext uri="{FF2B5EF4-FFF2-40B4-BE49-F238E27FC236}">
                <a16:creationId xmlns:a16="http://schemas.microsoft.com/office/drawing/2014/main" id="{598CA731-D449-C06C-8117-E53DE1A01DCA}"/>
              </a:ext>
            </a:extLst>
          </p:cNvPr>
          <p:cNvGrpSpPr/>
          <p:nvPr/>
        </p:nvGrpSpPr>
        <p:grpSpPr>
          <a:xfrm>
            <a:off x="6263640" y="1252728"/>
            <a:ext cx="2496312" cy="3297555"/>
            <a:chOff x="384048" y="1252728"/>
            <a:chExt cx="2496312" cy="3297555"/>
          </a:xfrm>
        </p:grpSpPr>
        <p:sp>
          <p:nvSpPr>
            <p:cNvPr id="13" name="Rectangle 12">
              <a:extLst>
                <a:ext uri="{FF2B5EF4-FFF2-40B4-BE49-F238E27FC236}">
                  <a16:creationId xmlns:a16="http://schemas.microsoft.com/office/drawing/2014/main" id="{BEA65DAD-BB65-5FA5-66D3-2E0A14F63D2E}"/>
                </a:ext>
              </a:extLst>
            </p:cNvPr>
            <p:cNvSpPr/>
            <p:nvPr/>
          </p:nvSpPr>
          <p:spPr>
            <a:xfrm>
              <a:off x="384048" y="1252728"/>
              <a:ext cx="2496312" cy="32975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BA1AFBE-A366-37E6-505B-08C5698EBCBC}"/>
                </a:ext>
              </a:extLst>
            </p:cNvPr>
            <p:cNvSpPr/>
            <p:nvPr/>
          </p:nvSpPr>
          <p:spPr>
            <a:xfrm>
              <a:off x="649224" y="1435608"/>
              <a:ext cx="2030334" cy="38404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i="1">
                  <a:solidFill>
                    <a:schemeClr val="tx1"/>
                  </a:solidFill>
                </a:rPr>
                <a:t>Ab initio</a:t>
              </a:r>
              <a:endParaRPr lang="en-GB" i="1">
                <a:solidFill>
                  <a:schemeClr val="tx1"/>
                </a:solidFill>
              </a:endParaRPr>
            </a:p>
          </p:txBody>
        </p:sp>
      </p:grpSp>
      <p:grpSp>
        <p:nvGrpSpPr>
          <p:cNvPr id="16" name="Group 15">
            <a:extLst>
              <a:ext uri="{FF2B5EF4-FFF2-40B4-BE49-F238E27FC236}">
                <a16:creationId xmlns:a16="http://schemas.microsoft.com/office/drawing/2014/main" id="{1564E82E-FE6B-180B-D27B-525A534173AB}"/>
              </a:ext>
            </a:extLst>
          </p:cNvPr>
          <p:cNvGrpSpPr/>
          <p:nvPr/>
        </p:nvGrpSpPr>
        <p:grpSpPr>
          <a:xfrm>
            <a:off x="7055060" y="2002536"/>
            <a:ext cx="977846" cy="2395476"/>
            <a:chOff x="1687164" y="2995551"/>
            <a:chExt cx="1679684" cy="4114800"/>
          </a:xfrm>
        </p:grpSpPr>
        <p:sp>
          <p:nvSpPr>
            <p:cNvPr id="8" name="Freeform 3">
              <a:extLst>
                <a:ext uri="{FF2B5EF4-FFF2-40B4-BE49-F238E27FC236}">
                  <a16:creationId xmlns:a16="http://schemas.microsoft.com/office/drawing/2014/main" id="{D1221AF6-0DA8-8B46-2E6D-3B014E793C1A}"/>
                </a:ext>
              </a:extLst>
            </p:cNvPr>
            <p:cNvSpPr/>
            <p:nvPr/>
          </p:nvSpPr>
          <p:spPr>
            <a:xfrm>
              <a:off x="1687164" y="2995551"/>
              <a:ext cx="1675846" cy="4114800"/>
            </a:xfrm>
            <a:custGeom>
              <a:avLst/>
              <a:gdLst/>
              <a:ahLst/>
              <a:cxnLst/>
              <a:rect l="l" t="t" r="r" b="b"/>
              <a:pathLst>
                <a:path w="1675846" h="4114800">
                  <a:moveTo>
                    <a:pt x="0" y="0"/>
                  </a:moveTo>
                  <a:lnTo>
                    <a:pt x="1675846" y="0"/>
                  </a:lnTo>
                  <a:lnTo>
                    <a:pt x="1675846"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5" name="Freeform 20">
              <a:extLst>
                <a:ext uri="{FF2B5EF4-FFF2-40B4-BE49-F238E27FC236}">
                  <a16:creationId xmlns:a16="http://schemas.microsoft.com/office/drawing/2014/main" id="{64329213-03EB-7474-BC35-6D49623DD608}"/>
                </a:ext>
              </a:extLst>
            </p:cNvPr>
            <p:cNvSpPr/>
            <p:nvPr/>
          </p:nvSpPr>
          <p:spPr>
            <a:xfrm>
              <a:off x="1687164" y="4097105"/>
              <a:ext cx="1679684" cy="1639982"/>
            </a:xfrm>
            <a:custGeom>
              <a:avLst/>
              <a:gdLst/>
              <a:ahLst/>
              <a:cxnLst/>
              <a:rect l="l" t="t" r="r" b="b"/>
              <a:pathLst>
                <a:path w="1679684" h="1639982">
                  <a:moveTo>
                    <a:pt x="0" y="0"/>
                  </a:moveTo>
                  <a:lnTo>
                    <a:pt x="1679684" y="0"/>
                  </a:lnTo>
                  <a:lnTo>
                    <a:pt x="1679684" y="1639982"/>
                  </a:lnTo>
                  <a:lnTo>
                    <a:pt x="0" y="1639982"/>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sp>
        <p:nvSpPr>
          <p:cNvPr id="17" name="Freeform 2">
            <a:extLst>
              <a:ext uri="{FF2B5EF4-FFF2-40B4-BE49-F238E27FC236}">
                <a16:creationId xmlns:a16="http://schemas.microsoft.com/office/drawing/2014/main" id="{E6E47167-E036-A8E4-5B0F-E1853CFAFC53}"/>
              </a:ext>
            </a:extLst>
          </p:cNvPr>
          <p:cNvSpPr/>
          <p:nvPr/>
        </p:nvSpPr>
        <p:spPr>
          <a:xfrm>
            <a:off x="902908" y="2002536"/>
            <a:ext cx="617422" cy="2162944"/>
          </a:xfrm>
          <a:custGeom>
            <a:avLst/>
            <a:gdLst/>
            <a:ahLst/>
            <a:cxnLst/>
            <a:rect l="l" t="t" r="r" b="b"/>
            <a:pathLst>
              <a:path w="1174588" h="4114800">
                <a:moveTo>
                  <a:pt x="0" y="0"/>
                </a:moveTo>
                <a:lnTo>
                  <a:pt x="1174589" y="0"/>
                </a:lnTo>
                <a:lnTo>
                  <a:pt x="1174589"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8" name="Freeform 19">
            <a:extLst>
              <a:ext uri="{FF2B5EF4-FFF2-40B4-BE49-F238E27FC236}">
                <a16:creationId xmlns:a16="http://schemas.microsoft.com/office/drawing/2014/main" id="{3AFBD9DA-AF4D-9E05-8CD9-E380D6977775}"/>
              </a:ext>
            </a:extLst>
          </p:cNvPr>
          <p:cNvSpPr/>
          <p:nvPr/>
        </p:nvSpPr>
        <p:spPr>
          <a:xfrm>
            <a:off x="1709115" y="2643818"/>
            <a:ext cx="956727" cy="1096657"/>
          </a:xfrm>
          <a:custGeom>
            <a:avLst/>
            <a:gdLst/>
            <a:ahLst/>
            <a:cxnLst/>
            <a:rect l="l" t="t" r="r" b="b"/>
            <a:pathLst>
              <a:path w="1579395" h="1832631">
                <a:moveTo>
                  <a:pt x="0" y="0"/>
                </a:moveTo>
                <a:lnTo>
                  <a:pt x="1579394" y="0"/>
                </a:lnTo>
                <a:lnTo>
                  <a:pt x="1579394" y="1832631"/>
                </a:lnTo>
                <a:lnTo>
                  <a:pt x="0" y="1832631"/>
                </a:lnTo>
                <a:lnTo>
                  <a:pt x="0" y="0"/>
                </a:lnTo>
                <a:close/>
              </a:path>
            </a:pathLst>
          </a:custGeom>
          <a:blipFill>
            <a:blip>
              <a:extLst>
                <a:ext uri="{96DAC541-7B7A-43D3-8B79-37D633B846F1}">
                  <asvg:svgBlip xmlns:asvg="http://schemas.microsoft.com/office/drawing/2016/SVG/main" r:embed="rId6"/>
                </a:ext>
              </a:extLst>
            </a:blip>
            <a:stretch>
              <a:fillRect/>
            </a:stretch>
          </a:blipFill>
        </p:spPr>
      </p:sp>
    </p:spTree>
    <p:extLst>
      <p:ext uri="{BB962C8B-B14F-4D97-AF65-F5344CB8AC3E}">
        <p14:creationId xmlns:p14="http://schemas.microsoft.com/office/powerpoint/2010/main" val="378251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3.58025E-6 L -0.25208 -0.00154 " pathEditMode="relative" rAng="0" ptsTypes="AA">
                                      <p:cBhvr>
                                        <p:cTn id="6" dur="2000" fill="hold"/>
                                        <p:tgtEl>
                                          <p:spTgt spid="16"/>
                                        </p:tgtEl>
                                        <p:attrNameLst>
                                          <p:attrName>ppt_x</p:attrName>
                                          <p:attrName>ppt_y</p:attrName>
                                        </p:attrNameLst>
                                      </p:cBhvr>
                                      <p:rCtr x="-12604" y="-93"/>
                                    </p:animMotion>
                                  </p:childTnLst>
                                </p:cTn>
                              </p:par>
                              <p:par>
                                <p:cTn id="7" presetID="42" presetClass="path" presetSubtype="0" accel="50000" decel="50000" fill="hold" nodeType="withEffect">
                                  <p:stCondLst>
                                    <p:cond delay="0"/>
                                  </p:stCondLst>
                                  <p:childTnLst>
                                    <p:animMotion origin="layout" path="M 3.88889E-6 -3.7037E-7 L 0.20382 -0.14043 " pathEditMode="relative" rAng="0" ptsTypes="AA">
                                      <p:cBhvr>
                                        <p:cTn id="8" dur="2000" fill="hold"/>
                                        <p:tgtEl>
                                          <p:spTgt spid="18"/>
                                        </p:tgtEl>
                                        <p:attrNameLst>
                                          <p:attrName>ppt_x</p:attrName>
                                          <p:attrName>ppt_y</p:attrName>
                                        </p:attrNameLst>
                                      </p:cBhvr>
                                      <p:rCtr x="10191" y="-7037"/>
                                    </p:animMotion>
                                  </p:childTnLst>
                                </p:cTn>
                              </p:par>
                              <p:par>
                                <p:cTn id="9" presetID="42" presetClass="path" presetSubtype="0" accel="50000" decel="50000" fill="hold" nodeType="withEffect">
                                  <p:stCondLst>
                                    <p:cond delay="0"/>
                                  </p:stCondLst>
                                  <p:childTnLst>
                                    <p:animMotion origin="layout" path="M 4.72222E-6 -2.71605E-6 L 0.28454 0.07469 " pathEditMode="relative" rAng="0" ptsTypes="AA">
                                      <p:cBhvr>
                                        <p:cTn id="10" dur="2000" fill="hold"/>
                                        <p:tgtEl>
                                          <p:spTgt spid="17"/>
                                        </p:tgtEl>
                                        <p:attrNameLst>
                                          <p:attrName>ppt_x</p:attrName>
                                          <p:attrName>ppt_y</p:attrName>
                                        </p:attrNameLst>
                                      </p:cBhvr>
                                      <p:rCtr x="14219" y="373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9791-D8F2-E7BE-8143-9B5562C03DF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AAC62FA-84C4-A46E-43BB-48342D50DF74}"/>
              </a:ext>
            </a:extLst>
          </p:cNvPr>
          <p:cNvSpPr/>
          <p:nvPr/>
        </p:nvSpPr>
        <p:spPr>
          <a:xfrm>
            <a:off x="3231838" y="2233196"/>
            <a:ext cx="2680324" cy="677108"/>
          </a:xfrm>
          <a:prstGeom prst="rect">
            <a:avLst/>
          </a:prstGeom>
          <a:noFill/>
          <a:ln/>
        </p:spPr>
        <p:txBody>
          <a:bodyPr wrap="square" lIns="0" tIns="0" rIns="0" bIns="0" rtlCol="0" anchor="ctr">
            <a:spAutoFit/>
          </a:bodyPr>
          <a:lstStyle/>
          <a:p>
            <a:pPr marL="0" indent="0" algn="ctr">
              <a:buNone/>
            </a:pPr>
            <a:r>
              <a:rPr lang="en-US" sz="4400" b="1">
                <a:solidFill>
                  <a:srgbClr val="FFFFFF"/>
                </a:solidFill>
                <a:latin typeface="Arial" pitchFamily="34" charset="0"/>
                <a:ea typeface="Arial" pitchFamily="34" charset="-122"/>
                <a:cs typeface="Arial" pitchFamily="34" charset="-120"/>
              </a:rPr>
              <a:t>Section 2</a:t>
            </a:r>
            <a:endParaRPr lang="en-US" sz="4400" dirty="0"/>
          </a:p>
        </p:txBody>
      </p:sp>
      <p:sp>
        <p:nvSpPr>
          <p:cNvPr id="3" name="Text 1">
            <a:extLst>
              <a:ext uri="{FF2B5EF4-FFF2-40B4-BE49-F238E27FC236}">
                <a16:creationId xmlns:a16="http://schemas.microsoft.com/office/drawing/2014/main" id="{F1BC62AD-7407-79D8-06C9-A7064C46A820}"/>
              </a:ext>
            </a:extLst>
          </p:cNvPr>
          <p:cNvSpPr/>
          <p:nvPr/>
        </p:nvSpPr>
        <p:spPr>
          <a:xfrm>
            <a:off x="2807061" y="3237601"/>
            <a:ext cx="3529878" cy="311624"/>
          </a:xfrm>
          <a:prstGeom prst="rect">
            <a:avLst/>
          </a:prstGeom>
          <a:noFill/>
          <a:ln/>
        </p:spPr>
        <p:txBody>
          <a:bodyPr wrap="square" lIns="0" tIns="0" rIns="0" bIns="0" rtlCol="0" anchor="ctr">
            <a:spAutoFit/>
          </a:bodyPr>
          <a:lstStyle/>
          <a:p>
            <a:pPr marL="0" indent="0" algn="ctr">
              <a:buNone/>
            </a:pPr>
            <a:r>
              <a:rPr lang="en-US" sz="2025" b="1">
                <a:solidFill>
                  <a:srgbClr val="FFFFFF"/>
                </a:solidFill>
                <a:latin typeface="Arial" pitchFamily="34" charset="0"/>
                <a:cs typeface="Arial" pitchFamily="34" charset="-120"/>
              </a:rPr>
              <a:t>Main annotation approaches</a:t>
            </a:r>
            <a:endParaRPr lang="en-US" sz="2025" dirty="0"/>
          </a:p>
        </p:txBody>
      </p:sp>
      <p:grpSp>
        <p:nvGrpSpPr>
          <p:cNvPr id="4" name="Group 3">
            <a:extLst>
              <a:ext uri="{FF2B5EF4-FFF2-40B4-BE49-F238E27FC236}">
                <a16:creationId xmlns:a16="http://schemas.microsoft.com/office/drawing/2014/main" id="{6BA34033-429C-2C3C-FCD6-E890FBB01269}"/>
              </a:ext>
            </a:extLst>
          </p:cNvPr>
          <p:cNvGrpSpPr/>
          <p:nvPr/>
        </p:nvGrpSpPr>
        <p:grpSpPr>
          <a:xfrm>
            <a:off x="252934" y="208314"/>
            <a:ext cx="2253890" cy="682529"/>
            <a:chOff x="252934" y="366256"/>
            <a:chExt cx="2253890" cy="682529"/>
          </a:xfrm>
        </p:grpSpPr>
        <p:sp>
          <p:nvSpPr>
            <p:cNvPr id="5" name="Rectangle 4">
              <a:extLst>
                <a:ext uri="{FF2B5EF4-FFF2-40B4-BE49-F238E27FC236}">
                  <a16:creationId xmlns:a16="http://schemas.microsoft.com/office/drawing/2014/main" id="{AE605021-F9DA-1DF4-5B4F-AD9E0AE6EFEE}"/>
                </a:ext>
              </a:extLst>
            </p:cNvPr>
            <p:cNvSpPr/>
            <p:nvPr/>
          </p:nvSpPr>
          <p:spPr>
            <a:xfrm>
              <a:off x="252934" y="374455"/>
              <a:ext cx="2253890" cy="6743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CDD23AEB-328A-39C0-7234-4871F7BB5AB3}"/>
                </a:ext>
              </a:extLst>
            </p:cNvPr>
            <p:cNvPicPr>
              <a:picLocks noChangeAspect="1"/>
            </p:cNvPicPr>
            <p:nvPr/>
          </p:nvPicPr>
          <p:blipFill>
            <a:blip r:embed="rId2"/>
            <a:stretch>
              <a:fillRect/>
            </a:stretch>
          </p:blipFill>
          <p:spPr>
            <a:xfrm>
              <a:off x="252934" y="366256"/>
              <a:ext cx="2204127" cy="674330"/>
            </a:xfrm>
            <a:prstGeom prst="rect">
              <a:avLst/>
            </a:prstGeom>
          </p:spPr>
        </p:pic>
      </p:grpSp>
    </p:spTree>
    <p:extLst>
      <p:ext uri="{BB962C8B-B14F-4D97-AF65-F5344CB8AC3E}">
        <p14:creationId xmlns:p14="http://schemas.microsoft.com/office/powerpoint/2010/main" val="1825428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QANTI_theory" id="{4C6E5C03-92B4-498B-9F51-0ADA25D80C00}" vid="{420755FB-5DFD-4D61-9588-57E7B2E67E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Summer_school_Template</Template>
  <TotalTime>17718</TotalTime>
  <Words>3973</Words>
  <Application>Microsoft Office PowerPoint</Application>
  <PresentationFormat>On-screen Show (16:9)</PresentationFormat>
  <Paragraphs>710</Paragraphs>
  <Slides>60</Slides>
  <Notes>38</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60</vt:i4>
      </vt:variant>
    </vt:vector>
  </HeadingPairs>
  <TitlesOfParts>
    <vt:vector size="66" baseType="lpstr">
      <vt:lpstr>Arial</vt:lpstr>
      <vt:lpstr>Calibri</vt:lpstr>
      <vt:lpstr>Consolas</vt:lpstr>
      <vt:lpstr>Courier New</vt:lpstr>
      <vt:lpstr>Wingdings</vt:lpstr>
      <vt:lpstr>Office Theme</vt:lpstr>
      <vt:lpstr>PowerPoint Presentation</vt:lpstr>
      <vt:lpstr>PowerPoint Presentation</vt:lpstr>
      <vt:lpstr>What is an annotation?</vt:lpstr>
      <vt:lpstr>Structural vs Functional</vt:lpstr>
      <vt:lpstr>A bit of history</vt:lpstr>
      <vt:lpstr>Remembering the biology</vt:lpstr>
      <vt:lpstr>Remembering the biology</vt:lpstr>
      <vt:lpstr>How to annotate a genome?</vt:lpstr>
      <vt:lpstr>PowerPoint Presentation</vt:lpstr>
      <vt:lpstr>Ab initio</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Marov Models</vt:lpstr>
      <vt:lpstr>Ab initio – Hidden Markov Model</vt:lpstr>
      <vt:lpstr>Ab initio - AUGUSTUS</vt:lpstr>
      <vt:lpstr>Evidence-based</vt:lpstr>
      <vt:lpstr>Evidence-based - Sources</vt:lpstr>
      <vt:lpstr>Evidence based – Transcriptome curation </vt:lpstr>
      <vt:lpstr>Evidence driven</vt:lpstr>
      <vt:lpstr>Evidence driven - Augustus</vt:lpstr>
      <vt:lpstr>SQANTI-evidence</vt:lpstr>
      <vt:lpstr>SQANTI-evidence (preliminary benchmark)</vt:lpstr>
      <vt:lpstr>Deep learning genome annotation methods</vt:lpstr>
      <vt:lpstr>Deep learning based</vt:lpstr>
      <vt:lpstr>PowerPoint Presentation</vt:lpstr>
      <vt:lpstr>Quality Control</vt:lpstr>
      <vt:lpstr>Quality Control - AGAT</vt:lpstr>
      <vt:lpstr>Quality Control - BUSCO</vt:lpstr>
      <vt:lpstr>Quality Control - BUSCO </vt:lpstr>
      <vt:lpstr>Quality Control - BUSCO</vt:lpstr>
      <vt:lpstr>Quality Control - OMARK</vt:lpstr>
      <vt:lpstr>Quality Control - OMARK</vt:lpstr>
      <vt:lpstr>Quality Control - OMARK</vt:lpstr>
      <vt:lpstr>PowerPoint Presentation</vt:lpstr>
      <vt:lpstr>Functional annotation</vt:lpstr>
      <vt:lpstr>Functional Annotation - IsoAnnot</vt:lpstr>
      <vt:lpstr>Novel methods - FANTASIA</vt:lpstr>
      <vt:lpstr>Functional Annotation Fantasia</vt:lpstr>
      <vt:lpstr>Take home messages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PptxGenJS Presentation</dc:subject>
  <dc:creator>Pablo Atienza</dc:creator>
  <cp:lastModifiedBy>Pablo Atienza</cp:lastModifiedBy>
  <cp:revision>11</cp:revision>
  <dcterms:created xsi:type="dcterms:W3CDTF">2026-05-29T12:56:38Z</dcterms:created>
  <dcterms:modified xsi:type="dcterms:W3CDTF">2026-06-25T20:47:37Z</dcterms:modified>
</cp:coreProperties>
</file>