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df" ContentType="application/pd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67" r:id="rId2"/>
    <p:sldId id="264" r:id="rId3"/>
    <p:sldId id="265" r:id="rId4"/>
    <p:sldId id="328" r:id="rId5"/>
    <p:sldId id="329" r:id="rId6"/>
    <p:sldId id="332" r:id="rId7"/>
    <p:sldId id="331" r:id="rId8"/>
    <p:sldId id="333" r:id="rId9"/>
    <p:sldId id="278" r:id="rId10"/>
    <p:sldId id="287" r:id="rId11"/>
    <p:sldId id="274" r:id="rId12"/>
    <p:sldId id="279" r:id="rId13"/>
    <p:sldId id="303" r:id="rId14"/>
    <p:sldId id="307" r:id="rId15"/>
    <p:sldId id="334" r:id="rId16"/>
    <p:sldId id="336" r:id="rId17"/>
    <p:sldId id="308" r:id="rId18"/>
    <p:sldId id="335" r:id="rId19"/>
    <p:sldId id="323" r:id="rId20"/>
    <p:sldId id="310" r:id="rId21"/>
    <p:sldId id="311" r:id="rId22"/>
    <p:sldId id="312" r:id="rId23"/>
    <p:sldId id="314" r:id="rId24"/>
    <p:sldId id="315" r:id="rId25"/>
    <p:sldId id="316" r:id="rId26"/>
    <p:sldId id="313" r:id="rId27"/>
    <p:sldId id="337" r:id="rId28"/>
    <p:sldId id="317" r:id="rId29"/>
    <p:sldId id="318" r:id="rId30"/>
    <p:sldId id="319" r:id="rId31"/>
    <p:sldId id="320" r:id="rId32"/>
    <p:sldId id="321" r:id="rId33"/>
    <p:sldId id="322" r:id="rId34"/>
    <p:sldId id="338" r:id="rId35"/>
    <p:sldId id="339" r:id="rId36"/>
    <p:sldId id="340" r:id="rId37"/>
    <p:sldId id="341" r:id="rId38"/>
    <p:sldId id="342" r:id="rId39"/>
    <p:sldId id="343" r:id="rId40"/>
    <p:sldId id="327" r:id="rId41"/>
    <p:sldId id="261" r:id="rId4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5046"/>
    <a:srgbClr val="FF8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19" autoAdjust="0"/>
    <p:restoredTop sz="96331" autoAdjust="0"/>
  </p:normalViewPr>
  <p:slideViewPr>
    <p:cSldViewPr snapToGrid="0" snapToObjects="1">
      <p:cViewPr varScale="1">
        <p:scale>
          <a:sx n="110" d="100"/>
          <a:sy n="110" d="100"/>
        </p:scale>
        <p:origin x="90" y="163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3" d="100"/>
          <a:sy n="83" d="100"/>
        </p:scale>
        <p:origin x="141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160CDE8-68A4-D466-2870-B365690BBA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4A44A2-CAC7-FA7F-9D27-685C0627272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2913063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1B9064-293E-4E2C-81A6-5826235924E4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A1ED25-336C-3A72-84BF-A5D74266C5B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C01CA5-1221-1F95-56B0-B4B7FC5396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2913063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4D13AE-2F84-4360-AB6A-DD19FC0BFD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90794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0425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EE9E93-8B4A-9848-888E-615C56CD4B42}" type="slidenum">
              <a:rPr lang="en-ES" smtClean="0"/>
              <a:t>23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3778086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CB8A83-DBCD-5152-95D3-2F197A47C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A69458-FC7B-835F-5B33-C5B77ACB55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A5FC01-5B01-6CD0-84AC-3A23766AA2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94608D-2B97-10BA-7BB8-BA9BAC7C1B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EE9E93-8B4A-9848-888E-615C56CD4B42}" type="slidenum">
              <a:rPr lang="en-ES" smtClean="0"/>
              <a:t>24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1202506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4D9C25-91F6-1DB4-AE15-001C03C02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4DBB51-45A3-9B50-AF41-173FDDF499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92B562-2C42-78F3-4D14-B878E43E33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4A8542-D701-23F8-005D-FEEEFEECB0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EE9E93-8B4A-9848-888E-615C56CD4B42}" type="slidenum">
              <a:rPr lang="en-ES" smtClean="0"/>
              <a:t>25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18297807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_last_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76D3A1BF-6F1C-B281-8ED0-F5681273C6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737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EB86AE03-3878-2139-4099-A4BE803FBB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2">
            <a:extLst>
              <a:ext uri="{FF2B5EF4-FFF2-40B4-BE49-F238E27FC236}">
                <a16:creationId xmlns:a16="http://schemas.microsoft.com/office/drawing/2014/main" id="{834A7C44-3189-2592-E83C-B4D6B367BA93}"/>
              </a:ext>
            </a:extLst>
          </p:cNvPr>
          <p:cNvSpPr/>
          <p:nvPr userDrawn="1"/>
        </p:nvSpPr>
        <p:spPr>
          <a:xfrm>
            <a:off x="4143375" y="2982516"/>
            <a:ext cx="857250" cy="28575"/>
          </a:xfrm>
          <a:prstGeom prst="rect">
            <a:avLst/>
          </a:prstGeom>
          <a:solidFill>
            <a:srgbClr val="FF8C00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7333900A-0A21-91D6-0BC6-72F9C3601B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Shape 0">
            <a:extLst>
              <a:ext uri="{FF2B5EF4-FFF2-40B4-BE49-F238E27FC236}">
                <a16:creationId xmlns:a16="http://schemas.microsoft.com/office/drawing/2014/main" id="{0656EB34-8BEF-729F-C7A4-B3F1264C1A7B}"/>
              </a:ext>
            </a:extLst>
          </p:cNvPr>
          <p:cNvSpPr/>
          <p:nvPr userDrawn="1"/>
        </p:nvSpPr>
        <p:spPr>
          <a:xfrm>
            <a:off x="0" y="0"/>
            <a:ext cx="9144000" cy="514350"/>
          </a:xfrm>
          <a:prstGeom prst="rect">
            <a:avLst/>
          </a:prstGeom>
          <a:solidFill>
            <a:srgbClr val="0047A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5">
            <a:extLst>
              <a:ext uri="{FF2B5EF4-FFF2-40B4-BE49-F238E27FC236}">
                <a16:creationId xmlns:a16="http://schemas.microsoft.com/office/drawing/2014/main" id="{22566EAF-8BB7-C913-B2B0-C1CA21CADFB2}"/>
              </a:ext>
            </a:extLst>
          </p:cNvPr>
          <p:cNvSpPr/>
          <p:nvPr userDrawn="1"/>
        </p:nvSpPr>
        <p:spPr>
          <a:xfrm>
            <a:off x="278977" y="4966527"/>
            <a:ext cx="1305437" cy="12311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Long-reads Transcriptomics</a:t>
            </a:r>
            <a:endParaRPr lang="en-US" sz="800" dirty="0"/>
          </a:p>
        </p:txBody>
      </p:sp>
      <p:sp>
        <p:nvSpPr>
          <p:cNvPr id="15" name="Slide Number Placeholder 8">
            <a:extLst>
              <a:ext uri="{FF2B5EF4-FFF2-40B4-BE49-F238E27FC236}">
                <a16:creationId xmlns:a16="http://schemas.microsoft.com/office/drawing/2014/main" id="{63DEA6DA-0035-52E8-C3CD-8F955E9653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07623" y="4890857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FB3DE5-0BF2-9949-8E8E-62041A1EAF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itle 9">
            <a:extLst>
              <a:ext uri="{FF2B5EF4-FFF2-40B4-BE49-F238E27FC236}">
                <a16:creationId xmlns:a16="http://schemas.microsoft.com/office/drawing/2014/main" id="{84A4C2B4-7358-EEA5-8321-7784F71C7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861" y="110192"/>
            <a:ext cx="7700364" cy="340289"/>
          </a:xfrm>
          <a:prstGeom prst="rect">
            <a:avLst/>
          </a:prstGeom>
        </p:spPr>
        <p:txBody>
          <a:bodyPr/>
          <a:lstStyle>
            <a:lvl1pPr algn="l"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F10C08A-E6BC-A722-FBF3-B52E8703FE02}"/>
              </a:ext>
            </a:extLst>
          </p:cNvPr>
          <p:cNvGrpSpPr/>
          <p:nvPr userDrawn="1"/>
        </p:nvGrpSpPr>
        <p:grpSpPr>
          <a:xfrm>
            <a:off x="8040089" y="88760"/>
            <a:ext cx="1021557" cy="320814"/>
            <a:chOff x="7196137" y="110192"/>
            <a:chExt cx="1021557" cy="32081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BF1035B-D32D-6596-5264-71C0A0811BE2}"/>
                </a:ext>
              </a:extLst>
            </p:cNvPr>
            <p:cNvSpPr/>
            <p:nvPr userDrawn="1"/>
          </p:nvSpPr>
          <p:spPr>
            <a:xfrm>
              <a:off x="7196137" y="110192"/>
              <a:ext cx="1021557" cy="3208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12F8541-EC97-A601-3A51-84E5D7226E2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7215185" y="121443"/>
              <a:ext cx="974457" cy="2981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3402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DBDB3EC4-127B-8DB8-0B65-11DFC2A243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9050"/>
            <a:ext cx="9144000" cy="5143500"/>
          </a:xfrm>
          <a:prstGeom prst="rect">
            <a:avLst/>
          </a:prstGeom>
        </p:spPr>
      </p:pic>
      <p:sp>
        <p:nvSpPr>
          <p:cNvPr id="4" name="Shape 0">
            <a:extLst>
              <a:ext uri="{FF2B5EF4-FFF2-40B4-BE49-F238E27FC236}">
                <a16:creationId xmlns:a16="http://schemas.microsoft.com/office/drawing/2014/main" id="{D52A0FAE-5DD7-9140-68BC-11C57A5E7F25}"/>
              </a:ext>
            </a:extLst>
          </p:cNvPr>
          <p:cNvSpPr/>
          <p:nvPr userDrawn="1"/>
        </p:nvSpPr>
        <p:spPr>
          <a:xfrm>
            <a:off x="0" y="-38100"/>
            <a:ext cx="9144000" cy="558800"/>
          </a:xfrm>
          <a:prstGeom prst="rect">
            <a:avLst/>
          </a:prstGeom>
          <a:solidFill>
            <a:srgbClr val="0047A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13">
            <a:extLst>
              <a:ext uri="{FF2B5EF4-FFF2-40B4-BE49-F238E27FC236}">
                <a16:creationId xmlns:a16="http://schemas.microsoft.com/office/drawing/2014/main" id="{9F487DB7-7893-6F35-257B-69A287402663}"/>
              </a:ext>
            </a:extLst>
          </p:cNvPr>
          <p:cNvSpPr/>
          <p:nvPr userDrawn="1"/>
        </p:nvSpPr>
        <p:spPr>
          <a:xfrm>
            <a:off x="0" y="4850606"/>
            <a:ext cx="9144000" cy="292894"/>
          </a:xfrm>
          <a:prstGeom prst="rect">
            <a:avLst/>
          </a:prstGeom>
          <a:solidFill>
            <a:srgbClr val="F5F5F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15">
            <a:extLst>
              <a:ext uri="{FF2B5EF4-FFF2-40B4-BE49-F238E27FC236}">
                <a16:creationId xmlns:a16="http://schemas.microsoft.com/office/drawing/2014/main" id="{44F95E02-841A-592C-6ED8-65F90CAC75EB}"/>
              </a:ext>
            </a:extLst>
          </p:cNvPr>
          <p:cNvSpPr/>
          <p:nvPr userDrawn="1"/>
        </p:nvSpPr>
        <p:spPr>
          <a:xfrm>
            <a:off x="278977" y="4935497"/>
            <a:ext cx="1305437" cy="12311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Long-reads Transcriptomics</a:t>
            </a:r>
            <a:endParaRPr lang="en-US" sz="800" dirty="0"/>
          </a:p>
        </p:txBody>
      </p:sp>
      <p:sp>
        <p:nvSpPr>
          <p:cNvPr id="8" name="Slide Number Placeholder 8">
            <a:extLst>
              <a:ext uri="{FF2B5EF4-FFF2-40B4-BE49-F238E27FC236}">
                <a16:creationId xmlns:a16="http://schemas.microsoft.com/office/drawing/2014/main" id="{24796D1D-577A-6319-1CA1-19E59E8A96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07623" y="4890857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FB3DE5-0BF2-9949-8E8E-62041A1EAF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F971F105-4880-47AF-28B3-B781B2D4E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861" y="110192"/>
            <a:ext cx="7585660" cy="340289"/>
          </a:xfrm>
          <a:prstGeom prst="rect">
            <a:avLst/>
          </a:prstGeom>
        </p:spPr>
        <p:txBody>
          <a:bodyPr/>
          <a:lstStyle>
            <a:lvl1pPr algn="l"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339892-B791-D066-9350-A03321DF52AE}"/>
              </a:ext>
            </a:extLst>
          </p:cNvPr>
          <p:cNvGrpSpPr/>
          <p:nvPr userDrawn="1"/>
        </p:nvGrpSpPr>
        <p:grpSpPr>
          <a:xfrm>
            <a:off x="8040089" y="76060"/>
            <a:ext cx="1021557" cy="320814"/>
            <a:chOff x="7196137" y="110192"/>
            <a:chExt cx="1021557" cy="32081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54A2F80-CA63-7783-37A7-DC707427E03D}"/>
                </a:ext>
              </a:extLst>
            </p:cNvPr>
            <p:cNvSpPr/>
            <p:nvPr userDrawn="1"/>
          </p:nvSpPr>
          <p:spPr>
            <a:xfrm>
              <a:off x="7196137" y="110192"/>
              <a:ext cx="1021557" cy="3208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BA3CA9B-B80D-3B4C-4476-10CFEC57F3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7215185" y="121443"/>
              <a:ext cx="974457" cy="298125"/>
            </a:xfrm>
            <a:prstGeom prst="rect">
              <a:avLst/>
            </a:prstGeom>
          </p:spPr>
        </p:pic>
      </p:grp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1649F5D-37E4-10F0-7C80-BF823A4738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5263" y="762000"/>
            <a:ext cx="8669337" cy="3952875"/>
          </a:xfrm>
          <a:prstGeom prst="rect">
            <a:avLst/>
          </a:prstGeom>
        </p:spPr>
        <p:txBody>
          <a:bodyPr/>
          <a:lstStyle>
            <a:lvl1pPr>
              <a:buClr>
                <a:srgbClr val="FF8C00"/>
              </a:buClr>
              <a:buSzPct val="150000"/>
              <a:defRPr sz="1800"/>
            </a:lvl1pPr>
            <a:lvl2pPr>
              <a:buClr>
                <a:srgbClr val="FF8C00"/>
              </a:buClr>
              <a:buSzPct val="100000"/>
              <a:defRPr sz="1600"/>
            </a:lvl2pPr>
            <a:lvl3pPr>
              <a:buClr>
                <a:srgbClr val="FF8C00"/>
              </a:buClr>
              <a:defRPr sz="1400"/>
            </a:lvl3pPr>
            <a:lvl4pPr>
              <a:buClr>
                <a:srgbClr val="FF8C00"/>
              </a:buClr>
              <a:defRPr sz="1200"/>
            </a:lvl4pPr>
            <a:lvl5pPr>
              <a:buClr>
                <a:srgbClr val="FF8C00"/>
              </a:buCl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0659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49" r:id="rId2"/>
    <p:sldLayoutId id="2147483650" r:id="rId3"/>
    <p:sldLayoutId id="2147483652" r:id="rId4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github.com/conesalab/SQANTI3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32.pdf"/><Relationship Id="rId18" Type="http://schemas.openxmlformats.org/officeDocument/2006/relationships/image" Target="../media/image27.png"/><Relationship Id="rId26" Type="http://schemas.openxmlformats.org/officeDocument/2006/relationships/image" Target="../media/image31.png"/><Relationship Id="rId3" Type="http://schemas.openxmlformats.org/officeDocument/2006/relationships/image" Target="../media/image22.pdf"/><Relationship Id="rId21" Type="http://schemas.openxmlformats.org/officeDocument/2006/relationships/image" Target="../media/image40.pdf"/><Relationship Id="rId7" Type="http://schemas.openxmlformats.org/officeDocument/2006/relationships/image" Target="../media/image26.pdf"/><Relationship Id="rId12" Type="http://schemas.openxmlformats.org/officeDocument/2006/relationships/image" Target="../media/image24.png"/><Relationship Id="rId17" Type="http://schemas.openxmlformats.org/officeDocument/2006/relationships/image" Target="../media/image36.pdf"/><Relationship Id="rId25" Type="http://schemas.openxmlformats.org/officeDocument/2006/relationships/image" Target="../media/image44.pdf"/><Relationship Id="rId16" Type="http://schemas.openxmlformats.org/officeDocument/2006/relationships/image" Target="../media/image26.png"/><Relationship Id="rId20" Type="http://schemas.openxmlformats.org/officeDocument/2006/relationships/image" Target="../media/image28.png"/><Relationship Id="rId29" Type="http://schemas.openxmlformats.org/officeDocument/2006/relationships/image" Target="../media/image48.pd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11" Type="http://schemas.openxmlformats.org/officeDocument/2006/relationships/image" Target="../media/image30.pdf"/><Relationship Id="rId24" Type="http://schemas.openxmlformats.org/officeDocument/2006/relationships/image" Target="../media/image30.png"/><Relationship Id="rId5" Type="http://schemas.openxmlformats.org/officeDocument/2006/relationships/image" Target="../media/image24.pdf"/><Relationship Id="rId15" Type="http://schemas.openxmlformats.org/officeDocument/2006/relationships/image" Target="../media/image34.pdf"/><Relationship Id="rId23" Type="http://schemas.openxmlformats.org/officeDocument/2006/relationships/image" Target="../media/image42.pdf"/><Relationship Id="rId28" Type="http://schemas.openxmlformats.org/officeDocument/2006/relationships/image" Target="../media/image32.png"/><Relationship Id="rId10" Type="http://schemas.openxmlformats.org/officeDocument/2006/relationships/image" Target="../media/image23.png"/><Relationship Id="rId19" Type="http://schemas.openxmlformats.org/officeDocument/2006/relationships/image" Target="../media/image38.pdf"/><Relationship Id="rId31" Type="http://schemas.openxmlformats.org/officeDocument/2006/relationships/image" Target="../media/image34.emf"/><Relationship Id="rId4" Type="http://schemas.openxmlformats.org/officeDocument/2006/relationships/image" Target="../media/image20.png"/><Relationship Id="rId9" Type="http://schemas.openxmlformats.org/officeDocument/2006/relationships/image" Target="../media/image28.pdf"/><Relationship Id="rId14" Type="http://schemas.openxmlformats.org/officeDocument/2006/relationships/image" Target="../media/image25.png"/><Relationship Id="rId22" Type="http://schemas.openxmlformats.org/officeDocument/2006/relationships/image" Target="../media/image29.png"/><Relationship Id="rId27" Type="http://schemas.openxmlformats.org/officeDocument/2006/relationships/image" Target="../media/image46.pdf"/><Relationship Id="rId30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7" Type="http://schemas.openxmlformats.org/officeDocument/2006/relationships/image" Target="../media/image45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png"/><Relationship Id="rId5" Type="http://schemas.openxmlformats.org/officeDocument/2006/relationships/image" Target="../media/image18.emf"/><Relationship Id="rId4" Type="http://schemas.openxmlformats.org/officeDocument/2006/relationships/image" Target="../media/image14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sv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1.png"/><Relationship Id="rId4" Type="http://schemas.openxmlformats.org/officeDocument/2006/relationships/image" Target="../media/image50.sv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6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2" descr="preencoded.png">
            <a:extLst>
              <a:ext uri="{FF2B5EF4-FFF2-40B4-BE49-F238E27FC236}">
                <a16:creationId xmlns:a16="http://schemas.microsoft.com/office/drawing/2014/main" id="{FE02196B-C3EF-E373-12A8-ABBD288A7F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6538" y="366256"/>
            <a:ext cx="3157461" cy="666131"/>
          </a:xfrm>
          <a:prstGeom prst="rect">
            <a:avLst/>
          </a:prstGeom>
        </p:spPr>
      </p:pic>
      <p:sp>
        <p:nvSpPr>
          <p:cNvPr id="3" name="Text 0">
            <a:extLst>
              <a:ext uri="{FF2B5EF4-FFF2-40B4-BE49-F238E27FC236}">
                <a16:creationId xmlns:a16="http://schemas.microsoft.com/office/drawing/2014/main" id="{437D2A66-D3EB-75E4-B05B-CB20DB265198}"/>
              </a:ext>
            </a:extLst>
          </p:cNvPr>
          <p:cNvSpPr/>
          <p:nvPr/>
        </p:nvSpPr>
        <p:spPr>
          <a:xfrm>
            <a:off x="1983116" y="2314575"/>
            <a:ext cx="5177768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Bioinformatics Summer School</a:t>
            </a:r>
            <a:endParaRPr lang="en-US" sz="2700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5A2A2202-2830-5D69-0C87-70AD17AE61BB}"/>
              </a:ext>
            </a:extLst>
          </p:cNvPr>
          <p:cNvSpPr/>
          <p:nvPr/>
        </p:nvSpPr>
        <p:spPr>
          <a:xfrm>
            <a:off x="2807061" y="2788080"/>
            <a:ext cx="3529878" cy="6232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025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SQANTI3: Transcriptomics Quality Control</a:t>
            </a:r>
            <a:endParaRPr lang="en-US" sz="2025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46DAA440-B861-0240-74B2-DB786C53F3BA}"/>
              </a:ext>
            </a:extLst>
          </p:cNvPr>
          <p:cNvSpPr/>
          <p:nvPr/>
        </p:nvSpPr>
        <p:spPr>
          <a:xfrm>
            <a:off x="3845587" y="3579357"/>
            <a:ext cx="1452835" cy="19050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238" i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Pablo Atienza López</a:t>
            </a:r>
            <a:endParaRPr lang="en-US" sz="1238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D300135-E5CE-8230-C572-3A6A3176462E}"/>
              </a:ext>
            </a:extLst>
          </p:cNvPr>
          <p:cNvGrpSpPr/>
          <p:nvPr/>
        </p:nvGrpSpPr>
        <p:grpSpPr>
          <a:xfrm>
            <a:off x="3420726" y="3976178"/>
            <a:ext cx="2302548" cy="518091"/>
            <a:chOff x="3827195" y="4043366"/>
            <a:chExt cx="2302548" cy="518091"/>
          </a:xfrm>
        </p:grpSpPr>
        <p:sp>
          <p:nvSpPr>
            <p:cNvPr id="11" name="Snip Diagonal Corner Rectangle 10">
              <a:extLst>
                <a:ext uri="{FF2B5EF4-FFF2-40B4-BE49-F238E27FC236}">
                  <a16:creationId xmlns:a16="http://schemas.microsoft.com/office/drawing/2014/main" id="{D92FC9AA-F839-F6FB-F65D-70E0C0E0A36A}"/>
                </a:ext>
              </a:extLst>
            </p:cNvPr>
            <p:cNvSpPr/>
            <p:nvPr/>
          </p:nvSpPr>
          <p:spPr>
            <a:xfrm rot="10800000">
              <a:off x="3862915" y="4123817"/>
              <a:ext cx="2231109" cy="357188"/>
            </a:xfrm>
            <a:prstGeom prst="snip2DiagRect">
              <a:avLst/>
            </a:prstGeom>
            <a:solidFill>
              <a:srgbClr val="FF8C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Text 4">
              <a:extLst>
                <a:ext uri="{FF2B5EF4-FFF2-40B4-BE49-F238E27FC236}">
                  <a16:creationId xmlns:a16="http://schemas.microsoft.com/office/drawing/2014/main" id="{DDBDE0B7-627D-613E-ED45-017301D63A48}"/>
                </a:ext>
              </a:extLst>
            </p:cNvPr>
            <p:cNvSpPr/>
            <p:nvPr/>
          </p:nvSpPr>
          <p:spPr>
            <a:xfrm>
              <a:off x="3827195" y="4043366"/>
              <a:ext cx="2302548" cy="518091"/>
            </a:xfrm>
            <a:prstGeom prst="rect">
              <a:avLst/>
            </a:prstGeom>
            <a:noFill/>
            <a:ln/>
          </p:spPr>
          <p:txBody>
            <a:bodyPr wrap="square" lIns="170053" tIns="85090" rIns="170053" bIns="85090" rtlCol="0" anchor="ctr">
              <a:spAutoFit/>
            </a:bodyPr>
            <a:lstStyle/>
            <a:p>
              <a:pPr marL="0" indent="0" algn="ctr">
                <a:buNone/>
              </a:pPr>
              <a:r>
                <a:rPr lang="en-US" sz="1125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Genomics of Gene Expression Lab</a:t>
              </a:r>
              <a:endParaRPr lang="en-US" sz="1125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74796DB-EBB4-1AAF-C246-87500A43EF27}"/>
              </a:ext>
            </a:extLst>
          </p:cNvPr>
          <p:cNvGrpSpPr/>
          <p:nvPr/>
        </p:nvGrpSpPr>
        <p:grpSpPr>
          <a:xfrm>
            <a:off x="252934" y="366256"/>
            <a:ext cx="2253890" cy="682529"/>
            <a:chOff x="252934" y="366256"/>
            <a:chExt cx="2253890" cy="68252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50A463E-50DA-07B4-EEF6-762EB1B8E847}"/>
                </a:ext>
              </a:extLst>
            </p:cNvPr>
            <p:cNvSpPr/>
            <p:nvPr/>
          </p:nvSpPr>
          <p:spPr>
            <a:xfrm>
              <a:off x="252934" y="374455"/>
              <a:ext cx="2253890" cy="6743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FE207EF-2788-19AE-09A3-6D385D79EE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2934" y="366256"/>
              <a:ext cx="2204127" cy="6743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389202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07D79-A623-CEA4-5661-5E5D5D4B3F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1">
            <a:extLst>
              <a:ext uri="{FF2B5EF4-FFF2-40B4-BE49-F238E27FC236}">
                <a16:creationId xmlns:a16="http://schemas.microsoft.com/office/drawing/2014/main" id="{F4083D0E-5143-EC26-276D-164AE397586A}"/>
              </a:ext>
            </a:extLst>
          </p:cNvPr>
          <p:cNvSpPr/>
          <p:nvPr/>
        </p:nvSpPr>
        <p:spPr>
          <a:xfrm>
            <a:off x="214312" y="118709"/>
            <a:ext cx="872798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RNA quality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9C08F8-6DED-26A4-829A-9C0B49A03D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953819-CDAE-4B49-8708-AAC5C83D7CFB}" type="slidenum">
              <a:rPr lang="en-ES" smtClean="0"/>
              <a:t>10</a:t>
            </a:fld>
            <a:endParaRPr lang="en-E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668DB27-0ABC-AEC5-A137-0A7A299F5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A553B2A-E9CD-3A5F-74B0-958C37A988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990652C7-C45C-7F38-91F2-5B18A256484A}"/>
              </a:ext>
            </a:extLst>
          </p:cNvPr>
          <p:cNvSpPr/>
          <p:nvPr/>
        </p:nvSpPr>
        <p:spPr>
          <a:xfrm>
            <a:off x="314545" y="4093122"/>
            <a:ext cx="8627750" cy="46166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500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Checking the RNA quality is not only important to get good quality full-length transcripts, but also to see the distribution of transcripts that we have in the transcriptome of our sample</a:t>
            </a:r>
            <a:endParaRPr lang="en-US" sz="1500" dirty="0">
              <a:solidFill>
                <a:srgbClr val="0047AB"/>
              </a:solidFill>
            </a:endParaRPr>
          </a:p>
        </p:txBody>
      </p:sp>
      <p:pic>
        <p:nvPicPr>
          <p:cNvPr id="4" name="Picture 10" descr="Timeline&#10;&#10;Description automatically generated">
            <a:extLst>
              <a:ext uri="{FF2B5EF4-FFF2-40B4-BE49-F238E27FC236}">
                <a16:creationId xmlns:a16="http://schemas.microsoft.com/office/drawing/2014/main" id="{7BCC3A28-E102-0A9A-B5B3-F9938D09C5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692" y="1129109"/>
            <a:ext cx="4568369" cy="2425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13">
            <a:extLst>
              <a:ext uri="{FF2B5EF4-FFF2-40B4-BE49-F238E27FC236}">
                <a16:creationId xmlns:a16="http://schemas.microsoft.com/office/drawing/2014/main" id="{5CC29DAB-CC26-3510-8B7F-B6AFBA735BB6}"/>
              </a:ext>
            </a:extLst>
          </p:cNvPr>
          <p:cNvSpPr/>
          <p:nvPr/>
        </p:nvSpPr>
        <p:spPr>
          <a:xfrm>
            <a:off x="6061655" y="4680573"/>
            <a:ext cx="2880639" cy="10387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675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Figure source: Pardo-Palacios. 2024. 10.1038/s41592-024-02298-3</a:t>
            </a:r>
          </a:p>
        </p:txBody>
      </p:sp>
      <p:pic>
        <p:nvPicPr>
          <p:cNvPr id="6" name="Picture 2" descr="RNA Quality Control, TapeStation | Agilent">
            <a:extLst>
              <a:ext uri="{FF2B5EF4-FFF2-40B4-BE49-F238E27FC236}">
                <a16:creationId xmlns:a16="http://schemas.microsoft.com/office/drawing/2014/main" id="{20A44164-0CF2-F035-75C8-684A117F19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545" y="1337936"/>
            <a:ext cx="3940502" cy="2216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8253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4C4C06-D02F-2829-3391-0A38B6E026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1">
            <a:extLst>
              <a:ext uri="{FF2B5EF4-FFF2-40B4-BE49-F238E27FC236}">
                <a16:creationId xmlns:a16="http://schemas.microsoft.com/office/drawing/2014/main" id="{8D22A644-A043-5208-686B-74BE5A657F08}"/>
              </a:ext>
            </a:extLst>
          </p:cNvPr>
          <p:cNvSpPr/>
          <p:nvPr/>
        </p:nvSpPr>
        <p:spPr>
          <a:xfrm>
            <a:off x="214312" y="118709"/>
            <a:ext cx="872798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Solution: Transcript models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C3432F2-DAD2-6B97-AF1A-FEF5EB0425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953819-CDAE-4B49-8708-AAC5C83D7CFB}" type="slidenum">
              <a:rPr lang="en-ES" smtClean="0"/>
              <a:t>11</a:t>
            </a:fld>
            <a:endParaRPr lang="en-E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58102A5-C49F-4F4C-11A6-0FD0E9BAC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3B7FFC-742B-8FDF-7AAD-9E3204AEDC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24D32A6-AEC0-7E07-DCE4-01768E1410E7}"/>
              </a:ext>
            </a:extLst>
          </p:cNvPr>
          <p:cNvSpPr/>
          <p:nvPr/>
        </p:nvSpPr>
        <p:spPr>
          <a:xfrm>
            <a:off x="3944477" y="3167237"/>
            <a:ext cx="331740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F1099AA-8A32-4114-F01F-51D73FA8D9CF}"/>
              </a:ext>
            </a:extLst>
          </p:cNvPr>
          <p:cNvCxnSpPr>
            <a:cxnSpLocks/>
            <a:stCxn id="6" idx="3"/>
            <a:endCxn id="9" idx="1"/>
          </p:cNvCxnSpPr>
          <p:nvPr/>
        </p:nvCxnSpPr>
        <p:spPr>
          <a:xfrm flipV="1">
            <a:off x="1192631" y="1126174"/>
            <a:ext cx="2565607" cy="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0B60DF16-6840-235A-F3B0-ED1889C3B431}"/>
              </a:ext>
            </a:extLst>
          </p:cNvPr>
          <p:cNvSpPr/>
          <p:nvPr/>
        </p:nvSpPr>
        <p:spPr>
          <a:xfrm>
            <a:off x="763846" y="1068880"/>
            <a:ext cx="428785" cy="12134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6F3823-ADFB-B12B-299E-D1E62E8CEBBE}"/>
              </a:ext>
            </a:extLst>
          </p:cNvPr>
          <p:cNvSpPr/>
          <p:nvPr/>
        </p:nvSpPr>
        <p:spPr>
          <a:xfrm>
            <a:off x="2288980" y="1062126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4B56ED1-B25A-F423-0FB9-E559CAA31D83}"/>
              </a:ext>
            </a:extLst>
          </p:cNvPr>
          <p:cNvSpPr/>
          <p:nvPr/>
        </p:nvSpPr>
        <p:spPr>
          <a:xfrm>
            <a:off x="3758238" y="1062126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7EE3EAF-0C76-FE97-AA76-DA4ABA903BD1}"/>
              </a:ext>
            </a:extLst>
          </p:cNvPr>
          <p:cNvSpPr/>
          <p:nvPr/>
        </p:nvSpPr>
        <p:spPr>
          <a:xfrm>
            <a:off x="1554351" y="1062126"/>
            <a:ext cx="231854" cy="13484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94457B8-9CB6-7C27-7737-C417079BF7D5}"/>
              </a:ext>
            </a:extLst>
          </p:cNvPr>
          <p:cNvCxnSpPr>
            <a:cxnSpLocks/>
            <a:stCxn id="12" idx="3"/>
            <a:endCxn id="15" idx="1"/>
          </p:cNvCxnSpPr>
          <p:nvPr/>
        </p:nvCxnSpPr>
        <p:spPr>
          <a:xfrm flipV="1">
            <a:off x="1192630" y="1335249"/>
            <a:ext cx="2565608" cy="675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3A691657-C2EE-7CD0-B2F9-08F7131F5AF6}"/>
              </a:ext>
            </a:extLst>
          </p:cNvPr>
          <p:cNvSpPr/>
          <p:nvPr/>
        </p:nvSpPr>
        <p:spPr>
          <a:xfrm>
            <a:off x="879494" y="1277955"/>
            <a:ext cx="313137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CCED23-8CDD-CBD1-3827-417457083637}"/>
              </a:ext>
            </a:extLst>
          </p:cNvPr>
          <p:cNvSpPr/>
          <p:nvPr/>
        </p:nvSpPr>
        <p:spPr>
          <a:xfrm>
            <a:off x="2288980" y="1271201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34BC95-CB58-7FAE-260A-51D388999BD5}"/>
              </a:ext>
            </a:extLst>
          </p:cNvPr>
          <p:cNvSpPr/>
          <p:nvPr/>
        </p:nvSpPr>
        <p:spPr>
          <a:xfrm>
            <a:off x="3758238" y="1271201"/>
            <a:ext cx="397946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9AB8DD1-9F1F-1E1D-1D98-F318C47CF19C}"/>
              </a:ext>
            </a:extLst>
          </p:cNvPr>
          <p:cNvSpPr/>
          <p:nvPr/>
        </p:nvSpPr>
        <p:spPr>
          <a:xfrm>
            <a:off x="1554351" y="1271202"/>
            <a:ext cx="231854" cy="13484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CB4E5C1-E199-39D4-19A9-46D8F18F76BB}"/>
              </a:ext>
            </a:extLst>
          </p:cNvPr>
          <p:cNvCxnSpPr>
            <a:cxnSpLocks/>
            <a:stCxn id="20" idx="1"/>
            <a:endCxn id="19" idx="1"/>
          </p:cNvCxnSpPr>
          <p:nvPr/>
        </p:nvCxnSpPr>
        <p:spPr>
          <a:xfrm flipV="1">
            <a:off x="1548115" y="2308738"/>
            <a:ext cx="2210123" cy="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F87A8CA7-3C83-2C75-ACEC-B56BA0490EC1}"/>
              </a:ext>
            </a:extLst>
          </p:cNvPr>
          <p:cNvSpPr/>
          <p:nvPr/>
        </p:nvSpPr>
        <p:spPr>
          <a:xfrm>
            <a:off x="2288980" y="2244690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E88E40F-5315-6936-13EE-17E654E2170A}"/>
              </a:ext>
            </a:extLst>
          </p:cNvPr>
          <p:cNvSpPr/>
          <p:nvPr/>
        </p:nvSpPr>
        <p:spPr>
          <a:xfrm>
            <a:off x="3758239" y="2244690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FE499F5-3327-46FB-A194-99483697BC57}"/>
              </a:ext>
            </a:extLst>
          </p:cNvPr>
          <p:cNvSpPr/>
          <p:nvPr/>
        </p:nvSpPr>
        <p:spPr>
          <a:xfrm>
            <a:off x="1548116" y="2244690"/>
            <a:ext cx="231854" cy="13484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1B3C22E-D7B1-8F45-5CC4-A4C3EA23DF52}"/>
              </a:ext>
            </a:extLst>
          </p:cNvPr>
          <p:cNvCxnSpPr>
            <a:cxnSpLocks/>
            <a:stCxn id="22" idx="3"/>
            <a:endCxn id="24" idx="1"/>
          </p:cNvCxnSpPr>
          <p:nvPr/>
        </p:nvCxnSpPr>
        <p:spPr>
          <a:xfrm flipV="1">
            <a:off x="1192631" y="903424"/>
            <a:ext cx="2565607" cy="675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77F0D5E3-D6B9-BA95-265B-C7DBE9B9A046}"/>
              </a:ext>
            </a:extLst>
          </p:cNvPr>
          <p:cNvSpPr/>
          <p:nvPr/>
        </p:nvSpPr>
        <p:spPr>
          <a:xfrm>
            <a:off x="689856" y="846131"/>
            <a:ext cx="502775" cy="128094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7FF1905-639C-BDEE-B93F-BF8EC8BF6F45}"/>
              </a:ext>
            </a:extLst>
          </p:cNvPr>
          <p:cNvSpPr/>
          <p:nvPr/>
        </p:nvSpPr>
        <p:spPr>
          <a:xfrm>
            <a:off x="2288980" y="839377"/>
            <a:ext cx="502775" cy="128094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49F8C91-AD99-4101-81B0-55AC88FA1EDA}"/>
              </a:ext>
            </a:extLst>
          </p:cNvPr>
          <p:cNvSpPr/>
          <p:nvPr/>
        </p:nvSpPr>
        <p:spPr>
          <a:xfrm>
            <a:off x="3758238" y="839377"/>
            <a:ext cx="502775" cy="128094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F118B95-1224-E1EC-BA7B-E4350B171D0F}"/>
              </a:ext>
            </a:extLst>
          </p:cNvPr>
          <p:cNvSpPr/>
          <p:nvPr/>
        </p:nvSpPr>
        <p:spPr>
          <a:xfrm>
            <a:off x="1554351" y="839376"/>
            <a:ext cx="231854" cy="134848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494079A-6756-6CAD-B246-B6BB695B0E6B}"/>
              </a:ext>
            </a:extLst>
          </p:cNvPr>
          <p:cNvCxnSpPr>
            <a:cxnSpLocks/>
            <a:stCxn id="29" idx="1"/>
            <a:endCxn id="28" idx="1"/>
          </p:cNvCxnSpPr>
          <p:nvPr/>
        </p:nvCxnSpPr>
        <p:spPr>
          <a:xfrm flipV="1">
            <a:off x="1548115" y="2520178"/>
            <a:ext cx="2210123" cy="1013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17419D55-A4C2-1D4B-B181-A8D23385ACA8}"/>
              </a:ext>
            </a:extLst>
          </p:cNvPr>
          <p:cNvSpPr/>
          <p:nvPr/>
        </p:nvSpPr>
        <p:spPr>
          <a:xfrm>
            <a:off x="2288980" y="2462885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D698103-8CBA-A843-7BA8-0C2AA2F647CA}"/>
              </a:ext>
            </a:extLst>
          </p:cNvPr>
          <p:cNvSpPr/>
          <p:nvPr/>
        </p:nvSpPr>
        <p:spPr>
          <a:xfrm>
            <a:off x="3758238" y="2462885"/>
            <a:ext cx="290008" cy="11458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564A34E-C2D2-E038-ACAE-DB6EA953B788}"/>
              </a:ext>
            </a:extLst>
          </p:cNvPr>
          <p:cNvSpPr/>
          <p:nvPr/>
        </p:nvSpPr>
        <p:spPr>
          <a:xfrm>
            <a:off x="1548116" y="2462884"/>
            <a:ext cx="231854" cy="13484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C9253E3-0904-F703-8F40-E53EB4CE1267}"/>
              </a:ext>
            </a:extLst>
          </p:cNvPr>
          <p:cNvCxnSpPr>
            <a:cxnSpLocks/>
            <a:stCxn id="31" idx="3"/>
            <a:endCxn id="33" idx="1"/>
          </p:cNvCxnSpPr>
          <p:nvPr/>
        </p:nvCxnSpPr>
        <p:spPr>
          <a:xfrm flipV="1">
            <a:off x="1192630" y="1724619"/>
            <a:ext cx="2565608" cy="675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58D2EDD6-6079-4896-EA91-DAE233B63A86}"/>
              </a:ext>
            </a:extLst>
          </p:cNvPr>
          <p:cNvSpPr/>
          <p:nvPr/>
        </p:nvSpPr>
        <p:spPr>
          <a:xfrm>
            <a:off x="879494" y="1667326"/>
            <a:ext cx="313137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41B6CF4-A88E-6E35-FB6A-29457235DBA6}"/>
              </a:ext>
            </a:extLst>
          </p:cNvPr>
          <p:cNvSpPr/>
          <p:nvPr/>
        </p:nvSpPr>
        <p:spPr>
          <a:xfrm>
            <a:off x="2288980" y="1660572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321840E-6669-5082-2FF8-638482AA148A}"/>
              </a:ext>
            </a:extLst>
          </p:cNvPr>
          <p:cNvSpPr/>
          <p:nvPr/>
        </p:nvSpPr>
        <p:spPr>
          <a:xfrm>
            <a:off x="3758238" y="1660572"/>
            <a:ext cx="397946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B039532-E327-7B49-3802-911DC97BA327}"/>
              </a:ext>
            </a:extLst>
          </p:cNvPr>
          <p:cNvCxnSpPr>
            <a:cxnSpLocks/>
            <a:stCxn id="35" idx="3"/>
            <a:endCxn id="37" idx="1"/>
          </p:cNvCxnSpPr>
          <p:nvPr/>
        </p:nvCxnSpPr>
        <p:spPr>
          <a:xfrm flipV="1">
            <a:off x="1192630" y="1923514"/>
            <a:ext cx="2565608" cy="675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91BB123E-ABDF-F781-6BFA-F6179C12D3E2}"/>
              </a:ext>
            </a:extLst>
          </p:cNvPr>
          <p:cNvSpPr/>
          <p:nvPr/>
        </p:nvSpPr>
        <p:spPr>
          <a:xfrm>
            <a:off x="879494" y="1866220"/>
            <a:ext cx="313137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B6A43EF-96EF-B755-A922-2370B30B55B3}"/>
              </a:ext>
            </a:extLst>
          </p:cNvPr>
          <p:cNvSpPr/>
          <p:nvPr/>
        </p:nvSpPr>
        <p:spPr>
          <a:xfrm>
            <a:off x="2288980" y="1859466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01BE2D1-352B-857E-6C14-C4C88ACB81FE}"/>
              </a:ext>
            </a:extLst>
          </p:cNvPr>
          <p:cNvSpPr/>
          <p:nvPr/>
        </p:nvSpPr>
        <p:spPr>
          <a:xfrm>
            <a:off x="3758238" y="1859466"/>
            <a:ext cx="397946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0DA9E69-E1C6-DB2E-583F-3B8DE6E08729}"/>
              </a:ext>
            </a:extLst>
          </p:cNvPr>
          <p:cNvCxnSpPr>
            <a:cxnSpLocks/>
            <a:stCxn id="39" idx="3"/>
            <a:endCxn id="41" idx="1"/>
          </p:cNvCxnSpPr>
          <p:nvPr/>
        </p:nvCxnSpPr>
        <p:spPr>
          <a:xfrm flipV="1">
            <a:off x="1192631" y="1550119"/>
            <a:ext cx="2565607" cy="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F7638822-1A2B-92A6-F7A8-243F8DB54818}"/>
              </a:ext>
            </a:extLst>
          </p:cNvPr>
          <p:cNvSpPr/>
          <p:nvPr/>
        </p:nvSpPr>
        <p:spPr>
          <a:xfrm>
            <a:off x="763846" y="1492826"/>
            <a:ext cx="428785" cy="12134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CC5E739-B5AB-A4F4-E7C1-0339433E54B5}"/>
              </a:ext>
            </a:extLst>
          </p:cNvPr>
          <p:cNvSpPr/>
          <p:nvPr/>
        </p:nvSpPr>
        <p:spPr>
          <a:xfrm>
            <a:off x="2288980" y="1486072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9D08261-CC3C-5807-F518-69DBEBFC3C84}"/>
              </a:ext>
            </a:extLst>
          </p:cNvPr>
          <p:cNvSpPr/>
          <p:nvPr/>
        </p:nvSpPr>
        <p:spPr>
          <a:xfrm>
            <a:off x="3758238" y="1486072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CA5860B-C4D9-10C0-F1B4-86151C1AD7B2}"/>
              </a:ext>
            </a:extLst>
          </p:cNvPr>
          <p:cNvSpPr/>
          <p:nvPr/>
        </p:nvSpPr>
        <p:spPr>
          <a:xfrm>
            <a:off x="1554351" y="1486071"/>
            <a:ext cx="231854" cy="13484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FDE1132A-3425-4255-279B-1241766B75D3}"/>
              </a:ext>
            </a:extLst>
          </p:cNvPr>
          <p:cNvCxnSpPr>
            <a:cxnSpLocks/>
            <a:stCxn id="44" idx="3"/>
            <a:endCxn id="46" idx="1"/>
          </p:cNvCxnSpPr>
          <p:nvPr/>
        </p:nvCxnSpPr>
        <p:spPr>
          <a:xfrm flipV="1">
            <a:off x="1067422" y="2707056"/>
            <a:ext cx="2682890" cy="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>
            <a:extLst>
              <a:ext uri="{FF2B5EF4-FFF2-40B4-BE49-F238E27FC236}">
                <a16:creationId xmlns:a16="http://schemas.microsoft.com/office/drawing/2014/main" id="{DF90BBBB-3C71-5FC8-26DB-1228DE234EF9}"/>
              </a:ext>
            </a:extLst>
          </p:cNvPr>
          <p:cNvSpPr/>
          <p:nvPr/>
        </p:nvSpPr>
        <p:spPr>
          <a:xfrm>
            <a:off x="755921" y="2649762"/>
            <a:ext cx="311502" cy="12134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6AE9203-557E-6F78-E05B-8B63C4AA4761}"/>
              </a:ext>
            </a:extLst>
          </p:cNvPr>
          <p:cNvSpPr/>
          <p:nvPr/>
        </p:nvSpPr>
        <p:spPr>
          <a:xfrm>
            <a:off x="2452089" y="2643008"/>
            <a:ext cx="331740" cy="13484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11CAAC48-15D5-0B0E-FF12-9AE8FB8C606F}"/>
              </a:ext>
            </a:extLst>
          </p:cNvPr>
          <p:cNvSpPr/>
          <p:nvPr/>
        </p:nvSpPr>
        <p:spPr>
          <a:xfrm>
            <a:off x="3750313" y="2643008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8C5A2C65-E358-C0E8-F6D0-AC401ED45B27}"/>
              </a:ext>
            </a:extLst>
          </p:cNvPr>
          <p:cNvSpPr/>
          <p:nvPr/>
        </p:nvSpPr>
        <p:spPr>
          <a:xfrm>
            <a:off x="1546426" y="2643008"/>
            <a:ext cx="231854" cy="13484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03F6FEB7-2552-8DD4-3549-CFC9992F804F}"/>
              </a:ext>
            </a:extLst>
          </p:cNvPr>
          <p:cNvCxnSpPr>
            <a:cxnSpLocks/>
            <a:stCxn id="49" idx="3"/>
            <a:endCxn id="51" idx="1"/>
          </p:cNvCxnSpPr>
          <p:nvPr/>
        </p:nvCxnSpPr>
        <p:spPr>
          <a:xfrm flipV="1">
            <a:off x="1067422" y="2877142"/>
            <a:ext cx="2682890" cy="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F8B85FE3-62E3-F92A-E328-56E4EE83A1A4}"/>
              </a:ext>
            </a:extLst>
          </p:cNvPr>
          <p:cNvSpPr/>
          <p:nvPr/>
        </p:nvSpPr>
        <p:spPr>
          <a:xfrm>
            <a:off x="755921" y="2819849"/>
            <a:ext cx="311502" cy="12134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169A498B-F305-CEAC-DC46-C5A0A347B371}"/>
              </a:ext>
            </a:extLst>
          </p:cNvPr>
          <p:cNvSpPr/>
          <p:nvPr/>
        </p:nvSpPr>
        <p:spPr>
          <a:xfrm>
            <a:off x="2452089" y="2813095"/>
            <a:ext cx="331740" cy="13484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C767D0C-1D9D-A674-7691-95C52AB4B350}"/>
              </a:ext>
            </a:extLst>
          </p:cNvPr>
          <p:cNvSpPr/>
          <p:nvPr/>
        </p:nvSpPr>
        <p:spPr>
          <a:xfrm>
            <a:off x="3750313" y="2813095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F4F1E73C-9C26-02D5-1F78-4A2AF0929365}"/>
              </a:ext>
            </a:extLst>
          </p:cNvPr>
          <p:cNvSpPr/>
          <p:nvPr/>
        </p:nvSpPr>
        <p:spPr>
          <a:xfrm>
            <a:off x="1546426" y="2813094"/>
            <a:ext cx="231854" cy="13484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C7F79404-5F47-8F0E-07AC-7BEFB3A99254}"/>
              </a:ext>
            </a:extLst>
          </p:cNvPr>
          <p:cNvCxnSpPr>
            <a:cxnSpLocks/>
            <a:stCxn id="54" idx="3"/>
            <a:endCxn id="56" idx="1"/>
          </p:cNvCxnSpPr>
          <p:nvPr/>
        </p:nvCxnSpPr>
        <p:spPr>
          <a:xfrm flipV="1">
            <a:off x="1067422" y="3061900"/>
            <a:ext cx="2682890" cy="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>
            <a:extLst>
              <a:ext uri="{FF2B5EF4-FFF2-40B4-BE49-F238E27FC236}">
                <a16:creationId xmlns:a16="http://schemas.microsoft.com/office/drawing/2014/main" id="{5D2783C6-5F2B-940E-DDF0-9D7CD7F36731}"/>
              </a:ext>
            </a:extLst>
          </p:cNvPr>
          <p:cNvSpPr/>
          <p:nvPr/>
        </p:nvSpPr>
        <p:spPr>
          <a:xfrm>
            <a:off x="755921" y="3004607"/>
            <a:ext cx="311502" cy="12134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B1E7D663-D6E6-F8E5-9266-89E84D0E5196}"/>
              </a:ext>
            </a:extLst>
          </p:cNvPr>
          <p:cNvSpPr/>
          <p:nvPr/>
        </p:nvSpPr>
        <p:spPr>
          <a:xfrm>
            <a:off x="2452089" y="2997853"/>
            <a:ext cx="331740" cy="13484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231D3ADD-FAF1-67D6-0783-9759487E0C5A}"/>
              </a:ext>
            </a:extLst>
          </p:cNvPr>
          <p:cNvSpPr/>
          <p:nvPr/>
        </p:nvSpPr>
        <p:spPr>
          <a:xfrm>
            <a:off x="3750313" y="2997853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6763EA86-571D-3C6F-F26B-3DFAE3B48648}"/>
              </a:ext>
            </a:extLst>
          </p:cNvPr>
          <p:cNvSpPr/>
          <p:nvPr/>
        </p:nvSpPr>
        <p:spPr>
          <a:xfrm>
            <a:off x="1546426" y="2997852"/>
            <a:ext cx="231854" cy="13484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6242D644-44D8-DFB2-A791-2ACBB9E30284}"/>
              </a:ext>
            </a:extLst>
          </p:cNvPr>
          <p:cNvCxnSpPr>
            <a:cxnSpLocks/>
            <a:stCxn id="59" idx="3"/>
            <a:endCxn id="61" idx="1"/>
          </p:cNvCxnSpPr>
          <p:nvPr/>
        </p:nvCxnSpPr>
        <p:spPr>
          <a:xfrm flipV="1">
            <a:off x="1184706" y="2105455"/>
            <a:ext cx="2565608" cy="675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>
            <a:extLst>
              <a:ext uri="{FF2B5EF4-FFF2-40B4-BE49-F238E27FC236}">
                <a16:creationId xmlns:a16="http://schemas.microsoft.com/office/drawing/2014/main" id="{E6FCEAA8-197F-BE0C-7684-90FCD02F937E}"/>
              </a:ext>
            </a:extLst>
          </p:cNvPr>
          <p:cNvSpPr/>
          <p:nvPr/>
        </p:nvSpPr>
        <p:spPr>
          <a:xfrm>
            <a:off x="871568" y="2048161"/>
            <a:ext cx="313137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F1C26D15-2F85-B8E7-BA67-5B1266782B0A}"/>
              </a:ext>
            </a:extLst>
          </p:cNvPr>
          <p:cNvSpPr/>
          <p:nvPr/>
        </p:nvSpPr>
        <p:spPr>
          <a:xfrm>
            <a:off x="2281054" y="2041407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D2BDB2D0-C591-2E54-9CAC-FE7FAA9A997A}"/>
              </a:ext>
            </a:extLst>
          </p:cNvPr>
          <p:cNvSpPr/>
          <p:nvPr/>
        </p:nvSpPr>
        <p:spPr>
          <a:xfrm>
            <a:off x="3750313" y="2041407"/>
            <a:ext cx="397946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FA72607F-90F5-9014-75AC-DFF0E77FE079}"/>
              </a:ext>
            </a:extLst>
          </p:cNvPr>
          <p:cNvCxnSpPr>
            <a:cxnSpLocks/>
            <a:endCxn id="4" idx="1"/>
          </p:cNvCxnSpPr>
          <p:nvPr/>
        </p:nvCxnSpPr>
        <p:spPr>
          <a:xfrm>
            <a:off x="2591083" y="3231284"/>
            <a:ext cx="13533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50CC8DD7-1C75-59DC-5FF8-E3EFFDCD2C2A}"/>
              </a:ext>
            </a:extLst>
          </p:cNvPr>
          <p:cNvSpPr/>
          <p:nvPr/>
        </p:nvSpPr>
        <p:spPr>
          <a:xfrm>
            <a:off x="2475219" y="3167238"/>
            <a:ext cx="200672" cy="13484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C06F2A9-D7DE-CBB4-AE78-9DB45DAB03DA}"/>
              </a:ext>
            </a:extLst>
          </p:cNvPr>
          <p:cNvSpPr txBox="1"/>
          <p:nvPr/>
        </p:nvSpPr>
        <p:spPr>
          <a:xfrm>
            <a:off x="4375970" y="786392"/>
            <a:ext cx="174278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ES" sz="1350" dirty="0"/>
              <a:t>Reference transcript</a:t>
            </a:r>
          </a:p>
        </p:txBody>
      </p:sp>
      <p:sp>
        <p:nvSpPr>
          <p:cNvPr id="65" name="Text 1">
            <a:extLst>
              <a:ext uri="{FF2B5EF4-FFF2-40B4-BE49-F238E27FC236}">
                <a16:creationId xmlns:a16="http://schemas.microsoft.com/office/drawing/2014/main" id="{FC924F7A-4407-AF7C-2088-5DB960667F86}"/>
              </a:ext>
            </a:extLst>
          </p:cNvPr>
          <p:cNvSpPr/>
          <p:nvPr/>
        </p:nvSpPr>
        <p:spPr>
          <a:xfrm>
            <a:off x="4618656" y="1870126"/>
            <a:ext cx="4006870" cy="92333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0047AB"/>
                </a:solidFill>
              </a:rPr>
              <a:t>Millions of reads, many minor differences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sz="1500" dirty="0">
              <a:solidFill>
                <a:srgbClr val="0047AB"/>
              </a:solidFill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rgbClr val="0047AB"/>
                </a:solidFill>
              </a:rPr>
              <a:t>Goal</a:t>
            </a:r>
            <a:r>
              <a:rPr lang="en-US" sz="1500" dirty="0">
                <a:solidFill>
                  <a:srgbClr val="0047AB"/>
                </a:solidFill>
              </a:rPr>
              <a:t>: collapse similar reads to </a:t>
            </a:r>
            <a:r>
              <a:rPr lang="en-US" sz="1500" b="1" dirty="0">
                <a:solidFill>
                  <a:srgbClr val="0047AB"/>
                </a:solidFill>
              </a:rPr>
              <a:t>identify</a:t>
            </a:r>
            <a:r>
              <a:rPr lang="en-US" sz="1500" dirty="0">
                <a:solidFill>
                  <a:srgbClr val="0047AB"/>
                </a:solidFill>
              </a:rPr>
              <a:t> consistently occurring </a:t>
            </a:r>
            <a:r>
              <a:rPr lang="en-US" sz="1500" b="1" dirty="0">
                <a:solidFill>
                  <a:srgbClr val="0047AB"/>
                </a:solidFill>
              </a:rPr>
              <a:t>transcript models</a:t>
            </a:r>
          </a:p>
        </p:txBody>
      </p:sp>
      <p:sp>
        <p:nvSpPr>
          <p:cNvPr id="66" name="Text 1">
            <a:extLst>
              <a:ext uri="{FF2B5EF4-FFF2-40B4-BE49-F238E27FC236}">
                <a16:creationId xmlns:a16="http://schemas.microsoft.com/office/drawing/2014/main" id="{A0D4DFDB-9B6D-DEA1-D04D-173D70252D46}"/>
              </a:ext>
            </a:extLst>
          </p:cNvPr>
          <p:cNvSpPr/>
          <p:nvPr/>
        </p:nvSpPr>
        <p:spPr>
          <a:xfrm>
            <a:off x="4910962" y="3071250"/>
            <a:ext cx="3403364" cy="46166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500" dirty="0">
                <a:solidFill>
                  <a:srgbClr val="0047AB"/>
                </a:solidFill>
              </a:rPr>
              <a:t>Differentiate biological and technical artifacts from real transcripts</a:t>
            </a:r>
          </a:p>
        </p:txBody>
      </p:sp>
      <p:sp>
        <p:nvSpPr>
          <p:cNvPr id="67" name="Down Arrow 66">
            <a:extLst>
              <a:ext uri="{FF2B5EF4-FFF2-40B4-BE49-F238E27FC236}">
                <a16:creationId xmlns:a16="http://schemas.microsoft.com/office/drawing/2014/main" id="{7BB4BAC1-E2E4-363C-16BC-338EEC810BA2}"/>
              </a:ext>
            </a:extLst>
          </p:cNvPr>
          <p:cNvSpPr/>
          <p:nvPr/>
        </p:nvSpPr>
        <p:spPr>
          <a:xfrm>
            <a:off x="6143920" y="2813095"/>
            <a:ext cx="205033" cy="25815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 sz="1350"/>
          </a:p>
        </p:txBody>
      </p:sp>
    </p:spTree>
    <p:extLst>
      <p:ext uri="{BB962C8B-B14F-4D97-AF65-F5344CB8AC3E}">
        <p14:creationId xmlns:p14="http://schemas.microsoft.com/office/powerpoint/2010/main" val="28240895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BA1AD9-7F9B-276B-0D02-CD97A9ADA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1">
            <a:extLst>
              <a:ext uri="{FF2B5EF4-FFF2-40B4-BE49-F238E27FC236}">
                <a16:creationId xmlns:a16="http://schemas.microsoft.com/office/drawing/2014/main" id="{7F1D5AF5-94B1-96C5-2D6C-8966A72C4404}"/>
              </a:ext>
            </a:extLst>
          </p:cNvPr>
          <p:cNvSpPr/>
          <p:nvPr/>
        </p:nvSpPr>
        <p:spPr>
          <a:xfrm>
            <a:off x="214312" y="118709"/>
            <a:ext cx="872798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Solution: Transcript models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3ACB8A5-CE60-9957-32CB-36958B68C1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953819-CDAE-4B49-8708-AAC5C83D7CFB}" type="slidenum">
              <a:rPr lang="en-ES" smtClean="0"/>
              <a:t>12</a:t>
            </a:fld>
            <a:endParaRPr lang="en-E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635BBA9D-2486-8E60-D009-0EF0AB231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257F3BE-DEB2-1A8A-5888-12E21E6BBD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B7AC20-CB40-935A-3698-FA61B31C4DFF}"/>
              </a:ext>
            </a:extLst>
          </p:cNvPr>
          <p:cNvSpPr/>
          <p:nvPr/>
        </p:nvSpPr>
        <p:spPr>
          <a:xfrm>
            <a:off x="3944477" y="3167237"/>
            <a:ext cx="331740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0CBDB29-509D-F4AE-255E-7477E0ADCFA9}"/>
              </a:ext>
            </a:extLst>
          </p:cNvPr>
          <p:cNvCxnSpPr>
            <a:cxnSpLocks/>
            <a:stCxn id="6" idx="3"/>
            <a:endCxn id="9" idx="1"/>
          </p:cNvCxnSpPr>
          <p:nvPr/>
        </p:nvCxnSpPr>
        <p:spPr>
          <a:xfrm flipV="1">
            <a:off x="1192631" y="1126174"/>
            <a:ext cx="2565607" cy="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C3C296D9-F07E-3B95-C5BD-34EEDC66FB7F}"/>
              </a:ext>
            </a:extLst>
          </p:cNvPr>
          <p:cNvSpPr/>
          <p:nvPr/>
        </p:nvSpPr>
        <p:spPr>
          <a:xfrm>
            <a:off x="763846" y="1068880"/>
            <a:ext cx="428785" cy="12134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5F130AE-EC37-C77C-FAC0-CFE950014795}"/>
              </a:ext>
            </a:extLst>
          </p:cNvPr>
          <p:cNvSpPr/>
          <p:nvPr/>
        </p:nvSpPr>
        <p:spPr>
          <a:xfrm>
            <a:off x="2288980" y="1062126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0A32A1B-0AB9-AE31-E2B6-A7FFE6A7A082}"/>
              </a:ext>
            </a:extLst>
          </p:cNvPr>
          <p:cNvSpPr/>
          <p:nvPr/>
        </p:nvSpPr>
        <p:spPr>
          <a:xfrm>
            <a:off x="3758238" y="1062126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573528-59D5-DE08-9145-C178E8252630}"/>
              </a:ext>
            </a:extLst>
          </p:cNvPr>
          <p:cNvSpPr/>
          <p:nvPr/>
        </p:nvSpPr>
        <p:spPr>
          <a:xfrm>
            <a:off x="1554351" y="1062126"/>
            <a:ext cx="231854" cy="13484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D496B3D-7C4E-D36A-73A7-46A93F9A3E66}"/>
              </a:ext>
            </a:extLst>
          </p:cNvPr>
          <p:cNvCxnSpPr>
            <a:cxnSpLocks/>
            <a:stCxn id="20" idx="1"/>
            <a:endCxn id="19" idx="1"/>
          </p:cNvCxnSpPr>
          <p:nvPr/>
        </p:nvCxnSpPr>
        <p:spPr>
          <a:xfrm flipV="1">
            <a:off x="1548115" y="2308738"/>
            <a:ext cx="2210123" cy="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96E623E9-E09A-4D83-E0EB-CD4583A188DD}"/>
              </a:ext>
            </a:extLst>
          </p:cNvPr>
          <p:cNvSpPr/>
          <p:nvPr/>
        </p:nvSpPr>
        <p:spPr>
          <a:xfrm>
            <a:off x="2288980" y="2244690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F563AC7-3C12-713B-803B-E543E55A1FE5}"/>
              </a:ext>
            </a:extLst>
          </p:cNvPr>
          <p:cNvSpPr/>
          <p:nvPr/>
        </p:nvSpPr>
        <p:spPr>
          <a:xfrm>
            <a:off x="3758239" y="2244690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DB87016-2FF3-3E43-9ABC-E1C7E7268166}"/>
              </a:ext>
            </a:extLst>
          </p:cNvPr>
          <p:cNvSpPr/>
          <p:nvPr/>
        </p:nvSpPr>
        <p:spPr>
          <a:xfrm>
            <a:off x="1548116" y="2244690"/>
            <a:ext cx="231854" cy="13484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0AC1D8D-A107-1C25-A428-CB83E2AF8B8D}"/>
              </a:ext>
            </a:extLst>
          </p:cNvPr>
          <p:cNvCxnSpPr>
            <a:cxnSpLocks/>
            <a:stCxn id="22" idx="3"/>
            <a:endCxn id="24" idx="1"/>
          </p:cNvCxnSpPr>
          <p:nvPr/>
        </p:nvCxnSpPr>
        <p:spPr>
          <a:xfrm flipV="1">
            <a:off x="1192631" y="903424"/>
            <a:ext cx="2565607" cy="675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16D9B-3D4C-C29C-C531-C2673FEB6715}"/>
              </a:ext>
            </a:extLst>
          </p:cNvPr>
          <p:cNvSpPr/>
          <p:nvPr/>
        </p:nvSpPr>
        <p:spPr>
          <a:xfrm>
            <a:off x="689856" y="846131"/>
            <a:ext cx="502775" cy="128094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69F43D0-B3EE-E7E9-CDA8-BEE0F643FCE0}"/>
              </a:ext>
            </a:extLst>
          </p:cNvPr>
          <p:cNvSpPr/>
          <p:nvPr/>
        </p:nvSpPr>
        <p:spPr>
          <a:xfrm>
            <a:off x="2288980" y="839377"/>
            <a:ext cx="502775" cy="128094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D213664-F17A-89D4-9D60-45F1EE72AE02}"/>
              </a:ext>
            </a:extLst>
          </p:cNvPr>
          <p:cNvSpPr/>
          <p:nvPr/>
        </p:nvSpPr>
        <p:spPr>
          <a:xfrm>
            <a:off x="3758238" y="839377"/>
            <a:ext cx="502775" cy="128094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13A4F62-D239-1811-AFC3-B6DEA4A8FD91}"/>
              </a:ext>
            </a:extLst>
          </p:cNvPr>
          <p:cNvSpPr/>
          <p:nvPr/>
        </p:nvSpPr>
        <p:spPr>
          <a:xfrm>
            <a:off x="1554351" y="839376"/>
            <a:ext cx="231854" cy="134848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CCB0DDF-E163-E6F2-2947-AF4B5A43FF8B}"/>
              </a:ext>
            </a:extLst>
          </p:cNvPr>
          <p:cNvCxnSpPr>
            <a:cxnSpLocks/>
            <a:stCxn id="31" idx="3"/>
            <a:endCxn id="33" idx="1"/>
          </p:cNvCxnSpPr>
          <p:nvPr/>
        </p:nvCxnSpPr>
        <p:spPr>
          <a:xfrm flipV="1">
            <a:off x="1192630" y="1724619"/>
            <a:ext cx="2565608" cy="675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C597B9B6-230A-2E41-ACD4-C51A5EDC0BCF}"/>
              </a:ext>
            </a:extLst>
          </p:cNvPr>
          <p:cNvSpPr/>
          <p:nvPr/>
        </p:nvSpPr>
        <p:spPr>
          <a:xfrm>
            <a:off x="879494" y="1667326"/>
            <a:ext cx="313137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EF49C60-3E0B-8E57-0BAC-1F38C889B55F}"/>
              </a:ext>
            </a:extLst>
          </p:cNvPr>
          <p:cNvSpPr/>
          <p:nvPr/>
        </p:nvSpPr>
        <p:spPr>
          <a:xfrm>
            <a:off x="2288980" y="1660572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B39A39E-BCE2-7559-CD51-E755ADE3A4E5}"/>
              </a:ext>
            </a:extLst>
          </p:cNvPr>
          <p:cNvSpPr/>
          <p:nvPr/>
        </p:nvSpPr>
        <p:spPr>
          <a:xfrm>
            <a:off x="3758238" y="1660572"/>
            <a:ext cx="397946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0A1E3185-A00A-A67B-F4BA-7E6678B034CD}"/>
              </a:ext>
            </a:extLst>
          </p:cNvPr>
          <p:cNvCxnSpPr>
            <a:cxnSpLocks/>
            <a:stCxn id="44" idx="3"/>
            <a:endCxn id="46" idx="1"/>
          </p:cNvCxnSpPr>
          <p:nvPr/>
        </p:nvCxnSpPr>
        <p:spPr>
          <a:xfrm flipV="1">
            <a:off x="1067422" y="2707056"/>
            <a:ext cx="2682890" cy="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>
            <a:extLst>
              <a:ext uri="{FF2B5EF4-FFF2-40B4-BE49-F238E27FC236}">
                <a16:creationId xmlns:a16="http://schemas.microsoft.com/office/drawing/2014/main" id="{0F7D9009-459B-3735-43C9-77B4000CF937}"/>
              </a:ext>
            </a:extLst>
          </p:cNvPr>
          <p:cNvSpPr/>
          <p:nvPr/>
        </p:nvSpPr>
        <p:spPr>
          <a:xfrm>
            <a:off x="755921" y="2649762"/>
            <a:ext cx="311502" cy="12134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D2D0F260-78CA-7085-96D7-40DA75B9CE84}"/>
              </a:ext>
            </a:extLst>
          </p:cNvPr>
          <p:cNvSpPr/>
          <p:nvPr/>
        </p:nvSpPr>
        <p:spPr>
          <a:xfrm>
            <a:off x="2452089" y="2643008"/>
            <a:ext cx="331740" cy="13484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F907506-3FED-0718-E371-E73F85CA090F}"/>
              </a:ext>
            </a:extLst>
          </p:cNvPr>
          <p:cNvSpPr/>
          <p:nvPr/>
        </p:nvSpPr>
        <p:spPr>
          <a:xfrm>
            <a:off x="3750313" y="2643008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8261A058-4322-B92C-57F0-3DDF3D1908F3}"/>
              </a:ext>
            </a:extLst>
          </p:cNvPr>
          <p:cNvSpPr/>
          <p:nvPr/>
        </p:nvSpPr>
        <p:spPr>
          <a:xfrm>
            <a:off x="1546426" y="2643008"/>
            <a:ext cx="231854" cy="13484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E96278F9-BBD4-9A1C-04A8-500EF907A4D6}"/>
              </a:ext>
            </a:extLst>
          </p:cNvPr>
          <p:cNvCxnSpPr>
            <a:cxnSpLocks/>
            <a:endCxn id="4" idx="1"/>
          </p:cNvCxnSpPr>
          <p:nvPr/>
        </p:nvCxnSpPr>
        <p:spPr>
          <a:xfrm>
            <a:off x="2591083" y="3231284"/>
            <a:ext cx="13533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13D26715-B8B0-E3DB-CB7E-0D911F2D56FF}"/>
              </a:ext>
            </a:extLst>
          </p:cNvPr>
          <p:cNvSpPr/>
          <p:nvPr/>
        </p:nvSpPr>
        <p:spPr>
          <a:xfrm>
            <a:off x="2475219" y="3167238"/>
            <a:ext cx="200672" cy="13484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99E106B-1D5E-CB97-7E18-5BE2D079407B}"/>
              </a:ext>
            </a:extLst>
          </p:cNvPr>
          <p:cNvSpPr txBox="1"/>
          <p:nvPr/>
        </p:nvSpPr>
        <p:spPr>
          <a:xfrm>
            <a:off x="4375970" y="786392"/>
            <a:ext cx="174278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ES" sz="1350" dirty="0"/>
              <a:t>Reference transcript</a:t>
            </a: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9894F533-33D1-1A3C-43F3-3CD8D20D9157}"/>
              </a:ext>
            </a:extLst>
          </p:cNvPr>
          <p:cNvSpPr/>
          <p:nvPr/>
        </p:nvSpPr>
        <p:spPr>
          <a:xfrm>
            <a:off x="4618656" y="1870126"/>
            <a:ext cx="4006870" cy="92333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0047AB"/>
                </a:solidFill>
              </a:rPr>
              <a:t>Millions of reads, many minor differences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sz="1500" dirty="0">
              <a:solidFill>
                <a:srgbClr val="0047AB"/>
              </a:solidFill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rgbClr val="0047AB"/>
                </a:solidFill>
              </a:rPr>
              <a:t>Goal</a:t>
            </a:r>
            <a:r>
              <a:rPr lang="en-US" sz="1500" dirty="0">
                <a:solidFill>
                  <a:srgbClr val="0047AB"/>
                </a:solidFill>
              </a:rPr>
              <a:t>: collapse similar reads to </a:t>
            </a:r>
            <a:r>
              <a:rPr lang="en-US" sz="1500" b="1" dirty="0">
                <a:solidFill>
                  <a:srgbClr val="0047AB"/>
                </a:solidFill>
              </a:rPr>
              <a:t>identify</a:t>
            </a:r>
            <a:r>
              <a:rPr lang="en-US" sz="1500" dirty="0">
                <a:solidFill>
                  <a:srgbClr val="0047AB"/>
                </a:solidFill>
              </a:rPr>
              <a:t> consistently occurring </a:t>
            </a:r>
            <a:r>
              <a:rPr lang="en-US" sz="1500" b="1" dirty="0">
                <a:solidFill>
                  <a:srgbClr val="0047AB"/>
                </a:solidFill>
              </a:rPr>
              <a:t>transcript models</a:t>
            </a:r>
          </a:p>
        </p:txBody>
      </p:sp>
      <p:sp>
        <p:nvSpPr>
          <p:cNvPr id="13" name="Text 1">
            <a:extLst>
              <a:ext uri="{FF2B5EF4-FFF2-40B4-BE49-F238E27FC236}">
                <a16:creationId xmlns:a16="http://schemas.microsoft.com/office/drawing/2014/main" id="{11CE90FA-BAD1-CEAC-713D-3C626EFC4C0E}"/>
              </a:ext>
            </a:extLst>
          </p:cNvPr>
          <p:cNvSpPr/>
          <p:nvPr/>
        </p:nvSpPr>
        <p:spPr>
          <a:xfrm>
            <a:off x="1698304" y="3662995"/>
            <a:ext cx="4606792" cy="11541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500" dirty="0">
                <a:solidFill>
                  <a:srgbClr val="0047AB"/>
                </a:solidFill>
              </a:rPr>
              <a:t>This process is also called: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0047AB"/>
                </a:solidFill>
              </a:rPr>
              <a:t>Transcript | isoform identification | discovery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0047AB"/>
                </a:solidFill>
              </a:rPr>
              <a:t>Transcriptome reconstruction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0047AB"/>
                </a:solidFill>
              </a:rPr>
              <a:t>Transcript(</a:t>
            </a:r>
            <a:r>
              <a:rPr lang="en-US" sz="1500" dirty="0" err="1">
                <a:solidFill>
                  <a:srgbClr val="0047AB"/>
                </a:solidFill>
              </a:rPr>
              <a:t>ome</a:t>
            </a:r>
            <a:r>
              <a:rPr lang="en-US" sz="1500" dirty="0">
                <a:solidFill>
                  <a:srgbClr val="0047AB"/>
                </a:solidFill>
              </a:rPr>
              <a:t>) assembly (inherited from short-reads)</a:t>
            </a:r>
          </a:p>
        </p:txBody>
      </p:sp>
      <p:sp>
        <p:nvSpPr>
          <p:cNvPr id="65" name="Text 1">
            <a:extLst>
              <a:ext uri="{FF2B5EF4-FFF2-40B4-BE49-F238E27FC236}">
                <a16:creationId xmlns:a16="http://schemas.microsoft.com/office/drawing/2014/main" id="{20036BA5-BE1B-431F-C959-C632B8D708C7}"/>
              </a:ext>
            </a:extLst>
          </p:cNvPr>
          <p:cNvSpPr/>
          <p:nvPr/>
        </p:nvSpPr>
        <p:spPr>
          <a:xfrm>
            <a:off x="4910962" y="3071250"/>
            <a:ext cx="3403364" cy="46166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500" dirty="0">
                <a:solidFill>
                  <a:srgbClr val="0047AB"/>
                </a:solidFill>
              </a:rPr>
              <a:t>Differentiate biological and technical artifacts from real transcripts</a:t>
            </a:r>
          </a:p>
        </p:txBody>
      </p:sp>
      <p:sp>
        <p:nvSpPr>
          <p:cNvPr id="66" name="Down Arrow 65">
            <a:extLst>
              <a:ext uri="{FF2B5EF4-FFF2-40B4-BE49-F238E27FC236}">
                <a16:creationId xmlns:a16="http://schemas.microsoft.com/office/drawing/2014/main" id="{6184C917-5FC0-C43F-DD4E-ABBC56A45778}"/>
              </a:ext>
            </a:extLst>
          </p:cNvPr>
          <p:cNvSpPr/>
          <p:nvPr/>
        </p:nvSpPr>
        <p:spPr>
          <a:xfrm>
            <a:off x="6143920" y="2813095"/>
            <a:ext cx="205033" cy="25815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 sz="1350"/>
          </a:p>
        </p:txBody>
      </p:sp>
    </p:spTree>
    <p:extLst>
      <p:ext uri="{BB962C8B-B14F-4D97-AF65-F5344CB8AC3E}">
        <p14:creationId xmlns:p14="http://schemas.microsoft.com/office/powerpoint/2010/main" val="2571261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857EDA-AA44-6D53-C953-F9361B08DC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1">
            <a:extLst>
              <a:ext uri="{FF2B5EF4-FFF2-40B4-BE49-F238E27FC236}">
                <a16:creationId xmlns:a16="http://schemas.microsoft.com/office/drawing/2014/main" id="{E29B1337-CC56-D6F3-0432-F8101C07F8AA}"/>
              </a:ext>
            </a:extLst>
          </p:cNvPr>
          <p:cNvSpPr/>
          <p:nvPr/>
        </p:nvSpPr>
        <p:spPr>
          <a:xfrm>
            <a:off x="214312" y="118709"/>
            <a:ext cx="872798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raw reads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32D8E0-7505-ED61-9559-A4612C092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953819-CDAE-4B49-8708-AAC5C83D7CFB}" type="slidenum">
              <a:rPr lang="en-ES" smtClean="0"/>
              <a:t>13</a:t>
            </a:fld>
            <a:endParaRPr lang="en-E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DE032720-E17E-4F34-DF70-9E467A634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431F48BA-AE0D-1519-7536-61F8B2E9A3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11B0809-3CAD-A834-161D-AF5DE2EFCEE5}"/>
              </a:ext>
            </a:extLst>
          </p:cNvPr>
          <p:cNvSpPr/>
          <p:nvPr/>
        </p:nvSpPr>
        <p:spPr>
          <a:xfrm>
            <a:off x="5590397" y="3626795"/>
            <a:ext cx="331740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9D5A0AF-0A29-9B7E-2782-A8DBB7452A11}"/>
              </a:ext>
            </a:extLst>
          </p:cNvPr>
          <p:cNvCxnSpPr>
            <a:cxnSpLocks/>
            <a:stCxn id="5" idx="3"/>
            <a:endCxn id="7" idx="1"/>
          </p:cNvCxnSpPr>
          <p:nvPr/>
        </p:nvCxnSpPr>
        <p:spPr>
          <a:xfrm flipV="1">
            <a:off x="2838551" y="1585731"/>
            <a:ext cx="2565607" cy="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46BD500C-4EE0-FFD3-C7B3-4865CCFF8FB8}"/>
              </a:ext>
            </a:extLst>
          </p:cNvPr>
          <p:cNvSpPr/>
          <p:nvPr/>
        </p:nvSpPr>
        <p:spPr>
          <a:xfrm>
            <a:off x="2409766" y="1528438"/>
            <a:ext cx="428785" cy="12134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127F25F-7C16-484A-B06E-17B0E8DF7EA3}"/>
              </a:ext>
            </a:extLst>
          </p:cNvPr>
          <p:cNvSpPr/>
          <p:nvPr/>
        </p:nvSpPr>
        <p:spPr>
          <a:xfrm>
            <a:off x="3934900" y="1521683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E4F92F8-50A9-A174-001F-00DDEE20DEF0}"/>
              </a:ext>
            </a:extLst>
          </p:cNvPr>
          <p:cNvSpPr/>
          <p:nvPr/>
        </p:nvSpPr>
        <p:spPr>
          <a:xfrm>
            <a:off x="5404158" y="1521683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F7E272C-6364-B150-43F5-419983C199CE}"/>
              </a:ext>
            </a:extLst>
          </p:cNvPr>
          <p:cNvSpPr/>
          <p:nvPr/>
        </p:nvSpPr>
        <p:spPr>
          <a:xfrm>
            <a:off x="3200271" y="1521683"/>
            <a:ext cx="231854" cy="13484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A6B2647-2628-7C03-0202-8358CE2EFB67}"/>
              </a:ext>
            </a:extLst>
          </p:cNvPr>
          <p:cNvCxnSpPr>
            <a:cxnSpLocks/>
            <a:stCxn id="11" idx="3"/>
            <a:endCxn id="14" idx="1"/>
          </p:cNvCxnSpPr>
          <p:nvPr/>
        </p:nvCxnSpPr>
        <p:spPr>
          <a:xfrm flipV="1">
            <a:off x="2838550" y="1794806"/>
            <a:ext cx="2565608" cy="675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BDDAD072-5714-E5BF-E446-E0B6727B548B}"/>
              </a:ext>
            </a:extLst>
          </p:cNvPr>
          <p:cNvSpPr/>
          <p:nvPr/>
        </p:nvSpPr>
        <p:spPr>
          <a:xfrm>
            <a:off x="2525414" y="1737512"/>
            <a:ext cx="313137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33C529-9C79-F8EC-1E7D-916EAB7C8ACC}"/>
              </a:ext>
            </a:extLst>
          </p:cNvPr>
          <p:cNvSpPr/>
          <p:nvPr/>
        </p:nvSpPr>
        <p:spPr>
          <a:xfrm>
            <a:off x="3934900" y="1730759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CD0011-D89A-26A9-CACE-9E76BF5F80FF}"/>
              </a:ext>
            </a:extLst>
          </p:cNvPr>
          <p:cNvSpPr/>
          <p:nvPr/>
        </p:nvSpPr>
        <p:spPr>
          <a:xfrm>
            <a:off x="5404158" y="1730759"/>
            <a:ext cx="397946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71CB8BF-A046-1F37-0131-04BC3641951C}"/>
              </a:ext>
            </a:extLst>
          </p:cNvPr>
          <p:cNvSpPr/>
          <p:nvPr/>
        </p:nvSpPr>
        <p:spPr>
          <a:xfrm>
            <a:off x="3200271" y="1730759"/>
            <a:ext cx="231854" cy="13484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2451078-405A-7FD9-52E0-5DF91D7A8566}"/>
              </a:ext>
            </a:extLst>
          </p:cNvPr>
          <p:cNvCxnSpPr>
            <a:cxnSpLocks/>
            <a:stCxn id="19" idx="1"/>
            <a:endCxn id="18" idx="1"/>
          </p:cNvCxnSpPr>
          <p:nvPr/>
        </p:nvCxnSpPr>
        <p:spPr>
          <a:xfrm flipV="1">
            <a:off x="3194035" y="2768295"/>
            <a:ext cx="2210123" cy="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263E8410-66DA-E3C9-1977-126541829C10}"/>
              </a:ext>
            </a:extLst>
          </p:cNvPr>
          <p:cNvSpPr/>
          <p:nvPr/>
        </p:nvSpPr>
        <p:spPr>
          <a:xfrm>
            <a:off x="3934900" y="2704247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5B609D8-54F7-9668-AC2E-035B1E30EC87}"/>
              </a:ext>
            </a:extLst>
          </p:cNvPr>
          <p:cNvSpPr/>
          <p:nvPr/>
        </p:nvSpPr>
        <p:spPr>
          <a:xfrm>
            <a:off x="5404159" y="2704247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F6F0D3D-4854-2E10-69D4-316997E5D690}"/>
              </a:ext>
            </a:extLst>
          </p:cNvPr>
          <p:cNvSpPr/>
          <p:nvPr/>
        </p:nvSpPr>
        <p:spPr>
          <a:xfrm>
            <a:off x="3194036" y="2704248"/>
            <a:ext cx="231854" cy="13484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9EF3CDC-262A-14A9-A2D4-2033B96FE7DE}"/>
              </a:ext>
            </a:extLst>
          </p:cNvPr>
          <p:cNvCxnSpPr>
            <a:cxnSpLocks/>
            <a:stCxn id="21" idx="3"/>
            <a:endCxn id="23" idx="1"/>
          </p:cNvCxnSpPr>
          <p:nvPr/>
        </p:nvCxnSpPr>
        <p:spPr>
          <a:xfrm flipV="1">
            <a:off x="2838551" y="1362981"/>
            <a:ext cx="2565607" cy="675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6FB88DDE-FA97-55C9-3681-85B3ACED73FA}"/>
              </a:ext>
            </a:extLst>
          </p:cNvPr>
          <p:cNvSpPr/>
          <p:nvPr/>
        </p:nvSpPr>
        <p:spPr>
          <a:xfrm>
            <a:off x="2335776" y="1305688"/>
            <a:ext cx="502775" cy="128094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15771C4-291F-5A83-EAB0-5C71456565ED}"/>
              </a:ext>
            </a:extLst>
          </p:cNvPr>
          <p:cNvSpPr/>
          <p:nvPr/>
        </p:nvSpPr>
        <p:spPr>
          <a:xfrm>
            <a:off x="3934900" y="1298934"/>
            <a:ext cx="502775" cy="128094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EA44961-909C-B921-CC81-E9397435937B}"/>
              </a:ext>
            </a:extLst>
          </p:cNvPr>
          <p:cNvSpPr/>
          <p:nvPr/>
        </p:nvSpPr>
        <p:spPr>
          <a:xfrm>
            <a:off x="5404158" y="1298934"/>
            <a:ext cx="502775" cy="128094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413FD27-6D45-96B2-39CF-570B0230CBF3}"/>
              </a:ext>
            </a:extLst>
          </p:cNvPr>
          <p:cNvSpPr/>
          <p:nvPr/>
        </p:nvSpPr>
        <p:spPr>
          <a:xfrm>
            <a:off x="3200271" y="1298934"/>
            <a:ext cx="231854" cy="134848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DCADEEA-BDDC-7D1C-0CB0-B9170EB7BC4D}"/>
              </a:ext>
            </a:extLst>
          </p:cNvPr>
          <p:cNvCxnSpPr>
            <a:cxnSpLocks/>
            <a:stCxn id="28" idx="1"/>
            <a:endCxn id="27" idx="1"/>
          </p:cNvCxnSpPr>
          <p:nvPr/>
        </p:nvCxnSpPr>
        <p:spPr>
          <a:xfrm flipV="1">
            <a:off x="3194035" y="2979736"/>
            <a:ext cx="2210123" cy="1013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7808694C-6B9B-E068-D2F9-B6B0E585E8B8}"/>
              </a:ext>
            </a:extLst>
          </p:cNvPr>
          <p:cNvSpPr/>
          <p:nvPr/>
        </p:nvSpPr>
        <p:spPr>
          <a:xfrm>
            <a:off x="3934900" y="2922442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B4B5F21-CFDE-2CA9-40BD-3B4DA664447E}"/>
              </a:ext>
            </a:extLst>
          </p:cNvPr>
          <p:cNvSpPr/>
          <p:nvPr/>
        </p:nvSpPr>
        <p:spPr>
          <a:xfrm>
            <a:off x="5404158" y="2922442"/>
            <a:ext cx="290008" cy="11458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C975BA-EA99-D4AD-4E13-B1485F1BDD51}"/>
              </a:ext>
            </a:extLst>
          </p:cNvPr>
          <p:cNvSpPr/>
          <p:nvPr/>
        </p:nvSpPr>
        <p:spPr>
          <a:xfrm>
            <a:off x="3194036" y="2922441"/>
            <a:ext cx="231854" cy="13484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17ABCFB-BD09-8AD1-5548-49355CE3B245}"/>
              </a:ext>
            </a:extLst>
          </p:cNvPr>
          <p:cNvCxnSpPr>
            <a:cxnSpLocks/>
            <a:stCxn id="30" idx="3"/>
            <a:endCxn id="32" idx="1"/>
          </p:cNvCxnSpPr>
          <p:nvPr/>
        </p:nvCxnSpPr>
        <p:spPr>
          <a:xfrm flipV="1">
            <a:off x="2838550" y="2184177"/>
            <a:ext cx="2565608" cy="675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5EF714D9-6BB8-1B4D-AFA9-C9ABC2D97097}"/>
              </a:ext>
            </a:extLst>
          </p:cNvPr>
          <p:cNvSpPr/>
          <p:nvPr/>
        </p:nvSpPr>
        <p:spPr>
          <a:xfrm>
            <a:off x="2525414" y="2126883"/>
            <a:ext cx="313137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EACC2F1-0B5C-4B55-D220-84EE06BE351D}"/>
              </a:ext>
            </a:extLst>
          </p:cNvPr>
          <p:cNvSpPr/>
          <p:nvPr/>
        </p:nvSpPr>
        <p:spPr>
          <a:xfrm>
            <a:off x="3934900" y="2120129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B3710E2-86BE-3FEE-2EA2-5918D5A7B419}"/>
              </a:ext>
            </a:extLst>
          </p:cNvPr>
          <p:cNvSpPr/>
          <p:nvPr/>
        </p:nvSpPr>
        <p:spPr>
          <a:xfrm>
            <a:off x="5404158" y="2120129"/>
            <a:ext cx="397946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571C6D1-8278-CF85-7A16-7F316FE12D40}"/>
              </a:ext>
            </a:extLst>
          </p:cNvPr>
          <p:cNvCxnSpPr>
            <a:cxnSpLocks/>
            <a:stCxn id="34" idx="3"/>
            <a:endCxn id="36" idx="1"/>
          </p:cNvCxnSpPr>
          <p:nvPr/>
        </p:nvCxnSpPr>
        <p:spPr>
          <a:xfrm flipV="1">
            <a:off x="2838550" y="2383071"/>
            <a:ext cx="2565608" cy="675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9D6C4D21-4EE4-5787-D32B-9EC95A0B3A8B}"/>
              </a:ext>
            </a:extLst>
          </p:cNvPr>
          <p:cNvSpPr/>
          <p:nvPr/>
        </p:nvSpPr>
        <p:spPr>
          <a:xfrm>
            <a:off x="2525414" y="2325777"/>
            <a:ext cx="313137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64BA934-9E73-086C-A725-708E15E4D958}"/>
              </a:ext>
            </a:extLst>
          </p:cNvPr>
          <p:cNvSpPr/>
          <p:nvPr/>
        </p:nvSpPr>
        <p:spPr>
          <a:xfrm>
            <a:off x="3934900" y="2319023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E618D77-63A0-3698-65DE-AD925FA95F8F}"/>
              </a:ext>
            </a:extLst>
          </p:cNvPr>
          <p:cNvSpPr/>
          <p:nvPr/>
        </p:nvSpPr>
        <p:spPr>
          <a:xfrm>
            <a:off x="5404158" y="2319023"/>
            <a:ext cx="397946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F80881C2-BD84-95DF-6310-0A63DDB4F799}"/>
              </a:ext>
            </a:extLst>
          </p:cNvPr>
          <p:cNvCxnSpPr>
            <a:cxnSpLocks/>
            <a:stCxn id="38" idx="3"/>
            <a:endCxn id="40" idx="1"/>
          </p:cNvCxnSpPr>
          <p:nvPr/>
        </p:nvCxnSpPr>
        <p:spPr>
          <a:xfrm flipV="1">
            <a:off x="2838551" y="2009677"/>
            <a:ext cx="2565607" cy="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3994FA71-E5C1-DF1C-CED8-191EF76B49D5}"/>
              </a:ext>
            </a:extLst>
          </p:cNvPr>
          <p:cNvSpPr/>
          <p:nvPr/>
        </p:nvSpPr>
        <p:spPr>
          <a:xfrm>
            <a:off x="2409766" y="1952383"/>
            <a:ext cx="428785" cy="12134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4AA51C8-2BDD-4F01-533F-01085221B210}"/>
              </a:ext>
            </a:extLst>
          </p:cNvPr>
          <p:cNvSpPr/>
          <p:nvPr/>
        </p:nvSpPr>
        <p:spPr>
          <a:xfrm>
            <a:off x="3934900" y="1945629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E70080F-0748-DED6-061A-7B4F5FF631F7}"/>
              </a:ext>
            </a:extLst>
          </p:cNvPr>
          <p:cNvSpPr/>
          <p:nvPr/>
        </p:nvSpPr>
        <p:spPr>
          <a:xfrm>
            <a:off x="5404158" y="1945629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B8E787B-FB9A-58FA-ABCE-CEBF8B573536}"/>
              </a:ext>
            </a:extLst>
          </p:cNvPr>
          <p:cNvSpPr/>
          <p:nvPr/>
        </p:nvSpPr>
        <p:spPr>
          <a:xfrm>
            <a:off x="3200271" y="1945629"/>
            <a:ext cx="231854" cy="13484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DF63550A-2B7D-2E98-0A7D-5C370C0D925E}"/>
              </a:ext>
            </a:extLst>
          </p:cNvPr>
          <p:cNvCxnSpPr>
            <a:cxnSpLocks/>
            <a:stCxn id="43" idx="3"/>
            <a:endCxn id="45" idx="1"/>
          </p:cNvCxnSpPr>
          <p:nvPr/>
        </p:nvCxnSpPr>
        <p:spPr>
          <a:xfrm flipV="1">
            <a:off x="2713342" y="3166613"/>
            <a:ext cx="2682890" cy="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88ABA0F2-DA43-97DB-DFEF-A7E2335FDD4D}"/>
              </a:ext>
            </a:extLst>
          </p:cNvPr>
          <p:cNvSpPr/>
          <p:nvPr/>
        </p:nvSpPr>
        <p:spPr>
          <a:xfrm>
            <a:off x="2401841" y="3109319"/>
            <a:ext cx="311502" cy="12134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3CA1FCF-2208-BAD4-751B-E8B839E214F3}"/>
              </a:ext>
            </a:extLst>
          </p:cNvPr>
          <p:cNvSpPr/>
          <p:nvPr/>
        </p:nvSpPr>
        <p:spPr>
          <a:xfrm>
            <a:off x="4098009" y="3102566"/>
            <a:ext cx="331740" cy="13484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E56E779-212B-1223-EF65-401E505D3562}"/>
              </a:ext>
            </a:extLst>
          </p:cNvPr>
          <p:cNvSpPr/>
          <p:nvPr/>
        </p:nvSpPr>
        <p:spPr>
          <a:xfrm>
            <a:off x="5396233" y="3102566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40613A8-C258-3E66-A678-8074C636F41E}"/>
              </a:ext>
            </a:extLst>
          </p:cNvPr>
          <p:cNvSpPr/>
          <p:nvPr/>
        </p:nvSpPr>
        <p:spPr>
          <a:xfrm>
            <a:off x="3192346" y="3102565"/>
            <a:ext cx="231854" cy="13484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8FE3F297-07F3-2014-637D-5E10007FF32D}"/>
              </a:ext>
            </a:extLst>
          </p:cNvPr>
          <p:cNvCxnSpPr>
            <a:cxnSpLocks/>
            <a:stCxn id="48" idx="3"/>
            <a:endCxn id="50" idx="1"/>
          </p:cNvCxnSpPr>
          <p:nvPr/>
        </p:nvCxnSpPr>
        <p:spPr>
          <a:xfrm flipV="1">
            <a:off x="2713342" y="3336700"/>
            <a:ext cx="2682890" cy="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71627C7A-8E8C-C1C6-3871-1EC2CC9ACDB2}"/>
              </a:ext>
            </a:extLst>
          </p:cNvPr>
          <p:cNvSpPr/>
          <p:nvPr/>
        </p:nvSpPr>
        <p:spPr>
          <a:xfrm>
            <a:off x="2401841" y="3279406"/>
            <a:ext cx="311502" cy="12134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93CEBC49-563C-3F5D-1983-B432C415A806}"/>
              </a:ext>
            </a:extLst>
          </p:cNvPr>
          <p:cNvSpPr/>
          <p:nvPr/>
        </p:nvSpPr>
        <p:spPr>
          <a:xfrm>
            <a:off x="4098009" y="3272652"/>
            <a:ext cx="331740" cy="13484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B9D72041-F737-2760-BABB-D5B888F67F79}"/>
              </a:ext>
            </a:extLst>
          </p:cNvPr>
          <p:cNvSpPr/>
          <p:nvPr/>
        </p:nvSpPr>
        <p:spPr>
          <a:xfrm>
            <a:off x="5396233" y="3272652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C749002-DDC0-B8C1-0EC8-065608AB272D}"/>
              </a:ext>
            </a:extLst>
          </p:cNvPr>
          <p:cNvSpPr/>
          <p:nvPr/>
        </p:nvSpPr>
        <p:spPr>
          <a:xfrm>
            <a:off x="3192346" y="3272652"/>
            <a:ext cx="231854" cy="13484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67A59864-188C-8808-81E8-6AE9910960F2}"/>
              </a:ext>
            </a:extLst>
          </p:cNvPr>
          <p:cNvCxnSpPr>
            <a:cxnSpLocks/>
            <a:stCxn id="53" idx="3"/>
            <a:endCxn id="55" idx="1"/>
          </p:cNvCxnSpPr>
          <p:nvPr/>
        </p:nvCxnSpPr>
        <p:spPr>
          <a:xfrm flipV="1">
            <a:off x="2713342" y="3521458"/>
            <a:ext cx="2682890" cy="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3A2293EB-EA47-1C72-F63F-3E03F0803E81}"/>
              </a:ext>
            </a:extLst>
          </p:cNvPr>
          <p:cNvSpPr/>
          <p:nvPr/>
        </p:nvSpPr>
        <p:spPr>
          <a:xfrm>
            <a:off x="2401841" y="3464164"/>
            <a:ext cx="311502" cy="12134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125C8B97-6D0A-81C5-DD7C-9A14F490EAA8}"/>
              </a:ext>
            </a:extLst>
          </p:cNvPr>
          <p:cNvSpPr/>
          <p:nvPr/>
        </p:nvSpPr>
        <p:spPr>
          <a:xfrm>
            <a:off x="4098009" y="3457410"/>
            <a:ext cx="331740" cy="13484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A96414E7-35B8-AB51-5990-D8197CD32E36}"/>
              </a:ext>
            </a:extLst>
          </p:cNvPr>
          <p:cNvSpPr/>
          <p:nvPr/>
        </p:nvSpPr>
        <p:spPr>
          <a:xfrm>
            <a:off x="5396233" y="3457410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267D86CB-C239-BD8C-0510-DE6C5E3EA8D1}"/>
              </a:ext>
            </a:extLst>
          </p:cNvPr>
          <p:cNvSpPr/>
          <p:nvPr/>
        </p:nvSpPr>
        <p:spPr>
          <a:xfrm>
            <a:off x="3192346" y="3457410"/>
            <a:ext cx="231854" cy="13484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77BB232-AFC1-F4B0-614F-5E8370B5ACED}"/>
              </a:ext>
            </a:extLst>
          </p:cNvPr>
          <p:cNvCxnSpPr>
            <a:cxnSpLocks/>
            <a:stCxn id="58" idx="3"/>
            <a:endCxn id="60" idx="1"/>
          </p:cNvCxnSpPr>
          <p:nvPr/>
        </p:nvCxnSpPr>
        <p:spPr>
          <a:xfrm flipV="1">
            <a:off x="2830626" y="2565012"/>
            <a:ext cx="2565608" cy="675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 57">
            <a:extLst>
              <a:ext uri="{FF2B5EF4-FFF2-40B4-BE49-F238E27FC236}">
                <a16:creationId xmlns:a16="http://schemas.microsoft.com/office/drawing/2014/main" id="{665133ED-AD6A-AA30-B4D6-21D81713AB02}"/>
              </a:ext>
            </a:extLst>
          </p:cNvPr>
          <p:cNvSpPr/>
          <p:nvPr/>
        </p:nvSpPr>
        <p:spPr>
          <a:xfrm>
            <a:off x="2517488" y="2507718"/>
            <a:ext cx="313137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D287E836-0111-B8AB-183F-37492BFD114F}"/>
              </a:ext>
            </a:extLst>
          </p:cNvPr>
          <p:cNvSpPr/>
          <p:nvPr/>
        </p:nvSpPr>
        <p:spPr>
          <a:xfrm>
            <a:off x="3926974" y="2500964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E63829A1-925B-0FB5-F1E6-138F7699423A}"/>
              </a:ext>
            </a:extLst>
          </p:cNvPr>
          <p:cNvSpPr/>
          <p:nvPr/>
        </p:nvSpPr>
        <p:spPr>
          <a:xfrm>
            <a:off x="5396233" y="2500964"/>
            <a:ext cx="397946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FBB7D810-47CC-060D-989C-B9B2D4EA581B}"/>
              </a:ext>
            </a:extLst>
          </p:cNvPr>
          <p:cNvCxnSpPr>
            <a:cxnSpLocks/>
            <a:endCxn id="3" idx="1"/>
          </p:cNvCxnSpPr>
          <p:nvPr/>
        </p:nvCxnSpPr>
        <p:spPr>
          <a:xfrm>
            <a:off x="4237003" y="3690842"/>
            <a:ext cx="13533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61">
            <a:extLst>
              <a:ext uri="{FF2B5EF4-FFF2-40B4-BE49-F238E27FC236}">
                <a16:creationId xmlns:a16="http://schemas.microsoft.com/office/drawing/2014/main" id="{A5251ADF-F61E-CD45-B011-473EE9F24023}"/>
              </a:ext>
            </a:extLst>
          </p:cNvPr>
          <p:cNvSpPr/>
          <p:nvPr/>
        </p:nvSpPr>
        <p:spPr>
          <a:xfrm>
            <a:off x="4121139" y="3626795"/>
            <a:ext cx="200672" cy="13484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28D144A-3638-F2A2-A20F-745FDAD2FF2E}"/>
              </a:ext>
            </a:extLst>
          </p:cNvPr>
          <p:cNvSpPr txBox="1"/>
          <p:nvPr/>
        </p:nvSpPr>
        <p:spPr>
          <a:xfrm>
            <a:off x="6021890" y="1245949"/>
            <a:ext cx="174278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ES" sz="1350" dirty="0"/>
              <a:t>Reference transcript</a:t>
            </a:r>
          </a:p>
        </p:txBody>
      </p:sp>
    </p:spTree>
    <p:extLst>
      <p:ext uri="{BB962C8B-B14F-4D97-AF65-F5344CB8AC3E}">
        <p14:creationId xmlns:p14="http://schemas.microsoft.com/office/powerpoint/2010/main" val="210362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78BAA-71DB-5038-B981-D59C7E4F44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1">
            <a:extLst>
              <a:ext uri="{FF2B5EF4-FFF2-40B4-BE49-F238E27FC236}">
                <a16:creationId xmlns:a16="http://schemas.microsoft.com/office/drawing/2014/main" id="{BA673DC8-C4A1-0A9B-CC51-0129FD08236A}"/>
              </a:ext>
            </a:extLst>
          </p:cNvPr>
          <p:cNvSpPr/>
          <p:nvPr/>
        </p:nvSpPr>
        <p:spPr>
          <a:xfrm>
            <a:off x="214312" y="118709"/>
            <a:ext cx="872798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transcript models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3ACCDFE-AD68-B66B-7512-2E2C448CD2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953819-CDAE-4B49-8708-AAC5C83D7CFB}" type="slidenum">
              <a:rPr lang="en-ES" smtClean="0"/>
              <a:t>14</a:t>
            </a:fld>
            <a:endParaRPr lang="en-E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240EA46-98C4-D113-57D5-BE9A01D8A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C20910A-9D80-9046-3524-9A3BDB1AF1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34CFDD0-40B4-2021-2257-4BD0004645FD}"/>
              </a:ext>
            </a:extLst>
          </p:cNvPr>
          <p:cNvSpPr/>
          <p:nvPr/>
        </p:nvSpPr>
        <p:spPr>
          <a:xfrm>
            <a:off x="5590397" y="3626795"/>
            <a:ext cx="331740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157CA98-9AC8-BDA7-3854-F5AA3025012C}"/>
              </a:ext>
            </a:extLst>
          </p:cNvPr>
          <p:cNvCxnSpPr>
            <a:cxnSpLocks/>
            <a:stCxn id="5" idx="3"/>
            <a:endCxn id="7" idx="1"/>
          </p:cNvCxnSpPr>
          <p:nvPr/>
        </p:nvCxnSpPr>
        <p:spPr>
          <a:xfrm flipV="1">
            <a:off x="2838551" y="1585731"/>
            <a:ext cx="2565607" cy="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7CCF736C-B2B6-CE90-BC76-4934DF78195E}"/>
              </a:ext>
            </a:extLst>
          </p:cNvPr>
          <p:cNvSpPr/>
          <p:nvPr/>
        </p:nvSpPr>
        <p:spPr>
          <a:xfrm>
            <a:off x="2409766" y="1528438"/>
            <a:ext cx="428785" cy="12134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E003833-FA33-7D06-4348-1C3D4330F222}"/>
              </a:ext>
            </a:extLst>
          </p:cNvPr>
          <p:cNvSpPr/>
          <p:nvPr/>
        </p:nvSpPr>
        <p:spPr>
          <a:xfrm>
            <a:off x="3934900" y="1521683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2101D3-C43A-5F88-4966-349D5A0CC130}"/>
              </a:ext>
            </a:extLst>
          </p:cNvPr>
          <p:cNvSpPr/>
          <p:nvPr/>
        </p:nvSpPr>
        <p:spPr>
          <a:xfrm>
            <a:off x="5404158" y="1521683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6D4E85D-0F33-A93B-DF39-F41B24326491}"/>
              </a:ext>
            </a:extLst>
          </p:cNvPr>
          <p:cNvSpPr/>
          <p:nvPr/>
        </p:nvSpPr>
        <p:spPr>
          <a:xfrm>
            <a:off x="3200271" y="1521683"/>
            <a:ext cx="231854" cy="13484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C5D6608-51D7-AABF-4D7D-57D1C8FD76C1}"/>
              </a:ext>
            </a:extLst>
          </p:cNvPr>
          <p:cNvCxnSpPr>
            <a:cxnSpLocks/>
            <a:stCxn id="19" idx="1"/>
            <a:endCxn id="18" idx="1"/>
          </p:cNvCxnSpPr>
          <p:nvPr/>
        </p:nvCxnSpPr>
        <p:spPr>
          <a:xfrm flipV="1">
            <a:off x="3194035" y="2768295"/>
            <a:ext cx="2210123" cy="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299BF0A8-4DC3-589D-06D4-651E1C9E5882}"/>
              </a:ext>
            </a:extLst>
          </p:cNvPr>
          <p:cNvSpPr/>
          <p:nvPr/>
        </p:nvSpPr>
        <p:spPr>
          <a:xfrm>
            <a:off x="3934900" y="2704247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D49D645-20BF-D272-FE48-539E4D006B27}"/>
              </a:ext>
            </a:extLst>
          </p:cNvPr>
          <p:cNvSpPr/>
          <p:nvPr/>
        </p:nvSpPr>
        <p:spPr>
          <a:xfrm>
            <a:off x="5404159" y="2704247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1AD5869-EC43-2F6B-0706-05A72AC9F76C}"/>
              </a:ext>
            </a:extLst>
          </p:cNvPr>
          <p:cNvSpPr/>
          <p:nvPr/>
        </p:nvSpPr>
        <p:spPr>
          <a:xfrm>
            <a:off x="3194036" y="2704248"/>
            <a:ext cx="231854" cy="13484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07B0B03-3FFD-CE68-203E-7476300C6E64}"/>
              </a:ext>
            </a:extLst>
          </p:cNvPr>
          <p:cNvCxnSpPr>
            <a:cxnSpLocks/>
            <a:stCxn id="21" idx="3"/>
            <a:endCxn id="23" idx="1"/>
          </p:cNvCxnSpPr>
          <p:nvPr/>
        </p:nvCxnSpPr>
        <p:spPr>
          <a:xfrm flipV="1">
            <a:off x="2838551" y="1362981"/>
            <a:ext cx="2565607" cy="675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0A5AD211-C833-17F7-F035-BC4B9E999BA8}"/>
              </a:ext>
            </a:extLst>
          </p:cNvPr>
          <p:cNvSpPr/>
          <p:nvPr/>
        </p:nvSpPr>
        <p:spPr>
          <a:xfrm>
            <a:off x="2335776" y="1305688"/>
            <a:ext cx="502775" cy="128094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563D9EB-7925-849E-ABC2-EB835129441E}"/>
              </a:ext>
            </a:extLst>
          </p:cNvPr>
          <p:cNvSpPr/>
          <p:nvPr/>
        </p:nvSpPr>
        <p:spPr>
          <a:xfrm>
            <a:off x="3934900" y="1298934"/>
            <a:ext cx="502775" cy="128094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5E45D4-71F8-78FB-B63C-1E628B79E537}"/>
              </a:ext>
            </a:extLst>
          </p:cNvPr>
          <p:cNvSpPr/>
          <p:nvPr/>
        </p:nvSpPr>
        <p:spPr>
          <a:xfrm>
            <a:off x="5404158" y="1298934"/>
            <a:ext cx="502775" cy="128094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384263F-A0EB-3206-0E20-96C61071EF82}"/>
              </a:ext>
            </a:extLst>
          </p:cNvPr>
          <p:cNvSpPr/>
          <p:nvPr/>
        </p:nvSpPr>
        <p:spPr>
          <a:xfrm>
            <a:off x="3200271" y="1298934"/>
            <a:ext cx="231854" cy="134848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BB3AC48-5E02-DA5F-F548-EC717231A69A}"/>
              </a:ext>
            </a:extLst>
          </p:cNvPr>
          <p:cNvCxnSpPr>
            <a:cxnSpLocks/>
            <a:stCxn id="30" idx="3"/>
            <a:endCxn id="32" idx="1"/>
          </p:cNvCxnSpPr>
          <p:nvPr/>
        </p:nvCxnSpPr>
        <p:spPr>
          <a:xfrm flipV="1">
            <a:off x="2838550" y="2184177"/>
            <a:ext cx="2565608" cy="675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4C3AB922-0282-4378-E8B2-5CD5F0F7F25B}"/>
              </a:ext>
            </a:extLst>
          </p:cNvPr>
          <p:cNvSpPr/>
          <p:nvPr/>
        </p:nvSpPr>
        <p:spPr>
          <a:xfrm>
            <a:off x="2525414" y="2126883"/>
            <a:ext cx="313137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5C22467-DE31-EFAD-0A17-A0CA2A7E33C4}"/>
              </a:ext>
            </a:extLst>
          </p:cNvPr>
          <p:cNvSpPr/>
          <p:nvPr/>
        </p:nvSpPr>
        <p:spPr>
          <a:xfrm>
            <a:off x="3934900" y="2120129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58D8F1E-D0EB-498C-5EE7-163ECC032F06}"/>
              </a:ext>
            </a:extLst>
          </p:cNvPr>
          <p:cNvSpPr/>
          <p:nvPr/>
        </p:nvSpPr>
        <p:spPr>
          <a:xfrm>
            <a:off x="5404158" y="2120129"/>
            <a:ext cx="397946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F8D0C98D-01B0-D84B-A205-9702D74D374E}"/>
              </a:ext>
            </a:extLst>
          </p:cNvPr>
          <p:cNvCxnSpPr>
            <a:cxnSpLocks/>
            <a:stCxn id="43" idx="3"/>
            <a:endCxn id="45" idx="1"/>
          </p:cNvCxnSpPr>
          <p:nvPr/>
        </p:nvCxnSpPr>
        <p:spPr>
          <a:xfrm flipV="1">
            <a:off x="2713342" y="3166613"/>
            <a:ext cx="2682890" cy="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424C8DD7-1552-2F82-CA00-DB49811D2272}"/>
              </a:ext>
            </a:extLst>
          </p:cNvPr>
          <p:cNvSpPr/>
          <p:nvPr/>
        </p:nvSpPr>
        <p:spPr>
          <a:xfrm>
            <a:off x="2401841" y="3109319"/>
            <a:ext cx="311502" cy="12134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4F2CD38-FC49-2F40-D792-1AE7AAE781F2}"/>
              </a:ext>
            </a:extLst>
          </p:cNvPr>
          <p:cNvSpPr/>
          <p:nvPr/>
        </p:nvSpPr>
        <p:spPr>
          <a:xfrm>
            <a:off x="4098009" y="3102566"/>
            <a:ext cx="331740" cy="13484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09CFF9B-FB9E-6146-5ED1-6AA9C62807EF}"/>
              </a:ext>
            </a:extLst>
          </p:cNvPr>
          <p:cNvSpPr/>
          <p:nvPr/>
        </p:nvSpPr>
        <p:spPr>
          <a:xfrm>
            <a:off x="5396233" y="3102566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DC4D108-C941-A5EE-FC86-EF4AE267AC85}"/>
              </a:ext>
            </a:extLst>
          </p:cNvPr>
          <p:cNvSpPr/>
          <p:nvPr/>
        </p:nvSpPr>
        <p:spPr>
          <a:xfrm>
            <a:off x="3192346" y="3102565"/>
            <a:ext cx="231854" cy="13484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D6D3FEFA-C579-BCF7-5294-E2E1E678B119}"/>
              </a:ext>
            </a:extLst>
          </p:cNvPr>
          <p:cNvCxnSpPr>
            <a:cxnSpLocks/>
            <a:endCxn id="3" idx="1"/>
          </p:cNvCxnSpPr>
          <p:nvPr/>
        </p:nvCxnSpPr>
        <p:spPr>
          <a:xfrm>
            <a:off x="4237003" y="3690842"/>
            <a:ext cx="13533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61">
            <a:extLst>
              <a:ext uri="{FF2B5EF4-FFF2-40B4-BE49-F238E27FC236}">
                <a16:creationId xmlns:a16="http://schemas.microsoft.com/office/drawing/2014/main" id="{167199B3-834B-6548-AF31-9DEC59C04197}"/>
              </a:ext>
            </a:extLst>
          </p:cNvPr>
          <p:cNvSpPr/>
          <p:nvPr/>
        </p:nvSpPr>
        <p:spPr>
          <a:xfrm>
            <a:off x="4121139" y="3626795"/>
            <a:ext cx="200672" cy="13484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72262F5-779E-CB8D-A9FB-461AAED7036A}"/>
              </a:ext>
            </a:extLst>
          </p:cNvPr>
          <p:cNvSpPr txBox="1"/>
          <p:nvPr/>
        </p:nvSpPr>
        <p:spPr>
          <a:xfrm>
            <a:off x="6021890" y="1245949"/>
            <a:ext cx="174278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ES" sz="1350" dirty="0"/>
              <a:t>Reference transcript</a:t>
            </a:r>
          </a:p>
        </p:txBody>
      </p:sp>
    </p:spTree>
    <p:extLst>
      <p:ext uri="{BB962C8B-B14F-4D97-AF65-F5344CB8AC3E}">
        <p14:creationId xmlns:p14="http://schemas.microsoft.com/office/powerpoint/2010/main" val="22499192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0">
            <a:extLst>
              <a:ext uri="{FF2B5EF4-FFF2-40B4-BE49-F238E27FC236}">
                <a16:creationId xmlns:a16="http://schemas.microsoft.com/office/drawing/2014/main" id="{5136EDD1-9165-86EC-D15E-AAD973F9B506}"/>
              </a:ext>
            </a:extLst>
          </p:cNvPr>
          <p:cNvSpPr/>
          <p:nvPr/>
        </p:nvSpPr>
        <p:spPr>
          <a:xfrm>
            <a:off x="3905036" y="1661274"/>
            <a:ext cx="1405365" cy="36362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363" b="1">
                <a:solidFill>
                  <a:srgbClr val="FF8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2</a:t>
            </a:r>
            <a:endParaRPr lang="en-US" sz="2363" dirty="0"/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CDFE18BD-E69A-9CB1-342E-57AEEA7B0364}"/>
              </a:ext>
            </a:extLst>
          </p:cNvPr>
          <p:cNvSpPr/>
          <p:nvPr/>
        </p:nvSpPr>
        <p:spPr>
          <a:xfrm>
            <a:off x="1067293" y="2039475"/>
            <a:ext cx="7080852" cy="90024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925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Swiss-army knife of long-read Transcriptomics</a:t>
            </a:r>
            <a:endParaRPr lang="en-US" sz="2925" dirty="0"/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8B8FAA30-836F-3FA4-AB27-24C4A96322FA}"/>
              </a:ext>
            </a:extLst>
          </p:cNvPr>
          <p:cNvSpPr/>
          <p:nvPr/>
        </p:nvSpPr>
        <p:spPr>
          <a:xfrm>
            <a:off x="1747512" y="3254235"/>
            <a:ext cx="5720386" cy="24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575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tool to curate them all</a:t>
            </a:r>
            <a:endParaRPr lang="en-US" sz="1575" dirty="0"/>
          </a:p>
        </p:txBody>
      </p:sp>
    </p:spTree>
    <p:extLst>
      <p:ext uri="{BB962C8B-B14F-4D97-AF65-F5344CB8AC3E}">
        <p14:creationId xmlns:p14="http://schemas.microsoft.com/office/powerpoint/2010/main" val="37085888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4A3F62F-0251-91B9-E8ED-758AB5ED6D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8FB3DE5-0BF2-9949-8E8E-62041A1EAFCC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FA6B80-1A43-1E97-0D32-BE10C7BB6A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/>
              <a:t>User-friendly software developed by the ConesaLab</a:t>
            </a:r>
            <a:br>
              <a:rPr lang="en-GB"/>
            </a:br>
            <a:endParaRPr lang="en-GB"/>
          </a:p>
          <a:p>
            <a:r>
              <a:rPr lang="en-GB"/>
              <a:t>Performs multiple funcions with multiple modules</a:t>
            </a:r>
          </a:p>
          <a:p>
            <a:pPr lvl="1"/>
            <a:r>
              <a:rPr lang="es-ES"/>
              <a:t>Structural classification of transcripts</a:t>
            </a:r>
          </a:p>
          <a:p>
            <a:pPr lvl="1"/>
            <a:r>
              <a:rPr lang="es-ES"/>
              <a:t>Integration of orthogonal data</a:t>
            </a:r>
          </a:p>
          <a:p>
            <a:pPr lvl="1"/>
            <a:r>
              <a:rPr lang="es-ES"/>
              <a:t>Visualization of quality features</a:t>
            </a:r>
          </a:p>
          <a:p>
            <a:pPr lvl="1"/>
            <a:r>
              <a:rPr lang="es-ES"/>
              <a:t>Filtering of transcripts</a:t>
            </a:r>
          </a:p>
          <a:p>
            <a:pPr lvl="1"/>
            <a:r>
              <a:rPr lang="es-ES"/>
              <a:t>Retrieval of lost biological functions</a:t>
            </a:r>
            <a:br>
              <a:rPr lang="es-ES"/>
            </a:br>
            <a:endParaRPr lang="es-ES"/>
          </a:p>
          <a:p>
            <a:r>
              <a:rPr lang="es-ES"/>
              <a:t>And much more…</a:t>
            </a:r>
          </a:p>
        </p:txBody>
      </p:sp>
      <p:pic>
        <p:nvPicPr>
          <p:cNvPr id="1026" name="Picture 2" descr="Github Logo - Free social media icons">
            <a:extLst>
              <a:ext uri="{FF2B5EF4-FFF2-40B4-BE49-F238E27FC236}">
                <a16:creationId xmlns:a16="http://schemas.microsoft.com/office/drawing/2014/main" id="{6C2BF13B-749A-39C1-EA4C-080595B126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9452" y="1615281"/>
            <a:ext cx="1912937" cy="1912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22CE2510-33A9-67E4-4C2A-4A414CD358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3" y="25941"/>
            <a:ext cx="1722437" cy="469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935B301-B92A-2CC7-F16C-7BD1B06E6360}"/>
              </a:ext>
            </a:extLst>
          </p:cNvPr>
          <p:cNvSpPr txBox="1"/>
          <p:nvPr/>
        </p:nvSpPr>
        <p:spPr>
          <a:xfrm>
            <a:off x="6479304" y="3609753"/>
            <a:ext cx="1903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>
                <a:hlinkClick r:id="rId4"/>
              </a:rPr>
              <a:t>Find it in GitHub!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60346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E8CA39-61C0-48C1-40D9-51F557F91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1">
            <a:extLst>
              <a:ext uri="{FF2B5EF4-FFF2-40B4-BE49-F238E27FC236}">
                <a16:creationId xmlns:a16="http://schemas.microsoft.com/office/drawing/2014/main" id="{A3098483-BAE9-B472-0FD8-0455CFA58E3F}"/>
              </a:ext>
            </a:extLst>
          </p:cNvPr>
          <p:cNvSpPr/>
          <p:nvPr/>
        </p:nvSpPr>
        <p:spPr>
          <a:xfrm>
            <a:off x="214312" y="118709"/>
            <a:ext cx="872798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Quality Control!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929AB40-2AEE-7208-2B51-5568CFCAE2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953819-CDAE-4B49-8708-AAC5C83D7CFB}" type="slidenum">
              <a:rPr lang="en-ES" smtClean="0"/>
              <a:t>17</a:t>
            </a:fld>
            <a:endParaRPr lang="en-E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82CA61-A68F-B287-43F7-ABB3315738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" name="Imagen 75">
            <a:extLst>
              <a:ext uri="{FF2B5EF4-FFF2-40B4-BE49-F238E27FC236}">
                <a16:creationId xmlns:a16="http://schemas.microsoft.com/office/drawing/2014/main" id="{FC2B6CB4-7969-5923-4DC7-D7EF180DB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9691" y="927962"/>
            <a:ext cx="5478528" cy="196907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C84473F-8727-EB22-C106-C27CC93D6086}"/>
              </a:ext>
            </a:extLst>
          </p:cNvPr>
          <p:cNvSpPr txBox="1"/>
          <p:nvPr/>
        </p:nvSpPr>
        <p:spPr>
          <a:xfrm>
            <a:off x="6542569" y="1445151"/>
            <a:ext cx="1479892" cy="138499"/>
          </a:xfrm>
          <a:prstGeom prst="rect">
            <a:avLst/>
          </a:prstGeom>
          <a:solidFill>
            <a:schemeClr val="bg1"/>
          </a:solidFill>
        </p:spPr>
        <p:txBody>
          <a:bodyPr wrap="none" tIns="0" bIns="0" rtlCol="0">
            <a:spAutoFit/>
          </a:bodyPr>
          <a:lstStyle/>
          <a:p>
            <a:r>
              <a:rPr lang="en-ES" sz="900" b="1" dirty="0">
                <a:solidFill>
                  <a:schemeClr val="tx2">
                    <a:lumMod val="50000"/>
                  </a:schemeClr>
                </a:solidFill>
              </a:rPr>
              <a:t>F</a:t>
            </a:r>
            <a:r>
              <a:rPr lang="en-ES" sz="900" dirty="0">
                <a:solidFill>
                  <a:schemeClr val="tx2">
                    <a:lumMod val="50000"/>
                  </a:schemeClr>
                </a:solidFill>
              </a:rPr>
              <a:t>ull</a:t>
            </a:r>
            <a:r>
              <a:rPr lang="en-ES" sz="900" b="1" dirty="0">
                <a:solidFill>
                  <a:schemeClr val="tx2">
                    <a:lumMod val="50000"/>
                  </a:schemeClr>
                </a:solidFill>
              </a:rPr>
              <a:t>  S</a:t>
            </a:r>
            <a:r>
              <a:rPr lang="en-ES" sz="900" dirty="0">
                <a:solidFill>
                  <a:schemeClr val="tx2">
                    <a:lumMod val="50000"/>
                  </a:schemeClr>
                </a:solidFill>
              </a:rPr>
              <a:t>plice</a:t>
            </a:r>
            <a:r>
              <a:rPr lang="en-ES" sz="900" b="1" dirty="0">
                <a:solidFill>
                  <a:schemeClr val="tx2">
                    <a:lumMod val="50000"/>
                  </a:schemeClr>
                </a:solidFill>
              </a:rPr>
              <a:t> M</a:t>
            </a:r>
            <a:r>
              <a:rPr lang="en-ES" sz="900" dirty="0">
                <a:solidFill>
                  <a:schemeClr val="tx2">
                    <a:lumMod val="50000"/>
                  </a:schemeClr>
                </a:solidFill>
              </a:rPr>
              <a:t>atch  (</a:t>
            </a:r>
            <a:r>
              <a:rPr lang="en-ES" sz="900" b="1" dirty="0">
                <a:solidFill>
                  <a:schemeClr val="tx2">
                    <a:lumMod val="50000"/>
                  </a:schemeClr>
                </a:solidFill>
              </a:rPr>
              <a:t>FSM</a:t>
            </a:r>
            <a:r>
              <a:rPr lang="en-ES" sz="900" dirty="0">
                <a:solidFill>
                  <a:schemeClr val="tx2">
                    <a:lumMod val="50000"/>
                  </a:schemeClr>
                </a:solidFill>
              </a:rPr>
              <a:t>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9603A8-C0EF-9082-4747-B2B41C292E76}"/>
              </a:ext>
            </a:extLst>
          </p:cNvPr>
          <p:cNvSpPr txBox="1"/>
          <p:nvPr/>
        </p:nvSpPr>
        <p:spPr>
          <a:xfrm>
            <a:off x="6542569" y="1794347"/>
            <a:ext cx="1635063" cy="1384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ES" sz="900" b="1" dirty="0">
                <a:solidFill>
                  <a:schemeClr val="tx2">
                    <a:lumMod val="50000"/>
                  </a:schemeClr>
                </a:solidFill>
              </a:rPr>
              <a:t>I</a:t>
            </a:r>
            <a:r>
              <a:rPr lang="en-ES" sz="900" dirty="0">
                <a:solidFill>
                  <a:schemeClr val="tx2">
                    <a:lumMod val="50000"/>
                  </a:schemeClr>
                </a:solidFill>
              </a:rPr>
              <a:t>ncomplete</a:t>
            </a:r>
            <a:r>
              <a:rPr lang="en-ES" sz="900" b="1" dirty="0">
                <a:solidFill>
                  <a:schemeClr val="tx2">
                    <a:lumMod val="50000"/>
                  </a:schemeClr>
                </a:solidFill>
              </a:rPr>
              <a:t>  S</a:t>
            </a:r>
            <a:r>
              <a:rPr lang="en-ES" sz="900" dirty="0">
                <a:solidFill>
                  <a:schemeClr val="tx2">
                    <a:lumMod val="50000"/>
                  </a:schemeClr>
                </a:solidFill>
              </a:rPr>
              <a:t>plice</a:t>
            </a:r>
            <a:r>
              <a:rPr lang="en-ES" sz="900" b="1" dirty="0">
                <a:solidFill>
                  <a:schemeClr val="tx2">
                    <a:lumMod val="50000"/>
                  </a:schemeClr>
                </a:solidFill>
              </a:rPr>
              <a:t> M</a:t>
            </a:r>
            <a:r>
              <a:rPr lang="en-ES" sz="900" dirty="0">
                <a:solidFill>
                  <a:schemeClr val="tx2">
                    <a:lumMod val="50000"/>
                  </a:schemeClr>
                </a:solidFill>
              </a:rPr>
              <a:t>atch  (</a:t>
            </a:r>
            <a:r>
              <a:rPr lang="en-ES" sz="900" b="1" dirty="0">
                <a:solidFill>
                  <a:schemeClr val="tx2">
                    <a:lumMod val="50000"/>
                  </a:schemeClr>
                </a:solidFill>
              </a:rPr>
              <a:t>ISM</a:t>
            </a:r>
            <a:r>
              <a:rPr lang="en-ES" sz="900" dirty="0">
                <a:solidFill>
                  <a:schemeClr val="tx2">
                    <a:lumMod val="50000"/>
                  </a:schemeClr>
                </a:solidFill>
              </a:rPr>
              <a:t>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EB723C8-462E-ABB8-4416-6AE25A48BB0E}"/>
              </a:ext>
            </a:extLst>
          </p:cNvPr>
          <p:cNvSpPr txBox="1"/>
          <p:nvPr/>
        </p:nvSpPr>
        <p:spPr>
          <a:xfrm>
            <a:off x="6542569" y="2094219"/>
            <a:ext cx="1473480" cy="138499"/>
          </a:xfrm>
          <a:prstGeom prst="rect">
            <a:avLst/>
          </a:prstGeom>
          <a:solidFill>
            <a:schemeClr val="bg1"/>
          </a:solidFill>
        </p:spPr>
        <p:txBody>
          <a:bodyPr wrap="none" tIns="0" bIns="0" rtlCol="0">
            <a:spAutoFit/>
          </a:bodyPr>
          <a:lstStyle/>
          <a:p>
            <a:r>
              <a:rPr lang="en-ES" sz="900" b="1" dirty="0">
                <a:solidFill>
                  <a:schemeClr val="tx2">
                    <a:lumMod val="50000"/>
                  </a:schemeClr>
                </a:solidFill>
              </a:rPr>
              <a:t>N</a:t>
            </a:r>
            <a:r>
              <a:rPr lang="en-ES" sz="900" dirty="0">
                <a:solidFill>
                  <a:schemeClr val="tx2">
                    <a:lumMod val="50000"/>
                  </a:schemeClr>
                </a:solidFill>
              </a:rPr>
              <a:t>ovel</a:t>
            </a:r>
            <a:r>
              <a:rPr lang="en-ES" sz="900" b="1" dirty="0">
                <a:solidFill>
                  <a:schemeClr val="tx2">
                    <a:lumMod val="50000"/>
                  </a:schemeClr>
                </a:solidFill>
              </a:rPr>
              <a:t> I</a:t>
            </a:r>
            <a:r>
              <a:rPr lang="en-ES" sz="900" dirty="0">
                <a:solidFill>
                  <a:schemeClr val="tx2">
                    <a:lumMod val="50000"/>
                  </a:schemeClr>
                </a:solidFill>
              </a:rPr>
              <a:t>n</a:t>
            </a:r>
            <a:r>
              <a:rPr lang="en-ES" sz="900" b="1" dirty="0">
                <a:solidFill>
                  <a:schemeClr val="tx2">
                    <a:lumMod val="50000"/>
                  </a:schemeClr>
                </a:solidFill>
              </a:rPr>
              <a:t> C</a:t>
            </a:r>
            <a:r>
              <a:rPr lang="en-ES" sz="900" dirty="0">
                <a:solidFill>
                  <a:schemeClr val="tx2">
                    <a:lumMod val="50000"/>
                  </a:schemeClr>
                </a:solidFill>
              </a:rPr>
              <a:t>atalogue</a:t>
            </a:r>
            <a:r>
              <a:rPr lang="en-ES" sz="9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ES" sz="900" dirty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en-ES" sz="900" b="1" dirty="0">
                <a:solidFill>
                  <a:schemeClr val="tx2">
                    <a:lumMod val="50000"/>
                  </a:schemeClr>
                </a:solidFill>
              </a:rPr>
              <a:t>NIC</a:t>
            </a:r>
            <a:r>
              <a:rPr lang="en-ES" sz="900" dirty="0">
                <a:solidFill>
                  <a:schemeClr val="tx2">
                    <a:lumMod val="50000"/>
                  </a:schemeClr>
                </a:solidFill>
              </a:rPr>
              <a:t>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D7B0157-8682-03E0-62E3-1FC40A882397}"/>
              </a:ext>
            </a:extLst>
          </p:cNvPr>
          <p:cNvSpPr txBox="1"/>
          <p:nvPr/>
        </p:nvSpPr>
        <p:spPr>
          <a:xfrm>
            <a:off x="6542569" y="2485998"/>
            <a:ext cx="1729961" cy="138499"/>
          </a:xfrm>
          <a:prstGeom prst="rect">
            <a:avLst/>
          </a:prstGeom>
          <a:solidFill>
            <a:schemeClr val="bg1"/>
          </a:solidFill>
        </p:spPr>
        <p:txBody>
          <a:bodyPr wrap="none" tIns="0" bIns="0" rtlCol="0">
            <a:spAutoFit/>
          </a:bodyPr>
          <a:lstStyle/>
          <a:p>
            <a:r>
              <a:rPr lang="en-ES" sz="900" b="1" dirty="0">
                <a:solidFill>
                  <a:schemeClr val="tx2">
                    <a:lumMod val="50000"/>
                  </a:schemeClr>
                </a:solidFill>
              </a:rPr>
              <a:t>N</a:t>
            </a:r>
            <a:r>
              <a:rPr lang="en-ES" sz="900" dirty="0">
                <a:solidFill>
                  <a:schemeClr val="tx2">
                    <a:lumMod val="50000"/>
                  </a:schemeClr>
                </a:solidFill>
              </a:rPr>
              <a:t>ovel</a:t>
            </a:r>
            <a:r>
              <a:rPr lang="en-ES" sz="900" b="1" dirty="0">
                <a:solidFill>
                  <a:schemeClr val="tx2">
                    <a:lumMod val="50000"/>
                  </a:schemeClr>
                </a:solidFill>
              </a:rPr>
              <a:t> N</a:t>
            </a:r>
            <a:r>
              <a:rPr lang="en-ES" sz="900" dirty="0">
                <a:solidFill>
                  <a:schemeClr val="tx2">
                    <a:lumMod val="50000"/>
                  </a:schemeClr>
                </a:solidFill>
              </a:rPr>
              <a:t>ot in </a:t>
            </a:r>
            <a:r>
              <a:rPr lang="en-ES" sz="900" b="1" dirty="0">
                <a:solidFill>
                  <a:schemeClr val="tx2">
                    <a:lumMod val="50000"/>
                  </a:schemeClr>
                </a:solidFill>
              </a:rPr>
              <a:t>C</a:t>
            </a:r>
            <a:r>
              <a:rPr lang="en-ES" sz="900" dirty="0">
                <a:solidFill>
                  <a:schemeClr val="tx2">
                    <a:lumMod val="50000"/>
                  </a:schemeClr>
                </a:solidFill>
              </a:rPr>
              <a:t>atalogue</a:t>
            </a:r>
            <a:r>
              <a:rPr lang="en-ES" sz="9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ES" sz="900" dirty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en-ES" sz="900" b="1" dirty="0">
                <a:solidFill>
                  <a:schemeClr val="tx2">
                    <a:lumMod val="50000"/>
                  </a:schemeClr>
                </a:solidFill>
              </a:rPr>
              <a:t>NNC</a:t>
            </a:r>
            <a:r>
              <a:rPr lang="en-ES" sz="900" dirty="0">
                <a:solidFill>
                  <a:schemeClr val="tx2">
                    <a:lumMod val="50000"/>
                  </a:schemeClr>
                </a:solidFill>
              </a:rPr>
              <a:t>)</a:t>
            </a:r>
          </a:p>
        </p:txBody>
      </p:sp>
      <p:pic>
        <p:nvPicPr>
          <p:cNvPr id="26" name="Imagen 2">
            <a:extLst>
              <a:ext uri="{FF2B5EF4-FFF2-40B4-BE49-F238E27FC236}">
                <a16:creationId xmlns:a16="http://schemas.microsoft.com/office/drawing/2014/main" id="{47DD1DFD-CDBC-F8F5-8DAA-F9FA5E190A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577"/>
          <a:stretch/>
        </p:blipFill>
        <p:spPr>
          <a:xfrm>
            <a:off x="2393950" y="2913152"/>
            <a:ext cx="5530012" cy="1690598"/>
          </a:xfrm>
          <a:prstGeom prst="rect">
            <a:avLst/>
          </a:prstGeom>
        </p:spPr>
      </p:pic>
      <p:sp>
        <p:nvSpPr>
          <p:cNvPr id="28" name="Text 13">
            <a:extLst>
              <a:ext uri="{FF2B5EF4-FFF2-40B4-BE49-F238E27FC236}">
                <a16:creationId xmlns:a16="http://schemas.microsoft.com/office/drawing/2014/main" id="{9DDB5537-B407-9924-A67C-A41CAF638E09}"/>
              </a:ext>
            </a:extLst>
          </p:cNvPr>
          <p:cNvSpPr/>
          <p:nvPr/>
        </p:nvSpPr>
        <p:spPr>
          <a:xfrm>
            <a:off x="6061655" y="4680573"/>
            <a:ext cx="2880639" cy="10387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675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Pardo-Palacios. 2024. 10.1038/s41592-024-02298-3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F8E79FA3-2082-F227-0069-D22C4CB50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44" y="1251034"/>
            <a:ext cx="2030198" cy="553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390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5EA30-55FC-BE35-2B32-E0CAFB108E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1">
            <a:extLst>
              <a:ext uri="{FF2B5EF4-FFF2-40B4-BE49-F238E27FC236}">
                <a16:creationId xmlns:a16="http://schemas.microsoft.com/office/drawing/2014/main" id="{3B8A9602-5E1B-8D1E-5962-953B61DF0490}"/>
              </a:ext>
            </a:extLst>
          </p:cNvPr>
          <p:cNvSpPr/>
          <p:nvPr/>
        </p:nvSpPr>
        <p:spPr>
          <a:xfrm>
            <a:off x="214312" y="118709"/>
            <a:ext cx="872798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transcript models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5EBDCA-0A3D-128F-F1B2-29EFD5A771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953819-CDAE-4B49-8708-AAC5C83D7CFB}" type="slidenum">
              <a:rPr lang="en-ES" smtClean="0"/>
              <a:t>18</a:t>
            </a:fld>
            <a:endParaRPr lang="en-E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A3DAB5E-7417-1073-D3FE-F2CF15837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A030006-34E5-25F8-ABF2-109A4A0521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846AD91-5E21-1608-8E5E-6FE1CF5EDA54}"/>
              </a:ext>
            </a:extLst>
          </p:cNvPr>
          <p:cNvSpPr/>
          <p:nvPr/>
        </p:nvSpPr>
        <p:spPr>
          <a:xfrm>
            <a:off x="5590397" y="3626795"/>
            <a:ext cx="331740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281F71C-D45D-39B0-08D5-A0DE6301AC4B}"/>
              </a:ext>
            </a:extLst>
          </p:cNvPr>
          <p:cNvCxnSpPr>
            <a:cxnSpLocks/>
            <a:stCxn id="5" idx="3"/>
            <a:endCxn id="7" idx="1"/>
          </p:cNvCxnSpPr>
          <p:nvPr/>
        </p:nvCxnSpPr>
        <p:spPr>
          <a:xfrm flipV="1">
            <a:off x="2838551" y="1585731"/>
            <a:ext cx="2565607" cy="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ABA201C-6D45-4483-8443-A49AE987AA54}"/>
              </a:ext>
            </a:extLst>
          </p:cNvPr>
          <p:cNvSpPr/>
          <p:nvPr/>
        </p:nvSpPr>
        <p:spPr>
          <a:xfrm>
            <a:off x="2409766" y="1528438"/>
            <a:ext cx="428785" cy="12134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65387A-BCFF-A828-95C1-8F77E834A1C2}"/>
              </a:ext>
            </a:extLst>
          </p:cNvPr>
          <p:cNvSpPr/>
          <p:nvPr/>
        </p:nvSpPr>
        <p:spPr>
          <a:xfrm>
            <a:off x="3934900" y="1521683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1D4C255-0454-166D-22CF-369B9A764C7E}"/>
              </a:ext>
            </a:extLst>
          </p:cNvPr>
          <p:cNvSpPr/>
          <p:nvPr/>
        </p:nvSpPr>
        <p:spPr>
          <a:xfrm>
            <a:off x="5404158" y="1521683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6A41C6D-26F5-BD1C-DDD7-5E1A89235B45}"/>
              </a:ext>
            </a:extLst>
          </p:cNvPr>
          <p:cNvSpPr/>
          <p:nvPr/>
        </p:nvSpPr>
        <p:spPr>
          <a:xfrm>
            <a:off x="3200271" y="1521683"/>
            <a:ext cx="231854" cy="13484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538273-8AB6-BE88-4E81-B2917B158DA6}"/>
              </a:ext>
            </a:extLst>
          </p:cNvPr>
          <p:cNvCxnSpPr>
            <a:cxnSpLocks/>
            <a:stCxn id="19" idx="1"/>
            <a:endCxn id="18" idx="1"/>
          </p:cNvCxnSpPr>
          <p:nvPr/>
        </p:nvCxnSpPr>
        <p:spPr>
          <a:xfrm flipV="1">
            <a:off x="3194035" y="2768295"/>
            <a:ext cx="2210123" cy="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0B6F03EF-30F8-102B-E775-671677141E60}"/>
              </a:ext>
            </a:extLst>
          </p:cNvPr>
          <p:cNvSpPr/>
          <p:nvPr/>
        </p:nvSpPr>
        <p:spPr>
          <a:xfrm>
            <a:off x="3934900" y="2704247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D56423D-019F-71D2-D581-29637445FC24}"/>
              </a:ext>
            </a:extLst>
          </p:cNvPr>
          <p:cNvSpPr/>
          <p:nvPr/>
        </p:nvSpPr>
        <p:spPr>
          <a:xfrm>
            <a:off x="5404159" y="2704247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B05379D-E7D6-BB9C-C200-907BE350436B}"/>
              </a:ext>
            </a:extLst>
          </p:cNvPr>
          <p:cNvSpPr/>
          <p:nvPr/>
        </p:nvSpPr>
        <p:spPr>
          <a:xfrm>
            <a:off x="3194036" y="2704248"/>
            <a:ext cx="231854" cy="13484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DF6125F-9AA1-3C09-93DD-245682E42E55}"/>
              </a:ext>
            </a:extLst>
          </p:cNvPr>
          <p:cNvCxnSpPr>
            <a:cxnSpLocks/>
            <a:stCxn id="21" idx="3"/>
            <a:endCxn id="23" idx="1"/>
          </p:cNvCxnSpPr>
          <p:nvPr/>
        </p:nvCxnSpPr>
        <p:spPr>
          <a:xfrm flipV="1">
            <a:off x="2838551" y="1362981"/>
            <a:ext cx="2565607" cy="675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8FC22EC5-F490-156C-CE1E-01B9600D6748}"/>
              </a:ext>
            </a:extLst>
          </p:cNvPr>
          <p:cNvSpPr/>
          <p:nvPr/>
        </p:nvSpPr>
        <p:spPr>
          <a:xfrm>
            <a:off x="2335776" y="1305688"/>
            <a:ext cx="502775" cy="128094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B16D1CF-78F5-130A-107D-A5B5B16AA27B}"/>
              </a:ext>
            </a:extLst>
          </p:cNvPr>
          <p:cNvSpPr/>
          <p:nvPr/>
        </p:nvSpPr>
        <p:spPr>
          <a:xfrm>
            <a:off x="3934900" y="1298934"/>
            <a:ext cx="502775" cy="128094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29B6B73-6C4C-6A05-03A3-0E9ACADE5C61}"/>
              </a:ext>
            </a:extLst>
          </p:cNvPr>
          <p:cNvSpPr/>
          <p:nvPr/>
        </p:nvSpPr>
        <p:spPr>
          <a:xfrm>
            <a:off x="5404158" y="1298934"/>
            <a:ext cx="502775" cy="128094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6CBAB21-558A-8AA7-6EC4-CF14D75310F6}"/>
              </a:ext>
            </a:extLst>
          </p:cNvPr>
          <p:cNvSpPr/>
          <p:nvPr/>
        </p:nvSpPr>
        <p:spPr>
          <a:xfrm>
            <a:off x="3200271" y="1298934"/>
            <a:ext cx="231854" cy="134848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C4BD2F4-B2BD-6D64-10D1-693D8E2EEB9C}"/>
              </a:ext>
            </a:extLst>
          </p:cNvPr>
          <p:cNvCxnSpPr>
            <a:cxnSpLocks/>
            <a:stCxn id="30" idx="3"/>
            <a:endCxn id="32" idx="1"/>
          </p:cNvCxnSpPr>
          <p:nvPr/>
        </p:nvCxnSpPr>
        <p:spPr>
          <a:xfrm flipV="1">
            <a:off x="2838550" y="2184177"/>
            <a:ext cx="2565608" cy="675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43651655-9643-FA05-BA18-60E6B10F67D6}"/>
              </a:ext>
            </a:extLst>
          </p:cNvPr>
          <p:cNvSpPr/>
          <p:nvPr/>
        </p:nvSpPr>
        <p:spPr>
          <a:xfrm>
            <a:off x="2525414" y="2126883"/>
            <a:ext cx="313137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2BFFE27-C382-19ED-014C-CEA5C20EEE5E}"/>
              </a:ext>
            </a:extLst>
          </p:cNvPr>
          <p:cNvSpPr/>
          <p:nvPr/>
        </p:nvSpPr>
        <p:spPr>
          <a:xfrm>
            <a:off x="3934900" y="2120129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D6B94A2-5D01-236E-3AB9-A93FAF804DF5}"/>
              </a:ext>
            </a:extLst>
          </p:cNvPr>
          <p:cNvSpPr/>
          <p:nvPr/>
        </p:nvSpPr>
        <p:spPr>
          <a:xfrm>
            <a:off x="5404158" y="2120129"/>
            <a:ext cx="397946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1F3B9ABF-F787-CFB4-EA79-49EBF64F4FA9}"/>
              </a:ext>
            </a:extLst>
          </p:cNvPr>
          <p:cNvCxnSpPr>
            <a:cxnSpLocks/>
            <a:stCxn id="43" idx="3"/>
            <a:endCxn id="45" idx="1"/>
          </p:cNvCxnSpPr>
          <p:nvPr/>
        </p:nvCxnSpPr>
        <p:spPr>
          <a:xfrm flipV="1">
            <a:off x="2713342" y="3166613"/>
            <a:ext cx="2682890" cy="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82EC4F4F-0927-F221-994F-BB00D25B0908}"/>
              </a:ext>
            </a:extLst>
          </p:cNvPr>
          <p:cNvSpPr/>
          <p:nvPr/>
        </p:nvSpPr>
        <p:spPr>
          <a:xfrm>
            <a:off x="2401841" y="3109319"/>
            <a:ext cx="311502" cy="12134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94FE062-503E-261A-4201-C613C7B31279}"/>
              </a:ext>
            </a:extLst>
          </p:cNvPr>
          <p:cNvSpPr/>
          <p:nvPr/>
        </p:nvSpPr>
        <p:spPr>
          <a:xfrm>
            <a:off x="4098009" y="3102566"/>
            <a:ext cx="331740" cy="13484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EFADC260-F732-9989-D73A-9100652770C7}"/>
              </a:ext>
            </a:extLst>
          </p:cNvPr>
          <p:cNvSpPr/>
          <p:nvPr/>
        </p:nvSpPr>
        <p:spPr>
          <a:xfrm>
            <a:off x="5396233" y="3102566"/>
            <a:ext cx="502775" cy="1280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86C9A09-1281-7159-BE4F-C5F889983101}"/>
              </a:ext>
            </a:extLst>
          </p:cNvPr>
          <p:cNvSpPr/>
          <p:nvPr/>
        </p:nvSpPr>
        <p:spPr>
          <a:xfrm>
            <a:off x="3192346" y="3102565"/>
            <a:ext cx="231854" cy="13484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293D17E8-B2A3-997A-8044-015E9B9790E4}"/>
              </a:ext>
            </a:extLst>
          </p:cNvPr>
          <p:cNvCxnSpPr>
            <a:cxnSpLocks/>
            <a:endCxn id="3" idx="1"/>
          </p:cNvCxnSpPr>
          <p:nvPr/>
        </p:nvCxnSpPr>
        <p:spPr>
          <a:xfrm>
            <a:off x="4237003" y="3690842"/>
            <a:ext cx="13533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61">
            <a:extLst>
              <a:ext uri="{FF2B5EF4-FFF2-40B4-BE49-F238E27FC236}">
                <a16:creationId xmlns:a16="http://schemas.microsoft.com/office/drawing/2014/main" id="{9DC46AAB-53CE-D958-855C-A50D70EBB065}"/>
              </a:ext>
            </a:extLst>
          </p:cNvPr>
          <p:cNvSpPr/>
          <p:nvPr/>
        </p:nvSpPr>
        <p:spPr>
          <a:xfrm>
            <a:off x="4121139" y="3626795"/>
            <a:ext cx="200672" cy="13484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CC94B59-BEFA-18C6-AD98-C8FE110563CF}"/>
              </a:ext>
            </a:extLst>
          </p:cNvPr>
          <p:cNvSpPr txBox="1"/>
          <p:nvPr/>
        </p:nvSpPr>
        <p:spPr>
          <a:xfrm>
            <a:off x="6021890" y="1245949"/>
            <a:ext cx="174278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ES" sz="1350" dirty="0"/>
              <a:t>Reference transcript</a:t>
            </a:r>
          </a:p>
        </p:txBody>
      </p:sp>
    </p:spTree>
    <p:extLst>
      <p:ext uri="{BB962C8B-B14F-4D97-AF65-F5344CB8AC3E}">
        <p14:creationId xmlns:p14="http://schemas.microsoft.com/office/powerpoint/2010/main" val="6963548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CB501-C5EF-5F95-37D9-0C8689CB6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1">
            <a:extLst>
              <a:ext uri="{FF2B5EF4-FFF2-40B4-BE49-F238E27FC236}">
                <a16:creationId xmlns:a16="http://schemas.microsoft.com/office/drawing/2014/main" id="{63F48871-25B5-38C6-2EA6-2105B90252AB}"/>
              </a:ext>
            </a:extLst>
          </p:cNvPr>
          <p:cNvSpPr/>
          <p:nvPr/>
        </p:nvSpPr>
        <p:spPr>
          <a:xfrm>
            <a:off x="214312" y="118709"/>
            <a:ext cx="872798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transcript models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812E803-552B-DDDB-43EC-9356A5D05C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953819-CDAE-4B49-8708-AAC5C83D7CFB}" type="slidenum">
              <a:rPr lang="en-ES" smtClean="0"/>
              <a:t>19</a:t>
            </a:fld>
            <a:endParaRPr lang="en-E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A7CAAB45-C222-112A-9D29-EE055E811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DA4D13E-A84A-EAD2-C944-595D949A76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2014EE3-7C31-6C4F-4F62-3B149CCEB53A}"/>
              </a:ext>
            </a:extLst>
          </p:cNvPr>
          <p:cNvSpPr/>
          <p:nvPr/>
        </p:nvSpPr>
        <p:spPr>
          <a:xfrm>
            <a:off x="5590397" y="3626795"/>
            <a:ext cx="331740" cy="128094"/>
          </a:xfrm>
          <a:prstGeom prst="rect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616BB8F-389A-E800-FA92-99BC86534C8B}"/>
              </a:ext>
            </a:extLst>
          </p:cNvPr>
          <p:cNvCxnSpPr>
            <a:cxnSpLocks/>
            <a:stCxn id="5" idx="3"/>
            <a:endCxn id="7" idx="1"/>
          </p:cNvCxnSpPr>
          <p:nvPr/>
        </p:nvCxnSpPr>
        <p:spPr>
          <a:xfrm flipV="1">
            <a:off x="2838551" y="1585731"/>
            <a:ext cx="2565607" cy="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614E7F10-2ED6-550A-4284-3602A372FC4E}"/>
              </a:ext>
            </a:extLst>
          </p:cNvPr>
          <p:cNvSpPr/>
          <p:nvPr/>
        </p:nvSpPr>
        <p:spPr>
          <a:xfrm>
            <a:off x="2409766" y="1528438"/>
            <a:ext cx="428785" cy="121340"/>
          </a:xfrm>
          <a:prstGeom prst="rect">
            <a:avLst/>
          </a:prstGeom>
          <a:solidFill>
            <a:srgbClr val="0070C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DAEA96F-C9C2-B18C-805F-14F1DE587286}"/>
              </a:ext>
            </a:extLst>
          </p:cNvPr>
          <p:cNvSpPr/>
          <p:nvPr/>
        </p:nvSpPr>
        <p:spPr>
          <a:xfrm>
            <a:off x="3934900" y="1521683"/>
            <a:ext cx="502775" cy="128094"/>
          </a:xfrm>
          <a:prstGeom prst="rect">
            <a:avLst/>
          </a:prstGeom>
          <a:solidFill>
            <a:srgbClr val="0070C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FB17C3C-1F2A-BC2E-A95B-E2DDA4663A91}"/>
              </a:ext>
            </a:extLst>
          </p:cNvPr>
          <p:cNvSpPr/>
          <p:nvPr/>
        </p:nvSpPr>
        <p:spPr>
          <a:xfrm>
            <a:off x="5404158" y="1521683"/>
            <a:ext cx="502775" cy="128094"/>
          </a:xfrm>
          <a:prstGeom prst="rect">
            <a:avLst/>
          </a:prstGeom>
          <a:solidFill>
            <a:srgbClr val="0070C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BADF428-4108-C72E-3A9D-FE44086BB478}"/>
              </a:ext>
            </a:extLst>
          </p:cNvPr>
          <p:cNvSpPr/>
          <p:nvPr/>
        </p:nvSpPr>
        <p:spPr>
          <a:xfrm>
            <a:off x="3200271" y="1521683"/>
            <a:ext cx="231854" cy="134848"/>
          </a:xfrm>
          <a:prstGeom prst="rect">
            <a:avLst/>
          </a:prstGeom>
          <a:solidFill>
            <a:srgbClr val="0070C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B8FB7B2-DC15-5180-4B36-CF5F43263B27}"/>
              </a:ext>
            </a:extLst>
          </p:cNvPr>
          <p:cNvCxnSpPr>
            <a:cxnSpLocks/>
            <a:stCxn id="19" idx="1"/>
            <a:endCxn id="18" idx="1"/>
          </p:cNvCxnSpPr>
          <p:nvPr/>
        </p:nvCxnSpPr>
        <p:spPr>
          <a:xfrm flipV="1">
            <a:off x="3194035" y="2768295"/>
            <a:ext cx="2210123" cy="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146C3A67-FC92-03CD-C181-E99DED6F4AEA}"/>
              </a:ext>
            </a:extLst>
          </p:cNvPr>
          <p:cNvSpPr/>
          <p:nvPr/>
        </p:nvSpPr>
        <p:spPr>
          <a:xfrm>
            <a:off x="3934900" y="2704247"/>
            <a:ext cx="502775" cy="128094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B52D013-D2C6-AB06-FE6B-77304D9EB7F0}"/>
              </a:ext>
            </a:extLst>
          </p:cNvPr>
          <p:cNvSpPr/>
          <p:nvPr/>
        </p:nvSpPr>
        <p:spPr>
          <a:xfrm>
            <a:off x="5404159" y="2704247"/>
            <a:ext cx="502775" cy="128094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2B88E96-5A05-A8C1-4960-45E98B175483}"/>
              </a:ext>
            </a:extLst>
          </p:cNvPr>
          <p:cNvSpPr/>
          <p:nvPr/>
        </p:nvSpPr>
        <p:spPr>
          <a:xfrm>
            <a:off x="3194036" y="2704248"/>
            <a:ext cx="231854" cy="134848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2585280-90A5-B323-61CF-6CE352EBA55D}"/>
              </a:ext>
            </a:extLst>
          </p:cNvPr>
          <p:cNvCxnSpPr>
            <a:cxnSpLocks/>
            <a:stCxn id="21" idx="3"/>
            <a:endCxn id="23" idx="1"/>
          </p:cNvCxnSpPr>
          <p:nvPr/>
        </p:nvCxnSpPr>
        <p:spPr>
          <a:xfrm flipV="1">
            <a:off x="2838551" y="1362981"/>
            <a:ext cx="2565607" cy="675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96B5378-48E3-2398-3B14-13413D4BC36E}"/>
              </a:ext>
            </a:extLst>
          </p:cNvPr>
          <p:cNvSpPr/>
          <p:nvPr/>
        </p:nvSpPr>
        <p:spPr>
          <a:xfrm>
            <a:off x="2335776" y="1305688"/>
            <a:ext cx="502775" cy="128094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06799BB-6CB4-D65B-1C4C-E76A8C671345}"/>
              </a:ext>
            </a:extLst>
          </p:cNvPr>
          <p:cNvSpPr/>
          <p:nvPr/>
        </p:nvSpPr>
        <p:spPr>
          <a:xfrm>
            <a:off x="3934900" y="1298934"/>
            <a:ext cx="502775" cy="128094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F6F9FC0-0074-A396-5F5C-01166627D8A4}"/>
              </a:ext>
            </a:extLst>
          </p:cNvPr>
          <p:cNvSpPr/>
          <p:nvPr/>
        </p:nvSpPr>
        <p:spPr>
          <a:xfrm>
            <a:off x="5404158" y="1298934"/>
            <a:ext cx="502775" cy="128094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83F80A5-4338-5C03-C0EB-F17BA513493A}"/>
              </a:ext>
            </a:extLst>
          </p:cNvPr>
          <p:cNvSpPr/>
          <p:nvPr/>
        </p:nvSpPr>
        <p:spPr>
          <a:xfrm>
            <a:off x="3200271" y="1298934"/>
            <a:ext cx="231854" cy="134848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2DCB0A3-1140-5C11-84D0-6E4ADE365801}"/>
              </a:ext>
            </a:extLst>
          </p:cNvPr>
          <p:cNvCxnSpPr>
            <a:cxnSpLocks/>
            <a:stCxn id="30" idx="3"/>
            <a:endCxn id="32" idx="1"/>
          </p:cNvCxnSpPr>
          <p:nvPr/>
        </p:nvCxnSpPr>
        <p:spPr>
          <a:xfrm flipV="1">
            <a:off x="2838550" y="2184177"/>
            <a:ext cx="2565608" cy="675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BC4F2FC9-E32B-A599-4695-12A6B4DB49FC}"/>
              </a:ext>
            </a:extLst>
          </p:cNvPr>
          <p:cNvSpPr/>
          <p:nvPr/>
        </p:nvSpPr>
        <p:spPr>
          <a:xfrm>
            <a:off x="2525414" y="2126883"/>
            <a:ext cx="313137" cy="128094"/>
          </a:xfrm>
          <a:prstGeom prst="rect">
            <a:avLst/>
          </a:prstGeom>
          <a:solidFill>
            <a:srgbClr val="00B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6473050-7382-1A55-FBE5-8C286080F3E5}"/>
              </a:ext>
            </a:extLst>
          </p:cNvPr>
          <p:cNvSpPr/>
          <p:nvPr/>
        </p:nvSpPr>
        <p:spPr>
          <a:xfrm>
            <a:off x="3934900" y="2120129"/>
            <a:ext cx="502775" cy="128094"/>
          </a:xfrm>
          <a:prstGeom prst="rect">
            <a:avLst/>
          </a:prstGeom>
          <a:solidFill>
            <a:srgbClr val="00B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1BD4062-2824-67BF-27AE-C83E24127BC9}"/>
              </a:ext>
            </a:extLst>
          </p:cNvPr>
          <p:cNvSpPr/>
          <p:nvPr/>
        </p:nvSpPr>
        <p:spPr>
          <a:xfrm>
            <a:off x="5404158" y="2120129"/>
            <a:ext cx="397946" cy="128094"/>
          </a:xfrm>
          <a:prstGeom prst="rect">
            <a:avLst/>
          </a:prstGeom>
          <a:solidFill>
            <a:srgbClr val="00B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A1050D20-30E8-8C70-6117-2E5551910606}"/>
              </a:ext>
            </a:extLst>
          </p:cNvPr>
          <p:cNvCxnSpPr>
            <a:cxnSpLocks/>
            <a:stCxn id="43" idx="3"/>
            <a:endCxn id="45" idx="1"/>
          </p:cNvCxnSpPr>
          <p:nvPr/>
        </p:nvCxnSpPr>
        <p:spPr>
          <a:xfrm flipV="1">
            <a:off x="2713342" y="3166613"/>
            <a:ext cx="2682890" cy="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C0285979-B04E-8627-FD17-260CF8B8AE56}"/>
              </a:ext>
            </a:extLst>
          </p:cNvPr>
          <p:cNvSpPr/>
          <p:nvPr/>
        </p:nvSpPr>
        <p:spPr>
          <a:xfrm>
            <a:off x="2401841" y="3109319"/>
            <a:ext cx="311502" cy="121340"/>
          </a:xfrm>
          <a:prstGeom prst="rect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E8DA48D-5D72-82BB-14FE-977466B06BAC}"/>
              </a:ext>
            </a:extLst>
          </p:cNvPr>
          <p:cNvSpPr/>
          <p:nvPr/>
        </p:nvSpPr>
        <p:spPr>
          <a:xfrm>
            <a:off x="4098009" y="3102566"/>
            <a:ext cx="331740" cy="134847"/>
          </a:xfrm>
          <a:prstGeom prst="rect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4A6A859-8199-A29A-CDF6-2FD117C40F78}"/>
              </a:ext>
            </a:extLst>
          </p:cNvPr>
          <p:cNvSpPr/>
          <p:nvPr/>
        </p:nvSpPr>
        <p:spPr>
          <a:xfrm>
            <a:off x="5396233" y="3102566"/>
            <a:ext cx="502775" cy="128094"/>
          </a:xfrm>
          <a:prstGeom prst="rect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9E6F67AC-1476-A892-83B4-0FDC25414F1C}"/>
              </a:ext>
            </a:extLst>
          </p:cNvPr>
          <p:cNvSpPr/>
          <p:nvPr/>
        </p:nvSpPr>
        <p:spPr>
          <a:xfrm>
            <a:off x="3192346" y="3102565"/>
            <a:ext cx="231854" cy="134848"/>
          </a:xfrm>
          <a:prstGeom prst="rect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DAAF9EB8-91FA-AB63-E594-AB396F23636A}"/>
              </a:ext>
            </a:extLst>
          </p:cNvPr>
          <p:cNvCxnSpPr>
            <a:cxnSpLocks/>
            <a:endCxn id="3" idx="1"/>
          </p:cNvCxnSpPr>
          <p:nvPr/>
        </p:nvCxnSpPr>
        <p:spPr>
          <a:xfrm>
            <a:off x="4237003" y="3690842"/>
            <a:ext cx="13533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61">
            <a:extLst>
              <a:ext uri="{FF2B5EF4-FFF2-40B4-BE49-F238E27FC236}">
                <a16:creationId xmlns:a16="http://schemas.microsoft.com/office/drawing/2014/main" id="{AE9A6A8B-4205-30F4-BEDB-489370958311}"/>
              </a:ext>
            </a:extLst>
          </p:cNvPr>
          <p:cNvSpPr/>
          <p:nvPr/>
        </p:nvSpPr>
        <p:spPr>
          <a:xfrm>
            <a:off x="4121139" y="3626795"/>
            <a:ext cx="200672" cy="134845"/>
          </a:xfrm>
          <a:prstGeom prst="rect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TT" sz="76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6906B46-4646-E0BD-A734-672DC031B633}"/>
              </a:ext>
            </a:extLst>
          </p:cNvPr>
          <p:cNvSpPr txBox="1"/>
          <p:nvPr/>
        </p:nvSpPr>
        <p:spPr>
          <a:xfrm>
            <a:off x="6021890" y="1245949"/>
            <a:ext cx="174278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ES" sz="1350" dirty="0"/>
              <a:t>Reference transcript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A6BF710D-8249-F0BA-12B8-C8558BFA31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44" y="1251034"/>
            <a:ext cx="2030198" cy="553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4096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94053A27-D344-1F0B-2A47-F0C0ABA1310F}"/>
              </a:ext>
            </a:extLst>
          </p:cNvPr>
          <p:cNvSpPr/>
          <p:nvPr/>
        </p:nvSpPr>
        <p:spPr>
          <a:xfrm>
            <a:off x="3905036" y="1618059"/>
            <a:ext cx="1405365" cy="4500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363" b="1" dirty="0">
                <a:solidFill>
                  <a:srgbClr val="FF8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1</a:t>
            </a:r>
            <a:endParaRPr lang="en-US" sz="2363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E0AA74CB-B0BF-204E-FD1A-688FEC67A981}"/>
              </a:ext>
            </a:extLst>
          </p:cNvPr>
          <p:cNvSpPr/>
          <p:nvPr/>
        </p:nvSpPr>
        <p:spPr>
          <a:xfrm>
            <a:off x="1067293" y="2264536"/>
            <a:ext cx="7080852" cy="45012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925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Reminer of </a:t>
            </a:r>
            <a:r>
              <a:rPr lang="en-US" sz="292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Long-read Technologies</a:t>
            </a:r>
            <a:endParaRPr lang="en-US" sz="2925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22F088C1-AB94-D31E-46C6-F08A2BC165D8}"/>
              </a:ext>
            </a:extLst>
          </p:cNvPr>
          <p:cNvSpPr/>
          <p:nvPr/>
        </p:nvSpPr>
        <p:spPr>
          <a:xfrm>
            <a:off x="1747512" y="3254235"/>
            <a:ext cx="5720386" cy="24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575" strike="sngStrike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Understanding</a:t>
            </a:r>
            <a:r>
              <a:rPr lang="en-US" sz="1575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575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fundamentals of third-generation sequencing</a:t>
            </a:r>
            <a:endParaRPr lang="en-US" sz="1575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D6FA1A-D3D3-3437-50D0-FA08BDB9CA05}"/>
              </a:ext>
            </a:extLst>
          </p:cNvPr>
          <p:cNvSpPr txBox="1"/>
          <p:nvPr/>
        </p:nvSpPr>
        <p:spPr>
          <a:xfrm>
            <a:off x="1722632" y="3418471"/>
            <a:ext cx="1471425" cy="3354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8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Remembering</a:t>
            </a:r>
            <a:endParaRPr lang="en-GB" sz="1580"/>
          </a:p>
        </p:txBody>
      </p:sp>
    </p:spTree>
    <p:extLst>
      <p:ext uri="{BB962C8B-B14F-4D97-AF65-F5344CB8AC3E}">
        <p14:creationId xmlns:p14="http://schemas.microsoft.com/office/powerpoint/2010/main" val="15134475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3F8F5-B39F-2329-BA16-D7FFB3F68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1">
            <a:extLst>
              <a:ext uri="{FF2B5EF4-FFF2-40B4-BE49-F238E27FC236}">
                <a16:creationId xmlns:a16="http://schemas.microsoft.com/office/drawing/2014/main" id="{2B108B31-F523-6C57-D93B-B153BAF84FCB}"/>
              </a:ext>
            </a:extLst>
          </p:cNvPr>
          <p:cNvSpPr/>
          <p:nvPr/>
        </p:nvSpPr>
        <p:spPr>
          <a:xfrm>
            <a:off x="214312" y="118709"/>
            <a:ext cx="872798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Novel FSM categories in SQANTI3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F30855F-E8BB-D5A4-21DA-7AAB5B0883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953819-CDAE-4B49-8708-AAC5C83D7CFB}" type="slidenum">
              <a:rPr lang="en-ES" smtClean="0"/>
              <a:t>20</a:t>
            </a:fld>
            <a:endParaRPr lang="en-E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18DED73-CCF7-6C3E-4510-6A379D98D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15F02DD-964C-F9C0-A5C8-B6F5A30F61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1DD265-9E55-0642-A120-DCC8703C2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9435" y="778776"/>
            <a:ext cx="6678780" cy="3640718"/>
          </a:xfrm>
          <a:prstGeom prst="rect">
            <a:avLst/>
          </a:prstGeom>
        </p:spPr>
      </p:pic>
      <p:sp>
        <p:nvSpPr>
          <p:cNvPr id="4" name="Text 13">
            <a:extLst>
              <a:ext uri="{FF2B5EF4-FFF2-40B4-BE49-F238E27FC236}">
                <a16:creationId xmlns:a16="http://schemas.microsoft.com/office/drawing/2014/main" id="{1FF92E39-2275-9CFC-0A91-2DBB9E6784A3}"/>
              </a:ext>
            </a:extLst>
          </p:cNvPr>
          <p:cNvSpPr/>
          <p:nvPr/>
        </p:nvSpPr>
        <p:spPr>
          <a:xfrm>
            <a:off x="6061655" y="4680573"/>
            <a:ext cx="2880639" cy="10387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675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Pardo-Palacios. 2024. 10.1038/s41592-024-02298-3</a:t>
            </a:r>
          </a:p>
        </p:txBody>
      </p:sp>
    </p:spTree>
    <p:extLst>
      <p:ext uri="{BB962C8B-B14F-4D97-AF65-F5344CB8AC3E}">
        <p14:creationId xmlns:p14="http://schemas.microsoft.com/office/powerpoint/2010/main" val="42030294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E74DAE-D06B-703D-E74A-C66213618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1">
            <a:extLst>
              <a:ext uri="{FF2B5EF4-FFF2-40B4-BE49-F238E27FC236}">
                <a16:creationId xmlns:a16="http://schemas.microsoft.com/office/drawing/2014/main" id="{DC6B7A37-4A15-14A7-A1ED-6E434741471E}"/>
              </a:ext>
            </a:extLst>
          </p:cNvPr>
          <p:cNvSpPr/>
          <p:nvPr/>
        </p:nvSpPr>
        <p:spPr>
          <a:xfrm>
            <a:off x="214312" y="118709"/>
            <a:ext cx="872798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Other novel categories in SQANTI3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99EAFE0-5AF3-8F9F-A93F-D4A7ED9CE8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953819-CDAE-4B49-8708-AAC5C83D7CFB}" type="slidenum">
              <a:rPr lang="en-ES" smtClean="0"/>
              <a:t>21</a:t>
            </a:fld>
            <a:endParaRPr lang="en-E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78BFD11-45D6-74C4-1B71-5309499B5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23626D8-1E78-5D37-9221-7C97D4B3DF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16CC43-B1EE-563F-A944-64330B854E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9524"/>
            <a:ext cx="4934273" cy="20122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E4496A3-1573-79F7-DF68-3597241AEB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4431" y="2571750"/>
            <a:ext cx="4934272" cy="2208733"/>
          </a:xfrm>
          <a:prstGeom prst="rect">
            <a:avLst/>
          </a:prstGeom>
        </p:spPr>
      </p:pic>
      <p:sp>
        <p:nvSpPr>
          <p:cNvPr id="6" name="Text 13">
            <a:extLst>
              <a:ext uri="{FF2B5EF4-FFF2-40B4-BE49-F238E27FC236}">
                <a16:creationId xmlns:a16="http://schemas.microsoft.com/office/drawing/2014/main" id="{885B1B8B-B41B-A102-9262-BEFF92E1A622}"/>
              </a:ext>
            </a:extLst>
          </p:cNvPr>
          <p:cNvSpPr/>
          <p:nvPr/>
        </p:nvSpPr>
        <p:spPr>
          <a:xfrm>
            <a:off x="6061655" y="4780483"/>
            <a:ext cx="2880639" cy="10387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675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Pardo-Palacios. 2024. 10.1038/s41592-024-02298-3</a:t>
            </a:r>
          </a:p>
        </p:txBody>
      </p:sp>
    </p:spTree>
    <p:extLst>
      <p:ext uri="{BB962C8B-B14F-4D97-AF65-F5344CB8AC3E}">
        <p14:creationId xmlns:p14="http://schemas.microsoft.com/office/powerpoint/2010/main" val="21607414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EBDE7-9088-CCB1-49D7-BF528036B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1">
            <a:extLst>
              <a:ext uri="{FF2B5EF4-FFF2-40B4-BE49-F238E27FC236}">
                <a16:creationId xmlns:a16="http://schemas.microsoft.com/office/drawing/2014/main" id="{6488A9D9-C6CE-E36B-9E90-59371533369D}"/>
              </a:ext>
            </a:extLst>
          </p:cNvPr>
          <p:cNvSpPr/>
          <p:nvPr/>
        </p:nvSpPr>
        <p:spPr>
          <a:xfrm>
            <a:off x="214312" y="118709"/>
            <a:ext cx="872798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Distance to TSS, TTS and to known junctions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F0E1EC-B589-9B0E-0039-E1AB90D772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953819-CDAE-4B49-8708-AAC5C83D7CFB}" type="slidenum">
              <a:rPr lang="en-ES" smtClean="0"/>
              <a:t>22</a:t>
            </a:fld>
            <a:endParaRPr lang="en-E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5F1154-279F-C4A2-4FA8-6B46BC2A1F2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/>
              <a:t>Some of the parameters that SQANTI3 is able to produce </a:t>
            </a:r>
            <a:endParaRPr lang="en-GB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D768034-8FC5-DA3B-D5C2-9DCF1B825430}"/>
              </a:ext>
            </a:extLst>
          </p:cNvPr>
          <p:cNvGrpSpPr/>
          <p:nvPr/>
        </p:nvGrpSpPr>
        <p:grpSpPr>
          <a:xfrm>
            <a:off x="375603" y="1281542"/>
            <a:ext cx="8704564" cy="3258708"/>
            <a:chOff x="312055" y="989056"/>
            <a:chExt cx="8574197" cy="3209903"/>
          </a:xfrm>
        </p:grpSpPr>
        <p:pic>
          <p:nvPicPr>
            <p:cNvPr id="3" name="Imagen 75">
              <a:extLst>
                <a:ext uri="{FF2B5EF4-FFF2-40B4-BE49-F238E27FC236}">
                  <a16:creationId xmlns:a16="http://schemas.microsoft.com/office/drawing/2014/main" id="{B80B690B-465E-7138-96DE-A80114036F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" r="27169" b="2573"/>
            <a:stretch/>
          </p:blipFill>
          <p:spPr>
            <a:xfrm>
              <a:off x="1530349" y="989056"/>
              <a:ext cx="6379119" cy="3209903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FA1117C-94EB-8114-528F-01B8C50E025C}"/>
                </a:ext>
              </a:extLst>
            </p:cNvPr>
            <p:cNvSpPr txBox="1"/>
            <p:nvPr/>
          </p:nvSpPr>
          <p:spPr>
            <a:xfrm>
              <a:off x="7918013" y="1094633"/>
              <a:ext cx="968239" cy="2955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ES" sz="1350" dirty="0">
                  <a:solidFill>
                    <a:schemeClr val="tx2">
                      <a:lumMod val="50000"/>
                    </a:schemeClr>
                  </a:solidFill>
                </a:rPr>
                <a:t>Reference</a:t>
              </a:r>
            </a:p>
          </p:txBody>
        </p:sp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C311B02F-41DC-AF74-F4BF-CA8EDD1ABC94}"/>
                </a:ext>
              </a:extLst>
            </p:cNvPr>
            <p:cNvSpPr/>
            <p:nvPr/>
          </p:nvSpPr>
          <p:spPr>
            <a:xfrm>
              <a:off x="7210176" y="3113816"/>
              <a:ext cx="707837" cy="27699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7FCC1269-39AA-01CE-9E34-902ECE727243}"/>
                </a:ext>
              </a:extLst>
            </p:cNvPr>
            <p:cNvCxnSpPr>
              <a:cxnSpLocks/>
            </p:cNvCxnSpPr>
            <p:nvPr/>
          </p:nvCxnSpPr>
          <p:spPr>
            <a:xfrm>
              <a:off x="1530349" y="2703245"/>
              <a:ext cx="1777627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47C67806-39DF-8942-840E-71100285AEF5}"/>
                </a:ext>
              </a:extLst>
            </p:cNvPr>
            <p:cNvCxnSpPr>
              <a:cxnSpLocks/>
              <a:stCxn id="7" idx="3"/>
            </p:cNvCxnSpPr>
            <p:nvPr/>
          </p:nvCxnSpPr>
          <p:spPr>
            <a:xfrm flipH="1">
              <a:off x="7210176" y="3252316"/>
              <a:ext cx="707837" cy="6013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30B8F26-747C-DBC9-187A-D418DD1B0C1E}"/>
                </a:ext>
              </a:extLst>
            </p:cNvPr>
            <p:cNvCxnSpPr>
              <a:cxnSpLocks/>
            </p:cNvCxnSpPr>
            <p:nvPr/>
          </p:nvCxnSpPr>
          <p:spPr>
            <a:xfrm>
              <a:off x="7905194" y="1263910"/>
              <a:ext cx="0" cy="2626772"/>
            </a:xfrm>
            <a:prstGeom prst="line">
              <a:avLst/>
            </a:prstGeom>
            <a:ln>
              <a:solidFill>
                <a:schemeClr val="tx2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ACDBBBA-1CA1-5B0F-A704-AEBE8677B203}"/>
                </a:ext>
              </a:extLst>
            </p:cNvPr>
            <p:cNvSpPr txBox="1"/>
            <p:nvPr/>
          </p:nvSpPr>
          <p:spPr>
            <a:xfrm>
              <a:off x="2279541" y="2503260"/>
              <a:ext cx="245060" cy="2273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AD1FA14-203B-AD8B-E2B4-580D4222540A}"/>
                </a:ext>
              </a:extLst>
            </p:cNvPr>
            <p:cNvSpPr txBox="1"/>
            <p:nvPr/>
          </p:nvSpPr>
          <p:spPr>
            <a:xfrm>
              <a:off x="7447929" y="3044120"/>
              <a:ext cx="245060" cy="2273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</a:p>
          </p:txBody>
        </p: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0652A14E-B713-997F-0CCF-271E8A0D58FD}"/>
                </a:ext>
              </a:extLst>
            </p:cNvPr>
            <p:cNvSpPr/>
            <p:nvPr/>
          </p:nvSpPr>
          <p:spPr>
            <a:xfrm>
              <a:off x="1453550" y="3704605"/>
              <a:ext cx="433582" cy="27699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1C628D5A-679A-18AD-74EB-ECFA0A10AAC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01757" y="3857178"/>
              <a:ext cx="392193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7733966-69FC-BF6D-8333-F7AA7648C1E9}"/>
                </a:ext>
              </a:extLst>
            </p:cNvPr>
            <p:cNvSpPr txBox="1"/>
            <p:nvPr/>
          </p:nvSpPr>
          <p:spPr>
            <a:xfrm>
              <a:off x="1614706" y="3657447"/>
              <a:ext cx="279244" cy="227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1C36D9B-4D21-C772-0673-DD6B9C6C56FA}"/>
                </a:ext>
              </a:extLst>
            </p:cNvPr>
            <p:cNvSpPr txBox="1"/>
            <p:nvPr/>
          </p:nvSpPr>
          <p:spPr>
            <a:xfrm>
              <a:off x="312055" y="1393864"/>
              <a:ext cx="1112371" cy="636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TSS </a:t>
              </a:r>
              <a:r>
                <a:rPr lang="en-US" sz="1200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dist</a:t>
              </a:r>
              <a:endParaRPr lang="en-US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z="12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TTS </a:t>
              </a:r>
              <a:r>
                <a:rPr lang="en-US" sz="1200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dist</a:t>
              </a:r>
              <a:endParaRPr lang="en-US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z="12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Splice site diff</a:t>
              </a: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A4A3CCF0-DB4D-801D-78F8-7B6850A3506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65277" y="3657447"/>
              <a:ext cx="237379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9B89E23-4312-D8A8-4882-F156657E5B5F}"/>
                </a:ext>
              </a:extLst>
            </p:cNvPr>
            <p:cNvSpPr txBox="1"/>
            <p:nvPr/>
          </p:nvSpPr>
          <p:spPr>
            <a:xfrm>
              <a:off x="3086623" y="3438289"/>
              <a:ext cx="279244" cy="227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F8F07D2-D9C1-CF5E-78F8-1C91508DE7DC}"/>
                </a:ext>
              </a:extLst>
            </p:cNvPr>
            <p:cNvCxnSpPr>
              <a:cxnSpLocks/>
            </p:cNvCxnSpPr>
            <p:nvPr/>
          </p:nvCxnSpPr>
          <p:spPr>
            <a:xfrm>
              <a:off x="3284894" y="1094633"/>
              <a:ext cx="0" cy="2626772"/>
            </a:xfrm>
            <a:prstGeom prst="line">
              <a:avLst/>
            </a:prstGeom>
            <a:ln>
              <a:solidFill>
                <a:schemeClr val="tx2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F691AFD-9D5E-B320-808E-D0C20CEB8E5E}"/>
                </a:ext>
              </a:extLst>
            </p:cNvPr>
            <p:cNvCxnSpPr>
              <a:cxnSpLocks/>
            </p:cNvCxnSpPr>
            <p:nvPr/>
          </p:nvCxnSpPr>
          <p:spPr>
            <a:xfrm>
              <a:off x="3065277" y="3469341"/>
              <a:ext cx="0" cy="387837"/>
            </a:xfrm>
            <a:prstGeom prst="line">
              <a:avLst/>
            </a:prstGeom>
            <a:ln>
              <a:solidFill>
                <a:schemeClr val="tx2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CF8D04D-0CC6-4008-6CD5-FF82E4CA217B}"/>
                </a:ext>
              </a:extLst>
            </p:cNvPr>
            <p:cNvCxnSpPr>
              <a:cxnSpLocks/>
            </p:cNvCxnSpPr>
            <p:nvPr/>
          </p:nvCxnSpPr>
          <p:spPr>
            <a:xfrm>
              <a:off x="1530349" y="1393864"/>
              <a:ext cx="0" cy="2496818"/>
            </a:xfrm>
            <a:prstGeom prst="line">
              <a:avLst/>
            </a:prstGeom>
            <a:ln>
              <a:solidFill>
                <a:schemeClr val="tx2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 13">
            <a:extLst>
              <a:ext uri="{FF2B5EF4-FFF2-40B4-BE49-F238E27FC236}">
                <a16:creationId xmlns:a16="http://schemas.microsoft.com/office/drawing/2014/main" id="{203A6094-A32E-18DD-9CA8-DA4550B7D364}"/>
              </a:ext>
            </a:extLst>
          </p:cNvPr>
          <p:cNvSpPr/>
          <p:nvPr/>
        </p:nvSpPr>
        <p:spPr>
          <a:xfrm>
            <a:off x="6061655" y="4680573"/>
            <a:ext cx="2880639" cy="10387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675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Pardo-Palacios. 2024. 10.1038/s41592-024-02298-3</a:t>
            </a:r>
          </a:p>
        </p:txBody>
      </p:sp>
    </p:spTree>
    <p:extLst>
      <p:ext uri="{BB962C8B-B14F-4D97-AF65-F5344CB8AC3E}">
        <p14:creationId xmlns:p14="http://schemas.microsoft.com/office/powerpoint/2010/main" val="39184365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DB5B2-3426-78A6-C251-4982E9458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1">
            <a:extLst>
              <a:ext uri="{FF2B5EF4-FFF2-40B4-BE49-F238E27FC236}">
                <a16:creationId xmlns:a16="http://schemas.microsoft.com/office/drawing/2014/main" id="{A9C69630-CAD4-C605-8ABD-BC796E071022}"/>
              </a:ext>
            </a:extLst>
          </p:cNvPr>
          <p:cNvSpPr/>
          <p:nvPr/>
        </p:nvSpPr>
        <p:spPr>
          <a:xfrm>
            <a:off x="214312" y="118709"/>
            <a:ext cx="872798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CAGE and </a:t>
            </a:r>
            <a:r>
              <a:rPr lang="en-US" b="1" dirty="0" err="1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polyA</a:t>
            </a:r>
            <a:r>
              <a:rPr lang="en-US" b="1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 support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FE83690-8D85-EB17-EE51-388FB78339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953819-CDAE-4B49-8708-AAC5C83D7CFB}" type="slidenum">
              <a:rPr lang="en-ES" smtClean="0"/>
              <a:t>23</a:t>
            </a:fld>
            <a:endParaRPr lang="en-ES" dirty="0"/>
          </a:p>
        </p:txBody>
      </p:sp>
      <p:sp>
        <p:nvSpPr>
          <p:cNvPr id="30" name="Title 29">
            <a:extLst>
              <a:ext uri="{FF2B5EF4-FFF2-40B4-BE49-F238E27FC236}">
                <a16:creationId xmlns:a16="http://schemas.microsoft.com/office/drawing/2014/main" id="{A4F558D0-5901-58DB-61C0-A98030442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5C78128E-B0BD-4525-2BD2-1255BC9A19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/>
              <a:t>If orthogonal data is provided, it can be included into the analysis</a:t>
            </a:r>
            <a:endParaRPr lang="en-GB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9A4EBFC-E33A-9246-F8E0-7CBBB10907C6}"/>
              </a:ext>
            </a:extLst>
          </p:cNvPr>
          <p:cNvGrpSpPr/>
          <p:nvPr/>
        </p:nvGrpSpPr>
        <p:grpSpPr>
          <a:xfrm>
            <a:off x="375603" y="1134229"/>
            <a:ext cx="8704564" cy="3520321"/>
            <a:chOff x="375603" y="791329"/>
            <a:chExt cx="8704564" cy="3520321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648B246F-1E94-B845-F880-FB0318B84B50}"/>
                </a:ext>
              </a:extLst>
            </p:cNvPr>
            <p:cNvGrpSpPr/>
            <p:nvPr/>
          </p:nvGrpSpPr>
          <p:grpSpPr>
            <a:xfrm>
              <a:off x="375603" y="1052942"/>
              <a:ext cx="8704564" cy="3258708"/>
              <a:chOff x="312055" y="989056"/>
              <a:chExt cx="8574197" cy="3209903"/>
            </a:xfrm>
          </p:grpSpPr>
          <p:pic>
            <p:nvPicPr>
              <p:cNvPr id="3" name="Imagen 75">
                <a:extLst>
                  <a:ext uri="{FF2B5EF4-FFF2-40B4-BE49-F238E27FC236}">
                    <a16:creationId xmlns:a16="http://schemas.microsoft.com/office/drawing/2014/main" id="{ED7D0C53-BEC4-A3A4-5698-9F690F7DFEE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1" r="27169" b="2573"/>
              <a:stretch/>
            </p:blipFill>
            <p:spPr>
              <a:xfrm>
                <a:off x="1530349" y="989056"/>
                <a:ext cx="6379119" cy="3209903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15611AA-19A7-E7BE-1A08-E3AA17BEEC03}"/>
                  </a:ext>
                </a:extLst>
              </p:cNvPr>
              <p:cNvSpPr txBox="1"/>
              <p:nvPr/>
            </p:nvSpPr>
            <p:spPr>
              <a:xfrm>
                <a:off x="7918013" y="1094633"/>
                <a:ext cx="968239" cy="2955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ES" sz="1350" dirty="0">
                    <a:solidFill>
                      <a:schemeClr val="tx2">
                        <a:lumMod val="50000"/>
                      </a:schemeClr>
                    </a:solidFill>
                  </a:rPr>
                  <a:t>Reference</a:t>
                </a:r>
              </a:p>
            </p:txBody>
          </p:sp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0E4B7CAC-4A69-6961-BA6D-C8925DCE0A40}"/>
                  </a:ext>
                </a:extLst>
              </p:cNvPr>
              <p:cNvSpPr/>
              <p:nvPr/>
            </p:nvSpPr>
            <p:spPr>
              <a:xfrm>
                <a:off x="7210176" y="3113816"/>
                <a:ext cx="707837" cy="276999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cxnSp>
            <p:nvCxnSpPr>
              <p:cNvPr id="9" name="Straight Arrow Connector 8">
                <a:extLst>
                  <a:ext uri="{FF2B5EF4-FFF2-40B4-BE49-F238E27FC236}">
                    <a16:creationId xmlns:a16="http://schemas.microsoft.com/office/drawing/2014/main" id="{E9598CD0-D647-099B-051C-E951F5344F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30349" y="2703245"/>
                <a:ext cx="1777627" cy="0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79D875A4-C829-6D69-785B-C41F90025423}"/>
                  </a:ext>
                </a:extLst>
              </p:cNvPr>
              <p:cNvCxnSpPr>
                <a:cxnSpLocks/>
                <a:stCxn id="7" idx="3"/>
              </p:cNvCxnSpPr>
              <p:nvPr/>
            </p:nvCxnSpPr>
            <p:spPr>
              <a:xfrm flipH="1">
                <a:off x="7210176" y="3252316"/>
                <a:ext cx="707837" cy="6013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C2CDCE6E-9378-1603-7A77-9EF8A5DCDB8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05194" y="1263910"/>
                <a:ext cx="0" cy="2626772"/>
              </a:xfrm>
              <a:prstGeom prst="line">
                <a:avLst/>
              </a:prstGeom>
              <a:ln>
                <a:solidFill>
                  <a:schemeClr val="tx2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A618C60-8F32-A818-B431-40352D5C9220}"/>
                  </a:ext>
                </a:extLst>
              </p:cNvPr>
              <p:cNvSpPr txBox="1"/>
              <p:nvPr/>
            </p:nvSpPr>
            <p:spPr>
              <a:xfrm>
                <a:off x="2279541" y="2503260"/>
                <a:ext cx="245060" cy="2273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2E2D1B3-87E3-F505-79DE-1FEADC5225DD}"/>
                  </a:ext>
                </a:extLst>
              </p:cNvPr>
              <p:cNvSpPr txBox="1"/>
              <p:nvPr/>
            </p:nvSpPr>
            <p:spPr>
              <a:xfrm>
                <a:off x="7447929" y="3044120"/>
                <a:ext cx="245060" cy="2273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</a:p>
            </p:txBody>
          </p:sp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AA159671-F192-E384-1903-5FCB5E239CB6}"/>
                  </a:ext>
                </a:extLst>
              </p:cNvPr>
              <p:cNvSpPr/>
              <p:nvPr/>
            </p:nvSpPr>
            <p:spPr>
              <a:xfrm>
                <a:off x="1453550" y="3704605"/>
                <a:ext cx="433582" cy="276999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cxnSp>
            <p:nvCxnSpPr>
              <p:cNvPr id="15" name="Straight Arrow Connector 14">
                <a:extLst>
                  <a:ext uri="{FF2B5EF4-FFF2-40B4-BE49-F238E27FC236}">
                    <a16:creationId xmlns:a16="http://schemas.microsoft.com/office/drawing/2014/main" id="{153023D0-B052-F15B-8B5C-FCCF28AB8A5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501757" y="3857178"/>
                <a:ext cx="392193" cy="0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A4ED7DC-CD8D-25E4-13AF-12D1F4B824BF}"/>
                  </a:ext>
                </a:extLst>
              </p:cNvPr>
              <p:cNvSpPr txBox="1"/>
              <p:nvPr/>
            </p:nvSpPr>
            <p:spPr>
              <a:xfrm>
                <a:off x="1614706" y="3657447"/>
                <a:ext cx="279244" cy="227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A5F13F1-008C-9F41-C10A-1FF503653276}"/>
                  </a:ext>
                </a:extLst>
              </p:cNvPr>
              <p:cNvSpPr txBox="1"/>
              <p:nvPr/>
            </p:nvSpPr>
            <p:spPr>
              <a:xfrm>
                <a:off x="312055" y="1393864"/>
                <a:ext cx="1157719" cy="10004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TSS </a:t>
                </a:r>
                <a:r>
                  <a:rPr lang="en-US" sz="1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dist</a:t>
                </a:r>
                <a:endParaRPr 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TTS </a:t>
                </a:r>
                <a:r>
                  <a:rPr lang="en-US" sz="1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dist</a:t>
                </a:r>
                <a:endParaRPr 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Splice site diff</a:t>
                </a:r>
              </a:p>
              <a:p>
                <a:r>
                  <a:rPr lang="en-US" sz="12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CAGE support</a:t>
                </a:r>
              </a:p>
              <a:p>
                <a:r>
                  <a:rPr lang="en-US" sz="12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PolyA support</a:t>
                </a:r>
              </a:p>
            </p:txBody>
          </p: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644EDC8B-4F7D-3759-9D3E-69E0F06EC91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65277" y="3657447"/>
                <a:ext cx="237379" cy="0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A9D2E5F-8FA1-7BCA-55E1-C02482DFE443}"/>
                  </a:ext>
                </a:extLst>
              </p:cNvPr>
              <p:cNvSpPr txBox="1"/>
              <p:nvPr/>
            </p:nvSpPr>
            <p:spPr>
              <a:xfrm>
                <a:off x="3086623" y="3438289"/>
                <a:ext cx="279244" cy="227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</a:p>
            </p:txBody>
          </p: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C21B9898-72ED-FA44-D05C-22B629CD77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4894" y="1094633"/>
                <a:ext cx="0" cy="2626772"/>
              </a:xfrm>
              <a:prstGeom prst="line">
                <a:avLst/>
              </a:prstGeom>
              <a:ln>
                <a:solidFill>
                  <a:schemeClr val="tx2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F6D2026F-061D-B13E-A48F-C2AC812E10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5277" y="3469341"/>
                <a:ext cx="0" cy="387837"/>
              </a:xfrm>
              <a:prstGeom prst="line">
                <a:avLst/>
              </a:prstGeom>
              <a:ln>
                <a:solidFill>
                  <a:schemeClr val="tx2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0D1DAC01-F0C6-41A4-7C51-69593DAE66B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30349" y="1393864"/>
                <a:ext cx="0" cy="2496818"/>
              </a:xfrm>
              <a:prstGeom prst="line">
                <a:avLst/>
              </a:prstGeom>
              <a:ln>
                <a:solidFill>
                  <a:schemeClr val="tx2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" name="Triangle 3">
              <a:extLst>
                <a:ext uri="{FF2B5EF4-FFF2-40B4-BE49-F238E27FC236}">
                  <a16:creationId xmlns:a16="http://schemas.microsoft.com/office/drawing/2014/main" id="{87C254CC-2B97-17B1-8D13-0EA80479FD03}"/>
                </a:ext>
              </a:extLst>
            </p:cNvPr>
            <p:cNvSpPr/>
            <p:nvPr/>
          </p:nvSpPr>
          <p:spPr>
            <a:xfrm>
              <a:off x="1612420" y="1024613"/>
              <a:ext cx="119500" cy="155654"/>
            </a:xfrm>
            <a:prstGeom prst="triangle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S" sz="1350"/>
            </a:p>
          </p:txBody>
        </p:sp>
        <p:sp>
          <p:nvSpPr>
            <p:cNvPr id="5" name="Triangle 4">
              <a:extLst>
                <a:ext uri="{FF2B5EF4-FFF2-40B4-BE49-F238E27FC236}">
                  <a16:creationId xmlns:a16="http://schemas.microsoft.com/office/drawing/2014/main" id="{03732B59-6EC0-AF97-A4DF-76FD814964E4}"/>
                </a:ext>
              </a:extLst>
            </p:cNvPr>
            <p:cNvSpPr/>
            <p:nvPr/>
          </p:nvSpPr>
          <p:spPr>
            <a:xfrm>
              <a:off x="1921204" y="1024613"/>
              <a:ext cx="119500" cy="155654"/>
            </a:xfrm>
            <a:prstGeom prst="triangle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S" sz="135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E0406F4-21DB-DC31-B41B-B98B0118752A}"/>
                </a:ext>
              </a:extLst>
            </p:cNvPr>
            <p:cNvSpPr/>
            <p:nvPr/>
          </p:nvSpPr>
          <p:spPr>
            <a:xfrm>
              <a:off x="1623268" y="1185004"/>
              <a:ext cx="96650" cy="2924132"/>
            </a:xfrm>
            <a:prstGeom prst="rect">
              <a:avLst/>
            </a:prstGeom>
            <a:solidFill>
              <a:srgbClr val="C00000">
                <a:alpha val="1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S" sz="135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3714755-71CF-DAF1-03DD-79A0A338927C}"/>
                </a:ext>
              </a:extLst>
            </p:cNvPr>
            <p:cNvSpPr/>
            <p:nvPr/>
          </p:nvSpPr>
          <p:spPr>
            <a:xfrm>
              <a:off x="1933225" y="1190018"/>
              <a:ext cx="96650" cy="2918951"/>
            </a:xfrm>
            <a:prstGeom prst="rect">
              <a:avLst/>
            </a:prstGeom>
            <a:solidFill>
              <a:srgbClr val="C00000">
                <a:alpha val="1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S" sz="1350"/>
            </a:p>
          </p:txBody>
        </p:sp>
        <p:pic>
          <p:nvPicPr>
            <p:cNvPr id="26" name="Imagen 19">
              <a:extLst>
                <a:ext uri="{FF2B5EF4-FFF2-40B4-BE49-F238E27FC236}">
                  <a16:creationId xmlns:a16="http://schemas.microsoft.com/office/drawing/2014/main" id="{35CD10B7-BE18-6804-FE00-81DEA9D511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763365" y="1051486"/>
              <a:ext cx="394893" cy="108638"/>
            </a:xfrm>
            <a:prstGeom prst="rect">
              <a:avLst/>
            </a:prstGeom>
          </p:spPr>
        </p:pic>
        <p:sp>
          <p:nvSpPr>
            <p:cNvPr id="27" name="CuadroTexto 134">
              <a:extLst>
                <a:ext uri="{FF2B5EF4-FFF2-40B4-BE49-F238E27FC236}">
                  <a16:creationId xmlns:a16="http://schemas.microsoft.com/office/drawing/2014/main" id="{D961442F-F9B1-5A8F-9A5A-CBD128EC770A}"/>
                </a:ext>
              </a:extLst>
            </p:cNvPr>
            <p:cNvSpPr txBox="1"/>
            <p:nvPr/>
          </p:nvSpPr>
          <p:spPr>
            <a:xfrm>
              <a:off x="7615157" y="791329"/>
              <a:ext cx="938070" cy="2654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125" dirty="0" err="1">
                  <a:solidFill>
                    <a:srgbClr val="C00000"/>
                  </a:solidFill>
                  <a:latin typeface="Calibri"/>
                  <a:cs typeface="Calibri"/>
                </a:rPr>
                <a:t>polyA</a:t>
              </a:r>
              <a:r>
                <a:rPr lang="es-ES" sz="1125" dirty="0">
                  <a:solidFill>
                    <a:srgbClr val="C00000"/>
                  </a:solidFill>
                  <a:latin typeface="Calibri"/>
                  <a:cs typeface="Calibri"/>
                </a:rPr>
                <a:t> sites</a:t>
              </a:r>
            </a:p>
          </p:txBody>
        </p:sp>
        <p:pic>
          <p:nvPicPr>
            <p:cNvPr id="28" name="Imagen 19">
              <a:extLst>
                <a:ext uri="{FF2B5EF4-FFF2-40B4-BE49-F238E27FC236}">
                  <a16:creationId xmlns:a16="http://schemas.microsoft.com/office/drawing/2014/main" id="{65D10353-3825-539D-F0E1-1EC1C98313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97886" y="1034590"/>
              <a:ext cx="394893" cy="108638"/>
            </a:xfrm>
            <a:prstGeom prst="rect">
              <a:avLst/>
            </a:prstGeom>
          </p:spPr>
        </p:pic>
      </p:grpSp>
      <p:sp>
        <p:nvSpPr>
          <p:cNvPr id="29" name="Text 13">
            <a:extLst>
              <a:ext uri="{FF2B5EF4-FFF2-40B4-BE49-F238E27FC236}">
                <a16:creationId xmlns:a16="http://schemas.microsoft.com/office/drawing/2014/main" id="{405E513B-524F-EC92-800B-87E522A9004C}"/>
              </a:ext>
            </a:extLst>
          </p:cNvPr>
          <p:cNvSpPr/>
          <p:nvPr/>
        </p:nvSpPr>
        <p:spPr>
          <a:xfrm>
            <a:off x="6061655" y="4680573"/>
            <a:ext cx="2880639" cy="10387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675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Pardo-Palacios. 2024. 10.1038/s41592-024-02298-3</a:t>
            </a:r>
          </a:p>
        </p:txBody>
      </p:sp>
    </p:spTree>
    <p:extLst>
      <p:ext uri="{BB962C8B-B14F-4D97-AF65-F5344CB8AC3E}">
        <p14:creationId xmlns:p14="http://schemas.microsoft.com/office/powerpoint/2010/main" val="6299024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EB91A-DAE6-6F7B-1812-AB06C9C5F1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1">
            <a:extLst>
              <a:ext uri="{FF2B5EF4-FFF2-40B4-BE49-F238E27FC236}">
                <a16:creationId xmlns:a16="http://schemas.microsoft.com/office/drawing/2014/main" id="{BA3AC578-69F2-445F-E73E-DE1938880D39}"/>
              </a:ext>
            </a:extLst>
          </p:cNvPr>
          <p:cNvSpPr/>
          <p:nvPr/>
        </p:nvSpPr>
        <p:spPr>
          <a:xfrm>
            <a:off x="214312" y="118709"/>
            <a:ext cx="872798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Short reads and </a:t>
            </a:r>
            <a:r>
              <a:rPr lang="en-US" b="1" dirty="0" err="1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lrRNA</a:t>
            </a:r>
            <a:r>
              <a:rPr lang="en-US" b="1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-seq support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5424F9D-E7B6-E6BD-ABB4-F188D8E274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953819-CDAE-4B49-8708-AAC5C83D7CFB}" type="slidenum">
              <a:rPr lang="en-ES" smtClean="0"/>
              <a:t>24</a:t>
            </a:fld>
            <a:endParaRPr lang="en-ES" dirty="0"/>
          </a:p>
        </p:txBody>
      </p:sp>
      <p:sp>
        <p:nvSpPr>
          <p:cNvPr id="34" name="Title 33">
            <a:extLst>
              <a:ext uri="{FF2B5EF4-FFF2-40B4-BE49-F238E27FC236}">
                <a16:creationId xmlns:a16="http://schemas.microsoft.com/office/drawing/2014/main" id="{01DF9132-0A96-6347-5E71-82F038CF5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0BAC0B08-75C1-D826-5CA2-6EDBD0561C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/>
              <a:t>Short reads can be integrated in multiple ways</a:t>
            </a:r>
            <a:endParaRPr lang="en-GB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4800D6C-F171-B9FF-3680-F3915B968357}"/>
              </a:ext>
            </a:extLst>
          </p:cNvPr>
          <p:cNvGrpSpPr/>
          <p:nvPr/>
        </p:nvGrpSpPr>
        <p:grpSpPr>
          <a:xfrm>
            <a:off x="375603" y="1172329"/>
            <a:ext cx="8704564" cy="3520321"/>
            <a:chOff x="375603" y="791329"/>
            <a:chExt cx="8704564" cy="3520321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4535869A-3A59-059B-513B-68C5A90DD940}"/>
                </a:ext>
              </a:extLst>
            </p:cNvPr>
            <p:cNvGrpSpPr/>
            <p:nvPr/>
          </p:nvGrpSpPr>
          <p:grpSpPr>
            <a:xfrm>
              <a:off x="375603" y="1052942"/>
              <a:ext cx="8704564" cy="3258708"/>
              <a:chOff x="312055" y="989056"/>
              <a:chExt cx="8574197" cy="3209903"/>
            </a:xfrm>
          </p:grpSpPr>
          <p:pic>
            <p:nvPicPr>
              <p:cNvPr id="3" name="Imagen 75">
                <a:extLst>
                  <a:ext uri="{FF2B5EF4-FFF2-40B4-BE49-F238E27FC236}">
                    <a16:creationId xmlns:a16="http://schemas.microsoft.com/office/drawing/2014/main" id="{D48B2474-0096-D91E-B924-9023B5C545F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1" r="27169" b="2573"/>
              <a:stretch/>
            </p:blipFill>
            <p:spPr>
              <a:xfrm>
                <a:off x="1530349" y="989056"/>
                <a:ext cx="6379119" cy="3209903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9DB938A-25DD-A73D-C3E6-642BFF1CAF06}"/>
                  </a:ext>
                </a:extLst>
              </p:cNvPr>
              <p:cNvSpPr txBox="1"/>
              <p:nvPr/>
            </p:nvSpPr>
            <p:spPr>
              <a:xfrm>
                <a:off x="7918013" y="1094633"/>
                <a:ext cx="968239" cy="2955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ES" sz="1350" dirty="0">
                    <a:solidFill>
                      <a:schemeClr val="tx2">
                        <a:lumMod val="50000"/>
                      </a:schemeClr>
                    </a:solidFill>
                  </a:rPr>
                  <a:t>Reference</a:t>
                </a:r>
              </a:p>
            </p:txBody>
          </p:sp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0BE086AD-C80B-B98F-7138-6F2EC9423ADD}"/>
                  </a:ext>
                </a:extLst>
              </p:cNvPr>
              <p:cNvSpPr/>
              <p:nvPr/>
            </p:nvSpPr>
            <p:spPr>
              <a:xfrm>
                <a:off x="7210176" y="3113816"/>
                <a:ext cx="707837" cy="276999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cxnSp>
            <p:nvCxnSpPr>
              <p:cNvPr id="9" name="Straight Arrow Connector 8">
                <a:extLst>
                  <a:ext uri="{FF2B5EF4-FFF2-40B4-BE49-F238E27FC236}">
                    <a16:creationId xmlns:a16="http://schemas.microsoft.com/office/drawing/2014/main" id="{E30B03AC-1FE5-04A4-13CA-88A230950A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30349" y="2703245"/>
                <a:ext cx="1777627" cy="0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B9F12973-2EF0-9953-3878-569F1E367547}"/>
                  </a:ext>
                </a:extLst>
              </p:cNvPr>
              <p:cNvCxnSpPr>
                <a:cxnSpLocks/>
                <a:stCxn id="7" idx="3"/>
              </p:cNvCxnSpPr>
              <p:nvPr/>
            </p:nvCxnSpPr>
            <p:spPr>
              <a:xfrm flipH="1">
                <a:off x="7210176" y="3252316"/>
                <a:ext cx="707837" cy="6013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8786078D-1C7B-2FDB-1E17-074E7EC73B1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05194" y="1263910"/>
                <a:ext cx="0" cy="2626772"/>
              </a:xfrm>
              <a:prstGeom prst="line">
                <a:avLst/>
              </a:prstGeom>
              <a:ln>
                <a:solidFill>
                  <a:schemeClr val="tx2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32EF15F-20A5-FD44-DEAC-479A78C48F91}"/>
                  </a:ext>
                </a:extLst>
              </p:cNvPr>
              <p:cNvSpPr txBox="1"/>
              <p:nvPr/>
            </p:nvSpPr>
            <p:spPr>
              <a:xfrm>
                <a:off x="2279541" y="2503260"/>
                <a:ext cx="245060" cy="2273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5917417-0AEF-4587-7755-6A8271162649}"/>
                  </a:ext>
                </a:extLst>
              </p:cNvPr>
              <p:cNvSpPr txBox="1"/>
              <p:nvPr/>
            </p:nvSpPr>
            <p:spPr>
              <a:xfrm>
                <a:off x="7447929" y="3044120"/>
                <a:ext cx="245060" cy="2273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</a:p>
            </p:txBody>
          </p:sp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14A74625-3893-1EFC-4D7B-5C9382F9DABE}"/>
                  </a:ext>
                </a:extLst>
              </p:cNvPr>
              <p:cNvSpPr/>
              <p:nvPr/>
            </p:nvSpPr>
            <p:spPr>
              <a:xfrm>
                <a:off x="1453550" y="3704605"/>
                <a:ext cx="433582" cy="276999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cxnSp>
            <p:nvCxnSpPr>
              <p:cNvPr id="15" name="Straight Arrow Connector 14">
                <a:extLst>
                  <a:ext uri="{FF2B5EF4-FFF2-40B4-BE49-F238E27FC236}">
                    <a16:creationId xmlns:a16="http://schemas.microsoft.com/office/drawing/2014/main" id="{A39B330D-DB5B-10B8-0653-966C5171F1A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501757" y="3857178"/>
                <a:ext cx="392193" cy="0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76A4C83-EEA9-51AA-7EA4-F4B185D6A57C}"/>
                  </a:ext>
                </a:extLst>
              </p:cNvPr>
              <p:cNvSpPr txBox="1"/>
              <p:nvPr/>
            </p:nvSpPr>
            <p:spPr>
              <a:xfrm>
                <a:off x="1614706" y="3657447"/>
                <a:ext cx="279244" cy="227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18CEDD0-40B1-7C5A-D8BE-67ABAD701E38}"/>
                  </a:ext>
                </a:extLst>
              </p:cNvPr>
              <p:cNvSpPr txBox="1"/>
              <p:nvPr/>
            </p:nvSpPr>
            <p:spPr>
              <a:xfrm>
                <a:off x="312055" y="1393864"/>
                <a:ext cx="1215700" cy="19099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TSS </a:t>
                </a:r>
                <a:r>
                  <a:rPr lang="en-US" sz="1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dist</a:t>
                </a:r>
                <a:endParaRPr 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TTS </a:t>
                </a:r>
                <a:r>
                  <a:rPr lang="en-US" sz="1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dist</a:t>
                </a:r>
                <a:endParaRPr 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Splice site diff</a:t>
                </a:r>
              </a:p>
              <a:p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CAGE support</a:t>
                </a:r>
              </a:p>
              <a:p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PolyA support</a:t>
                </a:r>
              </a:p>
              <a:p>
                <a:r>
                  <a:rPr lang="en-US" sz="12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SR junctions</a:t>
                </a:r>
              </a:p>
              <a:p>
                <a:r>
                  <a:rPr lang="en-US" sz="12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TSS ratio</a:t>
                </a:r>
              </a:p>
              <a:p>
                <a:r>
                  <a:rPr lang="en-US" sz="12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SR expression</a:t>
                </a:r>
              </a:p>
              <a:p>
                <a:r>
                  <a:rPr lang="en-US" sz="12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FL expression</a:t>
                </a:r>
              </a:p>
              <a:p>
                <a:r>
                  <a:rPr lang="en-US" sz="12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Fractional expr.</a:t>
                </a:r>
              </a:p>
            </p:txBody>
          </p: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D4C112BC-DEE0-0822-5358-66F627AE989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65277" y="3657447"/>
                <a:ext cx="237379" cy="0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8AED4C7-5B93-7AAA-193B-6E7D5BE6B517}"/>
                  </a:ext>
                </a:extLst>
              </p:cNvPr>
              <p:cNvSpPr txBox="1"/>
              <p:nvPr/>
            </p:nvSpPr>
            <p:spPr>
              <a:xfrm>
                <a:off x="3086623" y="3438289"/>
                <a:ext cx="279244" cy="227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</a:p>
            </p:txBody>
          </p: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11A9ECD0-718F-2B0A-B4EB-DCE5E4E186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4894" y="1094633"/>
                <a:ext cx="0" cy="2626772"/>
              </a:xfrm>
              <a:prstGeom prst="line">
                <a:avLst/>
              </a:prstGeom>
              <a:ln>
                <a:solidFill>
                  <a:schemeClr val="tx2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471EDF9C-BFE0-A769-C5B3-B3E7E208B4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5277" y="3469341"/>
                <a:ext cx="0" cy="387837"/>
              </a:xfrm>
              <a:prstGeom prst="line">
                <a:avLst/>
              </a:prstGeom>
              <a:ln>
                <a:solidFill>
                  <a:schemeClr val="tx2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736C355D-ADF2-C2F7-A253-605C209F90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30349" y="1393864"/>
                <a:ext cx="0" cy="2496818"/>
              </a:xfrm>
              <a:prstGeom prst="line">
                <a:avLst/>
              </a:prstGeom>
              <a:ln>
                <a:solidFill>
                  <a:schemeClr val="tx2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" name="Triangle 3">
              <a:extLst>
                <a:ext uri="{FF2B5EF4-FFF2-40B4-BE49-F238E27FC236}">
                  <a16:creationId xmlns:a16="http://schemas.microsoft.com/office/drawing/2014/main" id="{CA52BB7B-1D11-CF43-9041-61338B541E55}"/>
                </a:ext>
              </a:extLst>
            </p:cNvPr>
            <p:cNvSpPr/>
            <p:nvPr/>
          </p:nvSpPr>
          <p:spPr>
            <a:xfrm>
              <a:off x="1612420" y="1024613"/>
              <a:ext cx="119500" cy="155654"/>
            </a:xfrm>
            <a:prstGeom prst="triangl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S" sz="1350"/>
            </a:p>
          </p:txBody>
        </p:sp>
        <p:sp>
          <p:nvSpPr>
            <p:cNvPr id="5" name="Triangle 4">
              <a:extLst>
                <a:ext uri="{FF2B5EF4-FFF2-40B4-BE49-F238E27FC236}">
                  <a16:creationId xmlns:a16="http://schemas.microsoft.com/office/drawing/2014/main" id="{AFAF0CE9-92C9-0A45-59DA-CA8DC0F86057}"/>
                </a:ext>
              </a:extLst>
            </p:cNvPr>
            <p:cNvSpPr/>
            <p:nvPr/>
          </p:nvSpPr>
          <p:spPr>
            <a:xfrm>
              <a:off x="1921204" y="1024613"/>
              <a:ext cx="119500" cy="155654"/>
            </a:xfrm>
            <a:prstGeom prst="triangl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S" sz="135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B79FC66-0B5F-7664-DA75-4D63A796C8A5}"/>
                </a:ext>
              </a:extLst>
            </p:cNvPr>
            <p:cNvSpPr/>
            <p:nvPr/>
          </p:nvSpPr>
          <p:spPr>
            <a:xfrm>
              <a:off x="1623268" y="1185004"/>
              <a:ext cx="96650" cy="2924132"/>
            </a:xfrm>
            <a:prstGeom prst="rect">
              <a:avLst/>
            </a:prstGeom>
            <a:solidFill>
              <a:schemeClr val="bg2">
                <a:lumMod val="50000"/>
                <a:alpha val="1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S" sz="135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AB2D104-0F32-2ECA-F1D9-A461387F9544}"/>
                </a:ext>
              </a:extLst>
            </p:cNvPr>
            <p:cNvSpPr/>
            <p:nvPr/>
          </p:nvSpPr>
          <p:spPr>
            <a:xfrm>
              <a:off x="1933225" y="1190018"/>
              <a:ext cx="96650" cy="2918951"/>
            </a:xfrm>
            <a:prstGeom prst="rect">
              <a:avLst/>
            </a:prstGeom>
            <a:solidFill>
              <a:schemeClr val="bg2">
                <a:lumMod val="50000"/>
                <a:alpha val="1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S" sz="1350"/>
            </a:p>
          </p:txBody>
        </p:sp>
        <p:pic>
          <p:nvPicPr>
            <p:cNvPr id="26" name="Imagen 19">
              <a:extLst>
                <a:ext uri="{FF2B5EF4-FFF2-40B4-BE49-F238E27FC236}">
                  <a16:creationId xmlns:a16="http://schemas.microsoft.com/office/drawing/2014/main" id="{BFA1086C-3A78-64EC-1EE8-D38DE51491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763365" y="1051486"/>
              <a:ext cx="394893" cy="108638"/>
            </a:xfrm>
            <a:prstGeom prst="rect">
              <a:avLst/>
            </a:prstGeom>
          </p:spPr>
        </p:pic>
        <p:sp>
          <p:nvSpPr>
            <p:cNvPr id="27" name="CuadroTexto 134">
              <a:extLst>
                <a:ext uri="{FF2B5EF4-FFF2-40B4-BE49-F238E27FC236}">
                  <a16:creationId xmlns:a16="http://schemas.microsoft.com/office/drawing/2014/main" id="{F8066478-4772-C9C2-EB6E-71FDB6EDE2B3}"/>
                </a:ext>
              </a:extLst>
            </p:cNvPr>
            <p:cNvSpPr txBox="1"/>
            <p:nvPr/>
          </p:nvSpPr>
          <p:spPr>
            <a:xfrm>
              <a:off x="7615157" y="791329"/>
              <a:ext cx="938070" cy="2654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125" dirty="0" err="1">
                  <a:latin typeface="Calibri"/>
                  <a:cs typeface="Calibri"/>
                </a:rPr>
                <a:t>polyA</a:t>
              </a:r>
              <a:r>
                <a:rPr lang="es-ES" sz="1125" dirty="0">
                  <a:latin typeface="Calibri"/>
                  <a:cs typeface="Calibri"/>
                </a:rPr>
                <a:t> sites</a:t>
              </a:r>
            </a:p>
          </p:txBody>
        </p:sp>
        <p:pic>
          <p:nvPicPr>
            <p:cNvPr id="28" name="Imagen 19">
              <a:extLst>
                <a:ext uri="{FF2B5EF4-FFF2-40B4-BE49-F238E27FC236}">
                  <a16:creationId xmlns:a16="http://schemas.microsoft.com/office/drawing/2014/main" id="{5C1D5C4F-7C54-5C84-4499-5BC0C86513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97886" y="1034590"/>
              <a:ext cx="394893" cy="108638"/>
            </a:xfrm>
            <a:prstGeom prst="rect">
              <a:avLst/>
            </a:prstGeom>
          </p:spPr>
        </p:pic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2F5A0D3F-71AA-918A-0CA6-9CB6E7B7026D}"/>
                </a:ext>
              </a:extLst>
            </p:cNvPr>
            <p:cNvCxnSpPr>
              <a:cxnSpLocks/>
            </p:cNvCxnSpPr>
            <p:nvPr/>
          </p:nvCxnSpPr>
          <p:spPr>
            <a:xfrm>
              <a:off x="1974628" y="3761789"/>
              <a:ext cx="402626" cy="0"/>
            </a:xfrm>
            <a:prstGeom prst="line">
              <a:avLst/>
            </a:prstGeom>
            <a:ln w="25400" cmpd="sng">
              <a:solidFill>
                <a:srgbClr val="7030A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123EAD52-0D2C-B8E6-90CF-2B1C0F69A26F}"/>
                </a:ext>
              </a:extLst>
            </p:cNvPr>
            <p:cNvCxnSpPr>
              <a:cxnSpLocks/>
            </p:cNvCxnSpPr>
            <p:nvPr/>
          </p:nvCxnSpPr>
          <p:spPr>
            <a:xfrm>
              <a:off x="1974628" y="3723483"/>
              <a:ext cx="402626" cy="0"/>
            </a:xfrm>
            <a:prstGeom prst="line">
              <a:avLst/>
            </a:prstGeom>
            <a:ln w="25400" cmpd="sng">
              <a:solidFill>
                <a:srgbClr val="7030A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B89BB961-0769-8083-C9C8-34BBC6AECA44}"/>
                </a:ext>
              </a:extLst>
            </p:cNvPr>
            <p:cNvCxnSpPr>
              <a:cxnSpLocks/>
            </p:cNvCxnSpPr>
            <p:nvPr/>
          </p:nvCxnSpPr>
          <p:spPr>
            <a:xfrm>
              <a:off x="1974628" y="3696589"/>
              <a:ext cx="402626" cy="0"/>
            </a:xfrm>
            <a:prstGeom prst="line">
              <a:avLst/>
            </a:prstGeom>
            <a:ln w="25400" cmpd="sng">
              <a:solidFill>
                <a:srgbClr val="7030A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CA2E8BF-8054-C6C2-E253-196954EB86BD}"/>
                </a:ext>
              </a:extLst>
            </p:cNvPr>
            <p:cNvCxnSpPr>
              <a:cxnSpLocks/>
            </p:cNvCxnSpPr>
            <p:nvPr/>
          </p:nvCxnSpPr>
          <p:spPr>
            <a:xfrm>
              <a:off x="1974628" y="3662970"/>
              <a:ext cx="402626" cy="0"/>
            </a:xfrm>
            <a:prstGeom prst="line">
              <a:avLst/>
            </a:prstGeom>
            <a:ln w="25400" cmpd="sng">
              <a:solidFill>
                <a:srgbClr val="7030A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674DEC50-FAF8-DDAD-C795-2F2E69F862B2}"/>
                </a:ext>
              </a:extLst>
            </p:cNvPr>
            <p:cNvCxnSpPr>
              <a:cxnSpLocks/>
            </p:cNvCxnSpPr>
            <p:nvPr/>
          </p:nvCxnSpPr>
          <p:spPr>
            <a:xfrm>
              <a:off x="1538708" y="3761789"/>
              <a:ext cx="402626" cy="0"/>
            </a:xfrm>
            <a:prstGeom prst="line">
              <a:avLst/>
            </a:prstGeom>
            <a:ln w="25400" cmpd="sng">
              <a:solidFill>
                <a:srgbClr val="7030A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8E6030C3-D075-4E4B-9E0B-7A62A046F959}"/>
                </a:ext>
              </a:extLst>
            </p:cNvPr>
            <p:cNvCxnSpPr>
              <a:cxnSpLocks/>
            </p:cNvCxnSpPr>
            <p:nvPr/>
          </p:nvCxnSpPr>
          <p:spPr>
            <a:xfrm>
              <a:off x="5076528" y="1067796"/>
              <a:ext cx="1167862" cy="0"/>
            </a:xfrm>
            <a:prstGeom prst="line">
              <a:avLst/>
            </a:prstGeom>
            <a:ln w="9525">
              <a:solidFill>
                <a:srgbClr val="7030A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12E20AD-8C41-0913-4D91-3A16725471A8}"/>
                </a:ext>
              </a:extLst>
            </p:cNvPr>
            <p:cNvCxnSpPr>
              <a:cxnSpLocks/>
            </p:cNvCxnSpPr>
            <p:nvPr/>
          </p:nvCxnSpPr>
          <p:spPr>
            <a:xfrm>
              <a:off x="5959176" y="1067796"/>
              <a:ext cx="349207" cy="0"/>
            </a:xfrm>
            <a:prstGeom prst="line">
              <a:avLst/>
            </a:prstGeom>
            <a:ln w="25400" cmpd="sng">
              <a:solidFill>
                <a:srgbClr val="7030A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31D262EB-7F57-52DC-BD6F-EF28A155BC50}"/>
                </a:ext>
              </a:extLst>
            </p:cNvPr>
            <p:cNvCxnSpPr>
              <a:cxnSpLocks/>
            </p:cNvCxnSpPr>
            <p:nvPr/>
          </p:nvCxnSpPr>
          <p:spPr>
            <a:xfrm>
              <a:off x="4934823" y="1067796"/>
              <a:ext cx="377070" cy="0"/>
            </a:xfrm>
            <a:prstGeom prst="line">
              <a:avLst/>
            </a:prstGeom>
            <a:ln w="25400" cmpd="sng">
              <a:solidFill>
                <a:srgbClr val="7030A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90577A2-3F87-4B05-CE3D-EE5B90B29FD7}"/>
                </a:ext>
              </a:extLst>
            </p:cNvPr>
            <p:cNvCxnSpPr>
              <a:cxnSpLocks/>
            </p:cNvCxnSpPr>
            <p:nvPr/>
          </p:nvCxnSpPr>
          <p:spPr>
            <a:xfrm>
              <a:off x="4972009" y="948917"/>
              <a:ext cx="1134017" cy="0"/>
            </a:xfrm>
            <a:prstGeom prst="line">
              <a:avLst/>
            </a:prstGeom>
            <a:ln w="9525">
              <a:solidFill>
                <a:srgbClr val="7030A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1A673BD-AA67-0AEC-3F57-EFE3FC6175BB}"/>
                </a:ext>
              </a:extLst>
            </p:cNvPr>
            <p:cNvCxnSpPr>
              <a:cxnSpLocks/>
            </p:cNvCxnSpPr>
            <p:nvPr/>
          </p:nvCxnSpPr>
          <p:spPr>
            <a:xfrm>
              <a:off x="5959177" y="948917"/>
              <a:ext cx="205265" cy="0"/>
            </a:xfrm>
            <a:prstGeom prst="line">
              <a:avLst/>
            </a:prstGeom>
            <a:ln w="25400" cmpd="sng">
              <a:solidFill>
                <a:srgbClr val="7030A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5A8785F7-90C6-1396-F39F-A305A4E9AB7C}"/>
                </a:ext>
              </a:extLst>
            </p:cNvPr>
            <p:cNvCxnSpPr>
              <a:cxnSpLocks/>
            </p:cNvCxnSpPr>
            <p:nvPr/>
          </p:nvCxnSpPr>
          <p:spPr>
            <a:xfrm>
              <a:off x="4818745" y="948917"/>
              <a:ext cx="493148" cy="0"/>
            </a:xfrm>
            <a:prstGeom prst="line">
              <a:avLst/>
            </a:prstGeom>
            <a:ln w="25400" cmpd="sng">
              <a:solidFill>
                <a:srgbClr val="7030A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B2ED0D3F-E280-C013-7A29-853DC5354154}"/>
                </a:ext>
              </a:extLst>
            </p:cNvPr>
            <p:cNvCxnSpPr>
              <a:cxnSpLocks/>
            </p:cNvCxnSpPr>
            <p:nvPr/>
          </p:nvCxnSpPr>
          <p:spPr>
            <a:xfrm>
              <a:off x="5362898" y="818403"/>
              <a:ext cx="945485" cy="0"/>
            </a:xfrm>
            <a:prstGeom prst="line">
              <a:avLst/>
            </a:prstGeom>
            <a:ln w="9525">
              <a:solidFill>
                <a:srgbClr val="7030A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958A0301-F697-5F55-E287-A9292E175BA9}"/>
                </a:ext>
              </a:extLst>
            </p:cNvPr>
            <p:cNvCxnSpPr>
              <a:cxnSpLocks/>
            </p:cNvCxnSpPr>
            <p:nvPr/>
          </p:nvCxnSpPr>
          <p:spPr>
            <a:xfrm>
              <a:off x="5959176" y="818403"/>
              <a:ext cx="534385" cy="0"/>
            </a:xfrm>
            <a:prstGeom prst="line">
              <a:avLst/>
            </a:prstGeom>
            <a:ln w="25400" cmpd="sng">
              <a:solidFill>
                <a:srgbClr val="7030A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FBA16317-356C-B1F7-B851-19C69A99ED9C}"/>
                </a:ext>
              </a:extLst>
            </p:cNvPr>
            <p:cNvCxnSpPr>
              <a:cxnSpLocks/>
            </p:cNvCxnSpPr>
            <p:nvPr/>
          </p:nvCxnSpPr>
          <p:spPr>
            <a:xfrm>
              <a:off x="5147865" y="818403"/>
              <a:ext cx="164029" cy="0"/>
            </a:xfrm>
            <a:prstGeom prst="line">
              <a:avLst/>
            </a:prstGeom>
            <a:ln w="25400" cmpd="sng">
              <a:solidFill>
                <a:srgbClr val="7030A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Text 13">
            <a:extLst>
              <a:ext uri="{FF2B5EF4-FFF2-40B4-BE49-F238E27FC236}">
                <a16:creationId xmlns:a16="http://schemas.microsoft.com/office/drawing/2014/main" id="{CB2CCE33-FD9C-45FA-99D3-120772408EE2}"/>
              </a:ext>
            </a:extLst>
          </p:cNvPr>
          <p:cNvSpPr/>
          <p:nvPr/>
        </p:nvSpPr>
        <p:spPr>
          <a:xfrm>
            <a:off x="6061655" y="4680573"/>
            <a:ext cx="2880639" cy="10387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675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Pardo-Palacios. 2024. 10.1038/s41592-024-02298-3</a:t>
            </a:r>
          </a:p>
        </p:txBody>
      </p:sp>
    </p:spTree>
    <p:extLst>
      <p:ext uri="{BB962C8B-B14F-4D97-AF65-F5344CB8AC3E}">
        <p14:creationId xmlns:p14="http://schemas.microsoft.com/office/powerpoint/2010/main" val="6168345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EA7330-E613-E022-14A5-C2EFBB55A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1">
            <a:extLst>
              <a:ext uri="{FF2B5EF4-FFF2-40B4-BE49-F238E27FC236}">
                <a16:creationId xmlns:a16="http://schemas.microsoft.com/office/drawing/2014/main" id="{2FA0B981-2537-773A-7092-B737251D24AE}"/>
              </a:ext>
            </a:extLst>
          </p:cNvPr>
          <p:cNvSpPr/>
          <p:nvPr/>
        </p:nvSpPr>
        <p:spPr>
          <a:xfrm>
            <a:off x="214312" y="118709"/>
            <a:ext cx="872798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Canonical junction, </a:t>
            </a:r>
            <a:r>
              <a:rPr lang="en-US" b="1" dirty="0" err="1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intraprimming</a:t>
            </a:r>
            <a:r>
              <a:rPr lang="en-US" b="1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, RT-switching </a:t>
            </a:r>
            <a:r>
              <a:rPr lang="en-US" b="1" dirty="0" err="1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etc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048E0F-C08A-9772-F15A-116CF59068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953819-CDAE-4B49-8708-AAC5C83D7CFB}" type="slidenum">
              <a:rPr lang="en-ES" smtClean="0"/>
              <a:t>25</a:t>
            </a:fld>
            <a:endParaRPr lang="en-ES" dirty="0"/>
          </a:p>
        </p:txBody>
      </p:sp>
      <p:sp>
        <p:nvSpPr>
          <p:cNvPr id="37" name="Title 36">
            <a:extLst>
              <a:ext uri="{FF2B5EF4-FFF2-40B4-BE49-F238E27FC236}">
                <a16:creationId xmlns:a16="http://schemas.microsoft.com/office/drawing/2014/main" id="{266E3667-FE50-BB97-F25D-41B4CBCA7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EEE41EC-81BB-848E-8976-68ABA6D633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/>
              <a:t>Finally, just by using the reference genome, we can get a lot of information</a:t>
            </a:r>
            <a:endParaRPr lang="en-GB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25FB551-4552-FE8A-E7CF-214B8702D3E8}"/>
              </a:ext>
            </a:extLst>
          </p:cNvPr>
          <p:cNvGrpSpPr/>
          <p:nvPr/>
        </p:nvGrpSpPr>
        <p:grpSpPr>
          <a:xfrm>
            <a:off x="375603" y="1159629"/>
            <a:ext cx="8704564" cy="3719564"/>
            <a:chOff x="375603" y="791329"/>
            <a:chExt cx="8704564" cy="3719564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546EB7F9-EE7E-474E-AAB2-0B2CAE3F5B0D}"/>
                </a:ext>
              </a:extLst>
            </p:cNvPr>
            <p:cNvGrpSpPr/>
            <p:nvPr/>
          </p:nvGrpSpPr>
          <p:grpSpPr>
            <a:xfrm>
              <a:off x="375603" y="1052942"/>
              <a:ext cx="8704564" cy="3457951"/>
              <a:chOff x="312055" y="989056"/>
              <a:chExt cx="8574197" cy="3406162"/>
            </a:xfrm>
          </p:grpSpPr>
          <p:pic>
            <p:nvPicPr>
              <p:cNvPr id="3" name="Imagen 75">
                <a:extLst>
                  <a:ext uri="{FF2B5EF4-FFF2-40B4-BE49-F238E27FC236}">
                    <a16:creationId xmlns:a16="http://schemas.microsoft.com/office/drawing/2014/main" id="{598C5CF8-A124-B62A-7FB8-20C4B1418F3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1" r="27169" b="2573"/>
              <a:stretch/>
            </p:blipFill>
            <p:spPr>
              <a:xfrm>
                <a:off x="1530349" y="989056"/>
                <a:ext cx="6379119" cy="3209903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3541FFD-FEA5-CA54-5374-E0C6569126A6}"/>
                  </a:ext>
                </a:extLst>
              </p:cNvPr>
              <p:cNvSpPr txBox="1"/>
              <p:nvPr/>
            </p:nvSpPr>
            <p:spPr>
              <a:xfrm>
                <a:off x="7918013" y="1094633"/>
                <a:ext cx="968239" cy="2955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ES" sz="1350" dirty="0">
                    <a:solidFill>
                      <a:schemeClr val="tx2">
                        <a:lumMod val="50000"/>
                      </a:schemeClr>
                    </a:solidFill>
                  </a:rPr>
                  <a:t>Reference</a:t>
                </a:r>
              </a:p>
            </p:txBody>
          </p:sp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4AC78FA4-3AC4-7E44-2722-8E098FB7D951}"/>
                  </a:ext>
                </a:extLst>
              </p:cNvPr>
              <p:cNvSpPr/>
              <p:nvPr/>
            </p:nvSpPr>
            <p:spPr>
              <a:xfrm>
                <a:off x="7210176" y="3113816"/>
                <a:ext cx="707837" cy="276999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cxnSp>
            <p:nvCxnSpPr>
              <p:cNvPr id="9" name="Straight Arrow Connector 8">
                <a:extLst>
                  <a:ext uri="{FF2B5EF4-FFF2-40B4-BE49-F238E27FC236}">
                    <a16:creationId xmlns:a16="http://schemas.microsoft.com/office/drawing/2014/main" id="{A420BF96-20D3-5DC6-4E66-7C42DD225C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30349" y="2703245"/>
                <a:ext cx="1777627" cy="0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673F6762-1F77-D68A-5101-E4879C2032B2}"/>
                  </a:ext>
                </a:extLst>
              </p:cNvPr>
              <p:cNvCxnSpPr>
                <a:cxnSpLocks/>
                <a:stCxn id="7" idx="3"/>
              </p:cNvCxnSpPr>
              <p:nvPr/>
            </p:nvCxnSpPr>
            <p:spPr>
              <a:xfrm flipH="1">
                <a:off x="7210176" y="3252316"/>
                <a:ext cx="707837" cy="6013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8F75C401-EA02-F634-315B-2CB2862FC3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05194" y="1263910"/>
                <a:ext cx="0" cy="2626772"/>
              </a:xfrm>
              <a:prstGeom prst="line">
                <a:avLst/>
              </a:prstGeom>
              <a:ln>
                <a:solidFill>
                  <a:schemeClr val="tx2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9C01583-B8A6-E83F-8EA5-18204A19CACD}"/>
                  </a:ext>
                </a:extLst>
              </p:cNvPr>
              <p:cNvSpPr txBox="1"/>
              <p:nvPr/>
            </p:nvSpPr>
            <p:spPr>
              <a:xfrm>
                <a:off x="2279541" y="2503260"/>
                <a:ext cx="245060" cy="2273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FE11333-F6DA-104E-24D4-89DC1BCBE360}"/>
                  </a:ext>
                </a:extLst>
              </p:cNvPr>
              <p:cNvSpPr txBox="1"/>
              <p:nvPr/>
            </p:nvSpPr>
            <p:spPr>
              <a:xfrm>
                <a:off x="7447929" y="3044120"/>
                <a:ext cx="245060" cy="2273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</a:p>
            </p:txBody>
          </p:sp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263DDBFA-CEFF-1CA6-8ACF-136DCEE9CBB0}"/>
                  </a:ext>
                </a:extLst>
              </p:cNvPr>
              <p:cNvSpPr/>
              <p:nvPr/>
            </p:nvSpPr>
            <p:spPr>
              <a:xfrm>
                <a:off x="1453550" y="3704605"/>
                <a:ext cx="433582" cy="276999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cxnSp>
            <p:nvCxnSpPr>
              <p:cNvPr id="15" name="Straight Arrow Connector 14">
                <a:extLst>
                  <a:ext uri="{FF2B5EF4-FFF2-40B4-BE49-F238E27FC236}">
                    <a16:creationId xmlns:a16="http://schemas.microsoft.com/office/drawing/2014/main" id="{659476D9-EEE9-C7BC-DAB8-2CD075BFE98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501757" y="3857178"/>
                <a:ext cx="392193" cy="0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75FC423-5960-0D87-A6EB-7664C1690F79}"/>
                  </a:ext>
                </a:extLst>
              </p:cNvPr>
              <p:cNvSpPr txBox="1"/>
              <p:nvPr/>
            </p:nvSpPr>
            <p:spPr>
              <a:xfrm>
                <a:off x="1614706" y="3657447"/>
                <a:ext cx="279244" cy="227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B63927B-2ECF-FC06-F036-C4EE2924D20B}"/>
                  </a:ext>
                </a:extLst>
              </p:cNvPr>
              <p:cNvSpPr txBox="1"/>
              <p:nvPr/>
            </p:nvSpPr>
            <p:spPr>
              <a:xfrm>
                <a:off x="312055" y="1393864"/>
                <a:ext cx="1255617" cy="30013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TSS </a:t>
                </a:r>
                <a:r>
                  <a:rPr lang="en-US" sz="1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dist</a:t>
                </a:r>
                <a:endParaRPr 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TTS </a:t>
                </a:r>
                <a:r>
                  <a:rPr lang="en-US" sz="1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dist</a:t>
                </a:r>
                <a:endParaRPr 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Splice site diff</a:t>
                </a:r>
              </a:p>
              <a:p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CAGE support</a:t>
                </a:r>
              </a:p>
              <a:p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PolyA support</a:t>
                </a:r>
              </a:p>
              <a:p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SR junctions</a:t>
                </a:r>
              </a:p>
              <a:p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TSS ratio</a:t>
                </a:r>
              </a:p>
              <a:p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SR expression</a:t>
                </a:r>
              </a:p>
              <a:p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FL expression</a:t>
                </a:r>
              </a:p>
              <a:p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Fractional expr.</a:t>
                </a:r>
              </a:p>
              <a:p>
                <a:r>
                  <a:rPr lang="en-US" sz="12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Canonical </a:t>
                </a:r>
                <a:r>
                  <a:rPr lang="en-US" sz="1200" dirty="0" err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junct</a:t>
                </a:r>
                <a:r>
                  <a:rPr lang="en-US" sz="12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12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Donor type</a:t>
                </a:r>
              </a:p>
              <a:p>
                <a:r>
                  <a:rPr lang="en-US" sz="12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Acceptor type</a:t>
                </a:r>
              </a:p>
              <a:p>
                <a:r>
                  <a:rPr lang="en-US" sz="1200" dirty="0" err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Intraprimming</a:t>
                </a:r>
                <a:endParaRPr lang="en-US" sz="12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2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RT-switching</a:t>
                </a:r>
              </a:p>
              <a:p>
                <a:r>
                  <a:rPr lang="en-US" sz="1200" dirty="0" err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etc</a:t>
                </a:r>
                <a:endParaRPr lang="en-US" sz="12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6386272C-9FF8-84AE-C6EC-069E0022A4E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65277" y="3657447"/>
                <a:ext cx="237379" cy="0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D7F127C-865D-EC2E-1621-253A949855EA}"/>
                  </a:ext>
                </a:extLst>
              </p:cNvPr>
              <p:cNvSpPr txBox="1"/>
              <p:nvPr/>
            </p:nvSpPr>
            <p:spPr>
              <a:xfrm>
                <a:off x="3086623" y="3438289"/>
                <a:ext cx="279244" cy="227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</a:p>
            </p:txBody>
          </p: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F444B696-35C1-C05F-FCBA-93286BBFBBE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4894" y="1094633"/>
                <a:ext cx="0" cy="2626772"/>
              </a:xfrm>
              <a:prstGeom prst="line">
                <a:avLst/>
              </a:prstGeom>
              <a:ln>
                <a:solidFill>
                  <a:schemeClr val="tx2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C8654471-2988-2CD5-F9CC-9F0C2FF4AB9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5277" y="3469341"/>
                <a:ext cx="0" cy="387837"/>
              </a:xfrm>
              <a:prstGeom prst="line">
                <a:avLst/>
              </a:prstGeom>
              <a:ln>
                <a:solidFill>
                  <a:schemeClr val="tx2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AEEC71B5-081C-5F92-066D-33917D870C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30349" y="1393864"/>
                <a:ext cx="0" cy="2496818"/>
              </a:xfrm>
              <a:prstGeom prst="line">
                <a:avLst/>
              </a:prstGeom>
              <a:ln>
                <a:solidFill>
                  <a:schemeClr val="tx2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" name="Triangle 3">
              <a:extLst>
                <a:ext uri="{FF2B5EF4-FFF2-40B4-BE49-F238E27FC236}">
                  <a16:creationId xmlns:a16="http://schemas.microsoft.com/office/drawing/2014/main" id="{CDA5C116-788D-F156-1998-950C6E7AEFFD}"/>
                </a:ext>
              </a:extLst>
            </p:cNvPr>
            <p:cNvSpPr/>
            <p:nvPr/>
          </p:nvSpPr>
          <p:spPr>
            <a:xfrm>
              <a:off x="1612420" y="1024613"/>
              <a:ext cx="119500" cy="155654"/>
            </a:xfrm>
            <a:prstGeom prst="triangl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S" sz="1350"/>
            </a:p>
          </p:txBody>
        </p:sp>
        <p:sp>
          <p:nvSpPr>
            <p:cNvPr id="5" name="Triangle 4">
              <a:extLst>
                <a:ext uri="{FF2B5EF4-FFF2-40B4-BE49-F238E27FC236}">
                  <a16:creationId xmlns:a16="http://schemas.microsoft.com/office/drawing/2014/main" id="{5A425FDB-08C8-FF87-9D55-69D220A0DFC9}"/>
                </a:ext>
              </a:extLst>
            </p:cNvPr>
            <p:cNvSpPr/>
            <p:nvPr/>
          </p:nvSpPr>
          <p:spPr>
            <a:xfrm>
              <a:off x="1921204" y="1024613"/>
              <a:ext cx="119500" cy="155654"/>
            </a:xfrm>
            <a:prstGeom prst="triangl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S" sz="135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5B6D408-442A-890C-34EE-6FDFC896B12D}"/>
                </a:ext>
              </a:extLst>
            </p:cNvPr>
            <p:cNvSpPr/>
            <p:nvPr/>
          </p:nvSpPr>
          <p:spPr>
            <a:xfrm>
              <a:off x="1623268" y="1185004"/>
              <a:ext cx="96650" cy="2924132"/>
            </a:xfrm>
            <a:prstGeom prst="rect">
              <a:avLst/>
            </a:prstGeom>
            <a:solidFill>
              <a:schemeClr val="bg2">
                <a:lumMod val="50000"/>
                <a:alpha val="1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S" sz="135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EA4B303-1E12-6428-D0B3-76841625221F}"/>
                </a:ext>
              </a:extLst>
            </p:cNvPr>
            <p:cNvSpPr/>
            <p:nvPr/>
          </p:nvSpPr>
          <p:spPr>
            <a:xfrm>
              <a:off x="1933225" y="1190018"/>
              <a:ext cx="96650" cy="2918951"/>
            </a:xfrm>
            <a:prstGeom prst="rect">
              <a:avLst/>
            </a:prstGeom>
            <a:solidFill>
              <a:schemeClr val="bg2">
                <a:lumMod val="50000"/>
                <a:alpha val="1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S" sz="1350"/>
            </a:p>
          </p:txBody>
        </p:sp>
        <p:pic>
          <p:nvPicPr>
            <p:cNvPr id="26" name="Imagen 19">
              <a:extLst>
                <a:ext uri="{FF2B5EF4-FFF2-40B4-BE49-F238E27FC236}">
                  <a16:creationId xmlns:a16="http://schemas.microsoft.com/office/drawing/2014/main" id="{BB81CC2C-B5DF-F852-E157-C87B90607F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763365" y="1051486"/>
              <a:ext cx="394893" cy="108638"/>
            </a:xfrm>
            <a:prstGeom prst="rect">
              <a:avLst/>
            </a:prstGeom>
          </p:spPr>
        </p:pic>
        <p:sp>
          <p:nvSpPr>
            <p:cNvPr id="27" name="CuadroTexto 134">
              <a:extLst>
                <a:ext uri="{FF2B5EF4-FFF2-40B4-BE49-F238E27FC236}">
                  <a16:creationId xmlns:a16="http://schemas.microsoft.com/office/drawing/2014/main" id="{BDA94332-5B78-523D-4860-0F66517C1BD0}"/>
                </a:ext>
              </a:extLst>
            </p:cNvPr>
            <p:cNvSpPr txBox="1"/>
            <p:nvPr/>
          </p:nvSpPr>
          <p:spPr>
            <a:xfrm>
              <a:off x="7615157" y="791329"/>
              <a:ext cx="938070" cy="2654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125" dirty="0" err="1">
                  <a:latin typeface="Calibri"/>
                  <a:cs typeface="Calibri"/>
                </a:rPr>
                <a:t>polyA</a:t>
              </a:r>
              <a:r>
                <a:rPr lang="es-ES" sz="1125" dirty="0">
                  <a:latin typeface="Calibri"/>
                  <a:cs typeface="Calibri"/>
                </a:rPr>
                <a:t> sites</a:t>
              </a:r>
            </a:p>
          </p:txBody>
        </p:sp>
        <p:pic>
          <p:nvPicPr>
            <p:cNvPr id="28" name="Imagen 19">
              <a:extLst>
                <a:ext uri="{FF2B5EF4-FFF2-40B4-BE49-F238E27FC236}">
                  <a16:creationId xmlns:a16="http://schemas.microsoft.com/office/drawing/2014/main" id="{03AF02CD-7C76-1E28-C028-4CDC41CEAE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97886" y="1034590"/>
              <a:ext cx="394893" cy="108638"/>
            </a:xfrm>
            <a:prstGeom prst="rect">
              <a:avLst/>
            </a:prstGeom>
          </p:spPr>
        </p:pic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F59ADC4-3EF1-7711-A95F-90D59EB3CF66}"/>
                </a:ext>
              </a:extLst>
            </p:cNvPr>
            <p:cNvCxnSpPr>
              <a:cxnSpLocks/>
            </p:cNvCxnSpPr>
            <p:nvPr/>
          </p:nvCxnSpPr>
          <p:spPr>
            <a:xfrm>
              <a:off x="1974628" y="3761789"/>
              <a:ext cx="402626" cy="0"/>
            </a:xfrm>
            <a:prstGeom prst="line">
              <a:avLst/>
            </a:prstGeom>
            <a:ln w="25400" cmpd="sng">
              <a:solidFill>
                <a:srgbClr val="7030A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1349174-3F09-0E81-15BA-C3D511A4572A}"/>
                </a:ext>
              </a:extLst>
            </p:cNvPr>
            <p:cNvCxnSpPr>
              <a:cxnSpLocks/>
            </p:cNvCxnSpPr>
            <p:nvPr/>
          </p:nvCxnSpPr>
          <p:spPr>
            <a:xfrm>
              <a:off x="1974628" y="3723483"/>
              <a:ext cx="402626" cy="0"/>
            </a:xfrm>
            <a:prstGeom prst="line">
              <a:avLst/>
            </a:prstGeom>
            <a:ln w="25400" cmpd="sng">
              <a:solidFill>
                <a:srgbClr val="7030A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98AB0CC1-4D2F-A9E1-5B11-DD03386E9A29}"/>
                </a:ext>
              </a:extLst>
            </p:cNvPr>
            <p:cNvCxnSpPr>
              <a:cxnSpLocks/>
            </p:cNvCxnSpPr>
            <p:nvPr/>
          </p:nvCxnSpPr>
          <p:spPr>
            <a:xfrm>
              <a:off x="1974628" y="3696589"/>
              <a:ext cx="402626" cy="0"/>
            </a:xfrm>
            <a:prstGeom prst="line">
              <a:avLst/>
            </a:prstGeom>
            <a:ln w="25400" cmpd="sng">
              <a:solidFill>
                <a:srgbClr val="7030A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2D718E5-5753-3E51-C35F-5355D12CCFA5}"/>
                </a:ext>
              </a:extLst>
            </p:cNvPr>
            <p:cNvCxnSpPr>
              <a:cxnSpLocks/>
            </p:cNvCxnSpPr>
            <p:nvPr/>
          </p:nvCxnSpPr>
          <p:spPr>
            <a:xfrm>
              <a:off x="1974628" y="3662970"/>
              <a:ext cx="402626" cy="0"/>
            </a:xfrm>
            <a:prstGeom prst="line">
              <a:avLst/>
            </a:prstGeom>
            <a:ln w="25400" cmpd="sng">
              <a:solidFill>
                <a:srgbClr val="7030A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206ED0D-2628-5D79-5EB2-6D28109DAB01}"/>
                </a:ext>
              </a:extLst>
            </p:cNvPr>
            <p:cNvCxnSpPr>
              <a:cxnSpLocks/>
            </p:cNvCxnSpPr>
            <p:nvPr/>
          </p:nvCxnSpPr>
          <p:spPr>
            <a:xfrm>
              <a:off x="1538708" y="3761789"/>
              <a:ext cx="402626" cy="0"/>
            </a:xfrm>
            <a:prstGeom prst="line">
              <a:avLst/>
            </a:prstGeom>
            <a:ln w="25400" cmpd="sng">
              <a:solidFill>
                <a:srgbClr val="7030A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9504CFC3-E995-8987-FD5F-2EF5DE5B669D}"/>
                </a:ext>
              </a:extLst>
            </p:cNvPr>
            <p:cNvCxnSpPr>
              <a:cxnSpLocks/>
            </p:cNvCxnSpPr>
            <p:nvPr/>
          </p:nvCxnSpPr>
          <p:spPr>
            <a:xfrm>
              <a:off x="5076528" y="1067796"/>
              <a:ext cx="1167862" cy="0"/>
            </a:xfrm>
            <a:prstGeom prst="line">
              <a:avLst/>
            </a:prstGeom>
            <a:ln w="9525">
              <a:solidFill>
                <a:srgbClr val="7030A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251D042-9E30-A9C7-321B-2896CB41635A}"/>
                </a:ext>
              </a:extLst>
            </p:cNvPr>
            <p:cNvCxnSpPr>
              <a:cxnSpLocks/>
            </p:cNvCxnSpPr>
            <p:nvPr/>
          </p:nvCxnSpPr>
          <p:spPr>
            <a:xfrm>
              <a:off x="5959176" y="1067796"/>
              <a:ext cx="349207" cy="0"/>
            </a:xfrm>
            <a:prstGeom prst="line">
              <a:avLst/>
            </a:prstGeom>
            <a:ln w="25400" cmpd="sng">
              <a:solidFill>
                <a:srgbClr val="7030A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10BB8254-2810-4E01-1B94-C5BB9E9B5997}"/>
                </a:ext>
              </a:extLst>
            </p:cNvPr>
            <p:cNvCxnSpPr>
              <a:cxnSpLocks/>
            </p:cNvCxnSpPr>
            <p:nvPr/>
          </p:nvCxnSpPr>
          <p:spPr>
            <a:xfrm>
              <a:off x="4934823" y="1067796"/>
              <a:ext cx="377070" cy="0"/>
            </a:xfrm>
            <a:prstGeom prst="line">
              <a:avLst/>
            </a:prstGeom>
            <a:ln w="25400" cmpd="sng">
              <a:solidFill>
                <a:srgbClr val="7030A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C83CF1F-EFD2-7088-2772-F00DE287C4DB}"/>
                </a:ext>
              </a:extLst>
            </p:cNvPr>
            <p:cNvCxnSpPr>
              <a:cxnSpLocks/>
            </p:cNvCxnSpPr>
            <p:nvPr/>
          </p:nvCxnSpPr>
          <p:spPr>
            <a:xfrm>
              <a:off x="4972009" y="948917"/>
              <a:ext cx="1134017" cy="0"/>
            </a:xfrm>
            <a:prstGeom prst="line">
              <a:avLst/>
            </a:prstGeom>
            <a:ln w="9525">
              <a:solidFill>
                <a:srgbClr val="7030A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8E278DF4-2FC1-940D-33E9-CA984587D672}"/>
                </a:ext>
              </a:extLst>
            </p:cNvPr>
            <p:cNvCxnSpPr>
              <a:cxnSpLocks/>
            </p:cNvCxnSpPr>
            <p:nvPr/>
          </p:nvCxnSpPr>
          <p:spPr>
            <a:xfrm>
              <a:off x="5959177" y="948917"/>
              <a:ext cx="205265" cy="0"/>
            </a:xfrm>
            <a:prstGeom prst="line">
              <a:avLst/>
            </a:prstGeom>
            <a:ln w="25400" cmpd="sng">
              <a:solidFill>
                <a:srgbClr val="7030A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07B241D5-542A-EC13-D965-7AFC4B43EA07}"/>
                </a:ext>
              </a:extLst>
            </p:cNvPr>
            <p:cNvCxnSpPr>
              <a:cxnSpLocks/>
            </p:cNvCxnSpPr>
            <p:nvPr/>
          </p:nvCxnSpPr>
          <p:spPr>
            <a:xfrm>
              <a:off x="4818745" y="948917"/>
              <a:ext cx="493148" cy="0"/>
            </a:xfrm>
            <a:prstGeom prst="line">
              <a:avLst/>
            </a:prstGeom>
            <a:ln w="25400" cmpd="sng">
              <a:solidFill>
                <a:srgbClr val="7030A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456784AA-CCA0-7A67-A090-C331EAD5C5FC}"/>
                </a:ext>
              </a:extLst>
            </p:cNvPr>
            <p:cNvCxnSpPr>
              <a:cxnSpLocks/>
            </p:cNvCxnSpPr>
            <p:nvPr/>
          </p:nvCxnSpPr>
          <p:spPr>
            <a:xfrm>
              <a:off x="5362898" y="818403"/>
              <a:ext cx="945485" cy="0"/>
            </a:xfrm>
            <a:prstGeom prst="line">
              <a:avLst/>
            </a:prstGeom>
            <a:ln w="9525">
              <a:solidFill>
                <a:srgbClr val="7030A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5A31A6E4-B9CB-9899-E53A-68CEE2ECCE92}"/>
                </a:ext>
              </a:extLst>
            </p:cNvPr>
            <p:cNvCxnSpPr>
              <a:cxnSpLocks/>
            </p:cNvCxnSpPr>
            <p:nvPr/>
          </p:nvCxnSpPr>
          <p:spPr>
            <a:xfrm>
              <a:off x="5959176" y="818403"/>
              <a:ext cx="534385" cy="0"/>
            </a:xfrm>
            <a:prstGeom prst="line">
              <a:avLst/>
            </a:prstGeom>
            <a:ln w="25400" cmpd="sng">
              <a:solidFill>
                <a:srgbClr val="7030A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384458-12E9-E8AC-7E84-34AD99FB3153}"/>
                </a:ext>
              </a:extLst>
            </p:cNvPr>
            <p:cNvCxnSpPr>
              <a:cxnSpLocks/>
            </p:cNvCxnSpPr>
            <p:nvPr/>
          </p:nvCxnSpPr>
          <p:spPr>
            <a:xfrm>
              <a:off x="5147865" y="818403"/>
              <a:ext cx="164029" cy="0"/>
            </a:xfrm>
            <a:prstGeom prst="line">
              <a:avLst/>
            </a:prstGeom>
            <a:ln w="25400" cmpd="sng">
              <a:solidFill>
                <a:srgbClr val="7030A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3C045A0-5B0C-D39D-CCA7-B037B1E9C668}"/>
                </a:ext>
              </a:extLst>
            </p:cNvPr>
            <p:cNvSpPr txBox="1"/>
            <p:nvPr/>
          </p:nvSpPr>
          <p:spPr>
            <a:xfrm>
              <a:off x="3767719" y="3252842"/>
              <a:ext cx="1031051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NN.               NN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B347871-9551-EDD7-9B42-82A0DAF1AE18}"/>
                </a:ext>
              </a:extLst>
            </p:cNvPr>
            <p:cNvSpPr txBox="1"/>
            <p:nvPr/>
          </p:nvSpPr>
          <p:spPr>
            <a:xfrm>
              <a:off x="6720424" y="3249110"/>
              <a:ext cx="723275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AAAAAAA</a:t>
              </a:r>
            </a:p>
          </p:txBody>
        </p:sp>
      </p:grpSp>
      <p:sp>
        <p:nvSpPr>
          <p:cNvPr id="36" name="Text 13">
            <a:extLst>
              <a:ext uri="{FF2B5EF4-FFF2-40B4-BE49-F238E27FC236}">
                <a16:creationId xmlns:a16="http://schemas.microsoft.com/office/drawing/2014/main" id="{B9E77974-4594-38F4-F23A-9D18361FD720}"/>
              </a:ext>
            </a:extLst>
          </p:cNvPr>
          <p:cNvSpPr/>
          <p:nvPr/>
        </p:nvSpPr>
        <p:spPr>
          <a:xfrm>
            <a:off x="6061655" y="4680573"/>
            <a:ext cx="2880639" cy="10387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675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Pardo-Palacios. 2024. 10.1038/s41592-024-02298-3</a:t>
            </a:r>
          </a:p>
        </p:txBody>
      </p:sp>
    </p:spTree>
    <p:extLst>
      <p:ext uri="{BB962C8B-B14F-4D97-AF65-F5344CB8AC3E}">
        <p14:creationId xmlns:p14="http://schemas.microsoft.com/office/powerpoint/2010/main" val="41026023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6A9BE4-3826-D5D0-6D28-16B9B8103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1">
            <a:extLst>
              <a:ext uri="{FF2B5EF4-FFF2-40B4-BE49-F238E27FC236}">
                <a16:creationId xmlns:a16="http://schemas.microsoft.com/office/drawing/2014/main" id="{9D8079F6-F708-D785-E99A-929226AAEF1F}"/>
              </a:ext>
            </a:extLst>
          </p:cNvPr>
          <p:cNvSpPr/>
          <p:nvPr/>
        </p:nvSpPr>
        <p:spPr>
          <a:xfrm>
            <a:off x="214312" y="118709"/>
            <a:ext cx="872798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b="1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SQANTI3 report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9836B4A-1CB2-11A1-1544-3B6F62AEC0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953819-CDAE-4B49-8708-AAC5C83D7CFB}" type="slidenum">
              <a:rPr lang="en-ES" smtClean="0"/>
              <a:t>26</a:t>
            </a:fld>
            <a:endParaRPr lang="en-E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C4D3A75-1542-6007-B3CC-65F532C08FCA}"/>
              </a:ext>
            </a:extLst>
          </p:cNvPr>
          <p:cNvGrpSpPr/>
          <p:nvPr/>
        </p:nvGrpSpPr>
        <p:grpSpPr>
          <a:xfrm>
            <a:off x="438631" y="537019"/>
            <a:ext cx="8114717" cy="4263581"/>
            <a:chOff x="584841" y="716026"/>
            <a:chExt cx="7737776" cy="4065531"/>
          </a:xfrm>
        </p:grpSpPr>
        <p:pic>
          <p:nvPicPr>
            <p:cNvPr id="3" name="Picture 2" descr="total_maize_report 2.pdf">
              <a:extLst>
                <a:ext uri="{FF2B5EF4-FFF2-40B4-BE49-F238E27FC236}">
                  <a16:creationId xmlns:a16="http://schemas.microsoft.com/office/drawing/2014/main" id="{6515AC96-3FD6-2C03-13D7-F6311D6B9F8B}"/>
                </a:ext>
              </a:extLst>
            </p:cNvPr>
            <p:cNvPicPr>
              <a:picLocks noChangeAspect="1"/>
            </p:cNvPicPr>
            <p:nvPr/>
          </p:nvPicPr>
          <mc:AlternateContent xmlns:mc="http://schemas.openxmlformats.org/markup-compatibility/2006">
            <mc:Choice xmlns="" xmlns:mv="urn:schemas-microsoft-com:mac:vml" xmlns:ma="http://schemas.microsoft.com/office/mac/drawingml/2008/main" Requires="ma">
              <p:blipFill>
                <a:blip r:embed="rId3"/>
                <a:srcRect t="6057"/>
                <a:stretch>
                  <a:fillRect/>
                </a:stretch>
              </p:blipFill>
            </mc:Choice>
            <mc:Fallback>
              <p:blipFill>
                <a:blip r:embed="rId4"/>
                <a:srcRect t="6057"/>
                <a:stretch>
                  <a:fillRect/>
                </a:stretch>
              </p:blipFill>
            </mc:Fallback>
          </mc:AlternateContent>
          <p:spPr>
            <a:xfrm>
              <a:off x="615606" y="716026"/>
              <a:ext cx="1367627" cy="128478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" name="Picture 3" descr="total_maize_report 4.pdf">
              <a:extLst>
                <a:ext uri="{FF2B5EF4-FFF2-40B4-BE49-F238E27FC236}">
                  <a16:creationId xmlns:a16="http://schemas.microsoft.com/office/drawing/2014/main" id="{F31A136C-C9E1-EBB0-A332-985A26B21E7F}"/>
                </a:ext>
              </a:extLst>
            </p:cNvPr>
            <p:cNvPicPr>
              <a:picLocks noChangeAspect="1"/>
            </p:cNvPicPr>
            <p:nvPr/>
          </p:nvPicPr>
          <mc:AlternateContent xmlns:mc="http://schemas.openxmlformats.org/markup-compatibility/2006">
            <mc:Choice xmlns="" xmlns:mv="urn:schemas-microsoft-com:mac:vml" xmlns:ma="http://schemas.microsoft.com/office/mac/drawingml/2008/main" Requires="ma">
              <p:blipFill>
                <a:blip r:embed="rId5"/>
                <a:srcRect t="9085"/>
                <a:stretch>
                  <a:fillRect/>
                </a:stretch>
              </p:blipFill>
            </mc:Choice>
            <mc:Fallback>
              <p:blipFill>
                <a:blip r:embed="rId6"/>
                <a:srcRect t="9085"/>
                <a:stretch>
                  <a:fillRect/>
                </a:stretch>
              </p:blipFill>
            </mc:Fallback>
          </mc:AlternateContent>
          <p:spPr>
            <a:xfrm>
              <a:off x="3703046" y="2088600"/>
              <a:ext cx="1413172" cy="1284785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pic>
          <p:nvPicPr>
            <p:cNvPr id="5" name="Picture 4" descr="total_maize_report 5.pdf">
              <a:extLst>
                <a:ext uri="{FF2B5EF4-FFF2-40B4-BE49-F238E27FC236}">
                  <a16:creationId xmlns:a16="http://schemas.microsoft.com/office/drawing/2014/main" id="{1961E06B-F80A-E6A6-8378-5E8027ABFBAA}"/>
                </a:ext>
              </a:extLst>
            </p:cNvPr>
            <p:cNvPicPr>
              <a:picLocks noChangeAspect="1"/>
            </p:cNvPicPr>
            <p:nvPr/>
          </p:nvPicPr>
          <mc:AlternateContent xmlns:mc="http://schemas.openxmlformats.org/markup-compatibility/2006">
            <mc:Choice xmlns="" xmlns:mv="urn:schemas-microsoft-com:mac:vml" xmlns:ma="http://schemas.microsoft.com/office/mac/drawingml/2008/main" Requires="ma">
              <p:blipFill>
                <a:blip r:embed="rId7"/>
                <a:srcRect t="9085"/>
                <a:stretch>
                  <a:fillRect/>
                </a:stretch>
              </p:blipFill>
            </mc:Choice>
            <mc:Fallback>
              <p:blipFill>
                <a:blip r:embed="rId8"/>
                <a:srcRect t="9085"/>
                <a:stretch>
                  <a:fillRect/>
                </a:stretch>
              </p:blipFill>
            </mc:Fallback>
          </mc:AlternateContent>
          <p:spPr>
            <a:xfrm>
              <a:off x="3697813" y="716026"/>
              <a:ext cx="1413178" cy="1284787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pic>
          <p:nvPicPr>
            <p:cNvPr id="6" name="Picture 5" descr="total_maize_report 7.pdf">
              <a:extLst>
                <a:ext uri="{FF2B5EF4-FFF2-40B4-BE49-F238E27FC236}">
                  <a16:creationId xmlns:a16="http://schemas.microsoft.com/office/drawing/2014/main" id="{9168F30C-78AE-18E4-58F9-A1A9754790B4}"/>
                </a:ext>
              </a:extLst>
            </p:cNvPr>
            <p:cNvPicPr>
              <a:picLocks noChangeAspect="1"/>
            </p:cNvPicPr>
            <p:nvPr/>
          </p:nvPicPr>
          <mc:AlternateContent xmlns:mc="http://schemas.openxmlformats.org/markup-compatibility/2006">
            <mc:Choice xmlns="" xmlns:mv="urn:schemas-microsoft-com:mac:vml" xmlns:ma="http://schemas.microsoft.com/office/mac/drawingml/2008/main" Requires="ma">
              <p:blipFill>
                <a:blip r:embed="rId9"/>
                <a:srcRect t="9085"/>
                <a:stretch>
                  <a:fillRect/>
                </a:stretch>
              </p:blipFill>
            </mc:Choice>
            <mc:Fallback>
              <p:blipFill>
                <a:blip r:embed="rId10"/>
                <a:srcRect t="9085"/>
                <a:stretch>
                  <a:fillRect/>
                </a:stretch>
              </p:blipFill>
            </mc:Fallback>
          </mc:AlternateContent>
          <p:spPr>
            <a:xfrm>
              <a:off x="2133393" y="2104530"/>
              <a:ext cx="1413177" cy="1284785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pic>
          <p:nvPicPr>
            <p:cNvPr id="7" name="Picture 6" descr="total_maize_report 8.pdf">
              <a:extLst>
                <a:ext uri="{FF2B5EF4-FFF2-40B4-BE49-F238E27FC236}">
                  <a16:creationId xmlns:a16="http://schemas.microsoft.com/office/drawing/2014/main" id="{43D03A6A-F35F-D604-5847-7C52E74CC13B}"/>
                </a:ext>
              </a:extLst>
            </p:cNvPr>
            <p:cNvPicPr>
              <a:picLocks noChangeAspect="1"/>
            </p:cNvPicPr>
            <p:nvPr/>
          </p:nvPicPr>
          <mc:AlternateContent xmlns:mc="http://schemas.openxmlformats.org/markup-compatibility/2006">
            <mc:Choice xmlns="" xmlns:mv="urn:schemas-microsoft-com:mac:vml" xmlns:ma="http://schemas.microsoft.com/office/mac/drawingml/2008/main" Requires="ma">
              <p:blipFill>
                <a:blip r:embed="rId11"/>
                <a:srcRect t="9085"/>
                <a:stretch>
                  <a:fillRect/>
                </a:stretch>
              </p:blipFill>
            </mc:Choice>
            <mc:Fallback>
              <p:blipFill>
                <a:blip r:embed="rId12"/>
                <a:srcRect t="9085"/>
                <a:stretch>
                  <a:fillRect/>
                </a:stretch>
              </p:blipFill>
            </mc:Fallback>
          </mc:AlternateContent>
          <p:spPr>
            <a:xfrm>
              <a:off x="593082" y="2104530"/>
              <a:ext cx="1413176" cy="1284785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pic>
          <p:nvPicPr>
            <p:cNvPr id="9" name="Picture 8" descr="total_maize_report 11.pdf">
              <a:extLst>
                <a:ext uri="{FF2B5EF4-FFF2-40B4-BE49-F238E27FC236}">
                  <a16:creationId xmlns:a16="http://schemas.microsoft.com/office/drawing/2014/main" id="{6008521B-4878-731B-D884-9B7A92BB7154}"/>
                </a:ext>
              </a:extLst>
            </p:cNvPr>
            <p:cNvPicPr>
              <a:picLocks noChangeAspect="1"/>
            </p:cNvPicPr>
            <p:nvPr/>
          </p:nvPicPr>
          <mc:AlternateContent xmlns:mc="http://schemas.openxmlformats.org/markup-compatibility/2006">
            <mc:Choice xmlns="" xmlns:mv="urn:schemas-microsoft-com:mac:vml" xmlns:ma="http://schemas.microsoft.com/office/mac/drawingml/2008/main" Requires="ma">
              <p:blipFill>
                <a:blip r:embed="rId13"/>
                <a:srcRect t="9085"/>
                <a:stretch>
                  <a:fillRect/>
                </a:stretch>
              </p:blipFill>
            </mc:Choice>
            <mc:Fallback>
              <p:blipFill>
                <a:blip r:embed="rId14"/>
                <a:srcRect t="9085"/>
                <a:stretch>
                  <a:fillRect/>
                </a:stretch>
              </p:blipFill>
            </mc:Fallback>
          </mc:AlternateContent>
          <p:spPr>
            <a:xfrm>
              <a:off x="2115478" y="716026"/>
              <a:ext cx="1413178" cy="1284786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pic>
          <p:nvPicPr>
            <p:cNvPr id="10" name="Picture 9" descr="total_maize_report 13.pdf">
              <a:extLst>
                <a:ext uri="{FF2B5EF4-FFF2-40B4-BE49-F238E27FC236}">
                  <a16:creationId xmlns:a16="http://schemas.microsoft.com/office/drawing/2014/main" id="{EBAC5846-4E82-2C59-C259-09D24A10B24F}"/>
                </a:ext>
              </a:extLst>
            </p:cNvPr>
            <p:cNvPicPr>
              <a:picLocks noChangeAspect="1"/>
            </p:cNvPicPr>
            <p:nvPr/>
          </p:nvPicPr>
          <mc:AlternateContent xmlns:mc="http://schemas.openxmlformats.org/markup-compatibility/2006">
            <mc:Choice xmlns="" xmlns:mv="urn:schemas-microsoft-com:mac:vml" xmlns:ma="http://schemas.microsoft.com/office/mac/drawingml/2008/main" Requires="ma">
              <p:blipFill>
                <a:blip r:embed="rId15"/>
                <a:srcRect t="9085"/>
                <a:stretch>
                  <a:fillRect/>
                </a:stretch>
              </p:blipFill>
            </mc:Choice>
            <mc:Fallback>
              <p:blipFill>
                <a:blip r:embed="rId16"/>
                <a:srcRect t="9085"/>
                <a:stretch>
                  <a:fillRect/>
                </a:stretch>
              </p:blipFill>
            </mc:Fallback>
          </mc:AlternateContent>
          <p:spPr>
            <a:xfrm>
              <a:off x="2133393" y="3493033"/>
              <a:ext cx="1413176" cy="1284785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pic>
          <p:nvPicPr>
            <p:cNvPr id="11" name="Picture 10" descr="total_maize_report 14.pdf">
              <a:extLst>
                <a:ext uri="{FF2B5EF4-FFF2-40B4-BE49-F238E27FC236}">
                  <a16:creationId xmlns:a16="http://schemas.microsoft.com/office/drawing/2014/main" id="{9BDD776C-BEC1-47D0-9763-70E7E5DAC695}"/>
                </a:ext>
              </a:extLst>
            </p:cNvPr>
            <p:cNvPicPr>
              <a:picLocks noChangeAspect="1"/>
            </p:cNvPicPr>
            <p:nvPr/>
          </p:nvPicPr>
          <mc:AlternateContent xmlns:mc="http://schemas.openxmlformats.org/markup-compatibility/2006">
            <mc:Choice xmlns="" xmlns:mv="urn:schemas-microsoft-com:mac:vml" xmlns:ma="http://schemas.microsoft.com/office/mac/drawingml/2008/main" Requires="ma">
              <p:blipFill>
                <a:blip r:embed="rId17"/>
                <a:srcRect t="9085"/>
                <a:stretch>
                  <a:fillRect/>
                </a:stretch>
              </p:blipFill>
            </mc:Choice>
            <mc:Fallback>
              <p:blipFill>
                <a:blip r:embed="rId18"/>
                <a:srcRect t="9085"/>
                <a:stretch>
                  <a:fillRect/>
                </a:stretch>
              </p:blipFill>
            </mc:Fallback>
          </mc:AlternateContent>
          <p:spPr>
            <a:xfrm>
              <a:off x="584841" y="3496772"/>
              <a:ext cx="1413176" cy="1284785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pic>
          <p:nvPicPr>
            <p:cNvPr id="12" name="Picture 11" descr="total_maize_report 19.pdf">
              <a:extLst>
                <a:ext uri="{FF2B5EF4-FFF2-40B4-BE49-F238E27FC236}">
                  <a16:creationId xmlns:a16="http://schemas.microsoft.com/office/drawing/2014/main" id="{82B440A6-6F81-CD8A-37D8-D6D9C5C76520}"/>
                </a:ext>
              </a:extLst>
            </p:cNvPr>
            <p:cNvPicPr>
              <a:picLocks noChangeAspect="1"/>
            </p:cNvPicPr>
            <p:nvPr/>
          </p:nvPicPr>
          <mc:AlternateContent xmlns:mc="http://schemas.openxmlformats.org/markup-compatibility/2006">
            <mc:Choice xmlns="" xmlns:mv="urn:schemas-microsoft-com:mac:vml" xmlns:ma="http://schemas.microsoft.com/office/mac/drawingml/2008/main" Requires="ma">
              <p:blipFill>
                <a:blip r:embed="rId19"/>
                <a:srcRect t="9085"/>
                <a:stretch>
                  <a:fillRect/>
                </a:stretch>
              </p:blipFill>
            </mc:Choice>
            <mc:Fallback>
              <p:blipFill>
                <a:blip r:embed="rId20"/>
                <a:srcRect t="9085"/>
                <a:stretch>
                  <a:fillRect/>
                </a:stretch>
              </p:blipFill>
            </mc:Fallback>
          </mc:AlternateContent>
          <p:spPr>
            <a:xfrm>
              <a:off x="5287308" y="729217"/>
              <a:ext cx="1398664" cy="1271595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pic>
          <p:nvPicPr>
            <p:cNvPr id="13" name="Picture 12" descr="total_maize_report 22.pdf">
              <a:extLst>
                <a:ext uri="{FF2B5EF4-FFF2-40B4-BE49-F238E27FC236}">
                  <a16:creationId xmlns:a16="http://schemas.microsoft.com/office/drawing/2014/main" id="{31706DD2-4B65-F431-B298-CA6B289C1335}"/>
                </a:ext>
              </a:extLst>
            </p:cNvPr>
            <p:cNvPicPr>
              <a:picLocks noChangeAspect="1"/>
            </p:cNvPicPr>
            <p:nvPr/>
          </p:nvPicPr>
          <mc:AlternateContent xmlns:mc="http://schemas.openxmlformats.org/markup-compatibility/2006">
            <mc:Choice xmlns="" xmlns:mv="urn:schemas-microsoft-com:mac:vml" xmlns:ma="http://schemas.microsoft.com/office/mac/drawingml/2008/main" Requires="ma">
              <p:blipFill>
                <a:blip r:embed="rId21"/>
                <a:srcRect t="9085"/>
                <a:stretch>
                  <a:fillRect/>
                </a:stretch>
              </p:blipFill>
            </mc:Choice>
            <mc:Fallback>
              <p:blipFill>
                <a:blip r:embed="rId22"/>
                <a:srcRect t="9085"/>
                <a:stretch>
                  <a:fillRect/>
                </a:stretch>
              </p:blipFill>
            </mc:Fallback>
          </mc:AlternateContent>
          <p:spPr>
            <a:xfrm>
              <a:off x="5317741" y="3481976"/>
              <a:ext cx="1413171" cy="1284780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pic>
          <p:nvPicPr>
            <p:cNvPr id="14" name="Picture 13" descr="total_maize_report 24.pdf">
              <a:extLst>
                <a:ext uri="{FF2B5EF4-FFF2-40B4-BE49-F238E27FC236}">
                  <a16:creationId xmlns:a16="http://schemas.microsoft.com/office/drawing/2014/main" id="{DE91F835-9202-7B37-4784-A4D76EBBC5FC}"/>
                </a:ext>
              </a:extLst>
            </p:cNvPr>
            <p:cNvPicPr>
              <a:picLocks noChangeAspect="1"/>
            </p:cNvPicPr>
            <p:nvPr/>
          </p:nvPicPr>
          <mc:AlternateContent xmlns:mc="http://schemas.openxmlformats.org/markup-compatibility/2006">
            <mc:Choice xmlns="" xmlns:mv="urn:schemas-microsoft-com:mac:vml" xmlns:ma="http://schemas.microsoft.com/office/mac/drawingml/2008/main" Requires="ma">
              <p:blipFill>
                <a:blip r:embed="rId23"/>
                <a:srcRect t="9085"/>
                <a:stretch>
                  <a:fillRect/>
                </a:stretch>
              </p:blipFill>
            </mc:Choice>
            <mc:Fallback>
              <p:blipFill>
                <a:blip r:embed="rId24"/>
                <a:srcRect t="9085"/>
                <a:stretch>
                  <a:fillRect/>
                </a:stretch>
              </p:blipFill>
            </mc:Fallback>
          </mc:AlternateContent>
          <p:spPr>
            <a:xfrm>
              <a:off x="6878362" y="729217"/>
              <a:ext cx="1413179" cy="1284791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pic>
          <p:nvPicPr>
            <p:cNvPr id="15" name="Picture 14" descr="total_maize_report 26.pdf">
              <a:extLst>
                <a:ext uri="{FF2B5EF4-FFF2-40B4-BE49-F238E27FC236}">
                  <a16:creationId xmlns:a16="http://schemas.microsoft.com/office/drawing/2014/main" id="{7EFF6276-4F40-4F58-F6F5-2B3D5338BDF5}"/>
                </a:ext>
              </a:extLst>
            </p:cNvPr>
            <p:cNvPicPr>
              <a:picLocks noChangeAspect="1"/>
            </p:cNvPicPr>
            <p:nvPr/>
          </p:nvPicPr>
          <mc:AlternateContent xmlns:mc="http://schemas.openxmlformats.org/markup-compatibility/2006">
            <mc:Choice xmlns="" xmlns:mv="urn:schemas-microsoft-com:mac:vml" xmlns:ma="http://schemas.microsoft.com/office/mac/drawingml/2008/main" Requires="ma">
              <p:blipFill>
                <a:blip r:embed="rId25"/>
                <a:srcRect t="9085"/>
                <a:stretch>
                  <a:fillRect/>
                </a:stretch>
              </p:blipFill>
            </mc:Choice>
            <mc:Fallback>
              <p:blipFill>
                <a:blip r:embed="rId26"/>
                <a:srcRect t="9085"/>
                <a:stretch>
                  <a:fillRect/>
                </a:stretch>
              </p:blipFill>
            </mc:Fallback>
          </mc:AlternateContent>
          <p:spPr>
            <a:xfrm>
              <a:off x="3697819" y="3481976"/>
              <a:ext cx="1413172" cy="1284785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pic>
          <p:nvPicPr>
            <p:cNvPr id="16" name="Picture 15" descr="total_maize_report 29.pdf">
              <a:extLst>
                <a:ext uri="{FF2B5EF4-FFF2-40B4-BE49-F238E27FC236}">
                  <a16:creationId xmlns:a16="http://schemas.microsoft.com/office/drawing/2014/main" id="{DE97F9DF-80D7-2B28-7A9A-4964F64D3402}"/>
                </a:ext>
              </a:extLst>
            </p:cNvPr>
            <p:cNvPicPr>
              <a:picLocks noChangeAspect="1"/>
            </p:cNvPicPr>
            <p:nvPr/>
          </p:nvPicPr>
          <mc:AlternateContent xmlns:mc="http://schemas.openxmlformats.org/markup-compatibility/2006">
            <mc:Choice xmlns="" xmlns:mv="urn:schemas-microsoft-com:mac:vml" xmlns:ma="http://schemas.microsoft.com/office/mac/drawingml/2008/main" Requires="ma">
              <p:blipFill>
                <a:blip r:embed="rId27"/>
                <a:srcRect t="9085" b="6057"/>
                <a:stretch>
                  <a:fillRect/>
                </a:stretch>
              </p:blipFill>
            </mc:Choice>
            <mc:Fallback>
              <p:blipFill>
                <a:blip r:embed="rId28"/>
                <a:srcRect t="9085" b="6057"/>
                <a:stretch>
                  <a:fillRect/>
                </a:stretch>
              </p:blipFill>
            </mc:Fallback>
          </mc:AlternateContent>
          <p:spPr>
            <a:xfrm>
              <a:off x="6827349" y="2104530"/>
              <a:ext cx="1495268" cy="1268855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pic>
          <p:nvPicPr>
            <p:cNvPr id="17" name="Picture 16" descr="total_maize_report 31.pdf">
              <a:extLst>
                <a:ext uri="{FF2B5EF4-FFF2-40B4-BE49-F238E27FC236}">
                  <a16:creationId xmlns:a16="http://schemas.microsoft.com/office/drawing/2014/main" id="{8849AF8B-EEBE-3C9D-0C97-25D192AC00FD}"/>
                </a:ext>
              </a:extLst>
            </p:cNvPr>
            <p:cNvPicPr>
              <a:picLocks noChangeAspect="1"/>
            </p:cNvPicPr>
            <p:nvPr/>
          </p:nvPicPr>
          <mc:AlternateContent xmlns:mc="http://schemas.openxmlformats.org/markup-compatibility/2006">
            <mc:Choice xmlns="" xmlns:mv="urn:schemas-microsoft-com:mac:vml" xmlns:ma="http://schemas.microsoft.com/office/mac/drawingml/2008/main" Requires="ma">
              <p:blipFill>
                <a:blip r:embed="rId29"/>
                <a:srcRect t="9085"/>
                <a:stretch>
                  <a:fillRect/>
                </a:stretch>
              </p:blipFill>
            </mc:Choice>
            <mc:Fallback>
              <p:blipFill>
                <a:blip r:embed="rId30"/>
                <a:srcRect t="9085"/>
                <a:stretch>
                  <a:fillRect/>
                </a:stretch>
              </p:blipFill>
            </mc:Fallback>
          </mc:AlternateContent>
          <p:spPr>
            <a:xfrm>
              <a:off x="5312560" y="2112208"/>
              <a:ext cx="1387211" cy="1261178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A4F32B80-0E07-64FD-EC08-B424BF45CE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275" t="12739" r="2275" b="5579"/>
            <a:stretch/>
          </p:blipFill>
          <p:spPr>
            <a:xfrm>
              <a:off x="6834873" y="3463907"/>
              <a:ext cx="1456668" cy="1313911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</p:grpSp>
      <p:sp>
        <p:nvSpPr>
          <p:cNvPr id="20" name="Text 13">
            <a:extLst>
              <a:ext uri="{FF2B5EF4-FFF2-40B4-BE49-F238E27FC236}">
                <a16:creationId xmlns:a16="http://schemas.microsoft.com/office/drawing/2014/main" id="{1EA8862D-343D-3E50-4C1B-8CF7E14C72B4}"/>
              </a:ext>
            </a:extLst>
          </p:cNvPr>
          <p:cNvSpPr/>
          <p:nvPr/>
        </p:nvSpPr>
        <p:spPr>
          <a:xfrm>
            <a:off x="6061655" y="4832870"/>
            <a:ext cx="2880639" cy="10387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675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Pardo-Palacios. 2024. 10.1038/s41592-024-02298-3</a:t>
            </a:r>
          </a:p>
        </p:txBody>
      </p:sp>
    </p:spTree>
    <p:extLst>
      <p:ext uri="{BB962C8B-B14F-4D97-AF65-F5344CB8AC3E}">
        <p14:creationId xmlns:p14="http://schemas.microsoft.com/office/powerpoint/2010/main" val="35416162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C2C804-1A0F-93DD-3033-ED89BC543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0">
            <a:extLst>
              <a:ext uri="{FF2B5EF4-FFF2-40B4-BE49-F238E27FC236}">
                <a16:creationId xmlns:a16="http://schemas.microsoft.com/office/drawing/2014/main" id="{E127015C-DAA5-41C7-7DA8-8D70322A2CE6}"/>
              </a:ext>
            </a:extLst>
          </p:cNvPr>
          <p:cNvSpPr/>
          <p:nvPr/>
        </p:nvSpPr>
        <p:spPr>
          <a:xfrm>
            <a:off x="3905036" y="1661274"/>
            <a:ext cx="1405365" cy="36362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363" b="1">
                <a:solidFill>
                  <a:srgbClr val="FF8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3</a:t>
            </a:r>
            <a:endParaRPr lang="en-US" sz="2363" dirty="0"/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5D224195-B452-BBD1-6B45-4A49260418BF}"/>
              </a:ext>
            </a:extLst>
          </p:cNvPr>
          <p:cNvSpPr/>
          <p:nvPr/>
        </p:nvSpPr>
        <p:spPr>
          <a:xfrm>
            <a:off x="1067293" y="2264536"/>
            <a:ext cx="7080852" cy="45012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925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to use SQANTI3 in practice?</a:t>
            </a:r>
            <a:endParaRPr lang="en-US" sz="2925" dirty="0"/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CA8A9972-0BAA-FB7B-EB39-97543E0A0247}"/>
              </a:ext>
            </a:extLst>
          </p:cNvPr>
          <p:cNvSpPr/>
          <p:nvPr/>
        </p:nvSpPr>
        <p:spPr>
          <a:xfrm>
            <a:off x="1747512" y="3254235"/>
            <a:ext cx="5720386" cy="24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575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Holding the knife wihtout cutting yourself</a:t>
            </a:r>
            <a:endParaRPr lang="en-US" sz="1575" dirty="0"/>
          </a:p>
        </p:txBody>
      </p:sp>
    </p:spTree>
    <p:extLst>
      <p:ext uri="{BB962C8B-B14F-4D97-AF65-F5344CB8AC3E}">
        <p14:creationId xmlns:p14="http://schemas.microsoft.com/office/powerpoint/2010/main" val="36649048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E3E37-8A11-977B-33D9-A6F4FC38CA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1">
            <a:extLst>
              <a:ext uri="{FF2B5EF4-FFF2-40B4-BE49-F238E27FC236}">
                <a16:creationId xmlns:a16="http://schemas.microsoft.com/office/drawing/2014/main" id="{B189028A-5160-517A-11DF-FAEE3D992013}"/>
              </a:ext>
            </a:extLst>
          </p:cNvPr>
          <p:cNvSpPr/>
          <p:nvPr/>
        </p:nvSpPr>
        <p:spPr>
          <a:xfrm>
            <a:off x="214312" y="118709"/>
            <a:ext cx="872798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Important conclusions from SQANTI3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3322C21-0B0A-9144-A667-8C83CCCC53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953819-CDAE-4B49-8708-AAC5C83D7CFB}" type="slidenum">
              <a:rPr lang="en-ES" smtClean="0"/>
              <a:t>28</a:t>
            </a:fld>
            <a:endParaRPr lang="en-E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213AC63-DBAA-76CC-EF17-ECE87831A098}"/>
              </a:ext>
            </a:extLst>
          </p:cNvPr>
          <p:cNvGrpSpPr/>
          <p:nvPr/>
        </p:nvGrpSpPr>
        <p:grpSpPr>
          <a:xfrm>
            <a:off x="24431" y="1076535"/>
            <a:ext cx="8926151" cy="2875839"/>
            <a:chOff x="32575" y="1435380"/>
            <a:chExt cx="8543422" cy="2752531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A3E3B66-CF83-B993-1DDB-7486A86A8B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017" b="8807"/>
            <a:stretch/>
          </p:blipFill>
          <p:spPr>
            <a:xfrm>
              <a:off x="5773634" y="1881297"/>
              <a:ext cx="2802363" cy="2218827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2CE81DC-FD4B-C0E9-F92D-170ED2DB94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923" b="5170"/>
            <a:stretch/>
          </p:blipFill>
          <p:spPr>
            <a:xfrm>
              <a:off x="32575" y="1845768"/>
              <a:ext cx="2758491" cy="2342143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55BE993-5440-CC6D-D71A-CEF0208777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655" b="10704"/>
            <a:stretch/>
          </p:blipFill>
          <p:spPr>
            <a:xfrm>
              <a:off x="2853454" y="1845768"/>
              <a:ext cx="2857791" cy="2218828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E6D244B-0B9D-244C-3D3E-4D1554A6DD89}"/>
                </a:ext>
              </a:extLst>
            </p:cNvPr>
            <p:cNvSpPr txBox="1"/>
            <p:nvPr/>
          </p:nvSpPr>
          <p:spPr>
            <a:xfrm>
              <a:off x="956879" y="1452791"/>
              <a:ext cx="903992" cy="2872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dirty="0">
                  <a:solidFill>
                    <a:schemeClr val="tx2">
                      <a:lumMod val="50000"/>
                    </a:schemeClr>
                  </a:solidFill>
                </a:rPr>
                <a:t>Pipeline 1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2579253-2343-F3D1-4FF2-6A900E43BD5B}"/>
                </a:ext>
              </a:extLst>
            </p:cNvPr>
            <p:cNvSpPr txBox="1"/>
            <p:nvPr/>
          </p:nvSpPr>
          <p:spPr>
            <a:xfrm>
              <a:off x="3824119" y="1435380"/>
              <a:ext cx="903992" cy="2872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dirty="0">
                  <a:solidFill>
                    <a:schemeClr val="tx2">
                      <a:lumMod val="50000"/>
                    </a:schemeClr>
                  </a:solidFill>
                </a:rPr>
                <a:t>Pipeline 2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4F72334-9C49-82C1-CC11-C8C6C3E0F88B}"/>
                </a:ext>
              </a:extLst>
            </p:cNvPr>
            <p:cNvSpPr txBox="1"/>
            <p:nvPr/>
          </p:nvSpPr>
          <p:spPr>
            <a:xfrm>
              <a:off x="6757987" y="1476436"/>
              <a:ext cx="903992" cy="2872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dirty="0">
                  <a:solidFill>
                    <a:schemeClr val="tx2">
                      <a:lumMod val="50000"/>
                    </a:schemeClr>
                  </a:solidFill>
                </a:rPr>
                <a:t>Pipeline 3</a:t>
              </a:r>
            </a:p>
          </p:txBody>
        </p:sp>
      </p:grpSp>
      <p:sp>
        <p:nvSpPr>
          <p:cNvPr id="11" name="Text 13">
            <a:extLst>
              <a:ext uri="{FF2B5EF4-FFF2-40B4-BE49-F238E27FC236}">
                <a16:creationId xmlns:a16="http://schemas.microsoft.com/office/drawing/2014/main" id="{BC701309-FA58-1934-7589-55BE06ED0097}"/>
              </a:ext>
            </a:extLst>
          </p:cNvPr>
          <p:cNvSpPr/>
          <p:nvPr/>
        </p:nvSpPr>
        <p:spPr>
          <a:xfrm>
            <a:off x="6061655" y="4680573"/>
            <a:ext cx="2880639" cy="10387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675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Pardo-Palacios. 2024. 10.1038/s41592-024-02298-3</a:t>
            </a:r>
          </a:p>
        </p:txBody>
      </p:sp>
    </p:spTree>
    <p:extLst>
      <p:ext uri="{BB962C8B-B14F-4D97-AF65-F5344CB8AC3E}">
        <p14:creationId xmlns:p14="http://schemas.microsoft.com/office/powerpoint/2010/main" val="8010338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2DBB4-302C-BBD8-1252-AED73B9919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1">
            <a:extLst>
              <a:ext uri="{FF2B5EF4-FFF2-40B4-BE49-F238E27FC236}">
                <a16:creationId xmlns:a16="http://schemas.microsoft.com/office/drawing/2014/main" id="{C8C3F5F2-3755-D746-C53B-B7F04AFCA3D6}"/>
              </a:ext>
            </a:extLst>
          </p:cNvPr>
          <p:cNvSpPr/>
          <p:nvPr/>
        </p:nvSpPr>
        <p:spPr>
          <a:xfrm>
            <a:off x="214312" y="118709"/>
            <a:ext cx="872798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CAGE data may support FSM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1CC5ADA-E8F3-79BF-A33C-9CF3C1811D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953819-CDAE-4B49-8708-AAC5C83D7CFB}" type="slidenum">
              <a:rPr lang="en-ES" smtClean="0"/>
              <a:t>29</a:t>
            </a:fld>
            <a:endParaRPr lang="en-E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22F3C96-6ADF-9044-0CFD-8FA8FC6A565E}"/>
              </a:ext>
            </a:extLst>
          </p:cNvPr>
          <p:cNvGrpSpPr/>
          <p:nvPr/>
        </p:nvGrpSpPr>
        <p:grpSpPr>
          <a:xfrm>
            <a:off x="182460" y="535291"/>
            <a:ext cx="8511955" cy="3868268"/>
            <a:chOff x="243280" y="713721"/>
            <a:chExt cx="8177022" cy="371605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28D8EB9-B3A8-4C9D-C64F-C27D36BE48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04246" y="713722"/>
              <a:ext cx="3716056" cy="3716056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7203578-6B0F-9111-9F52-EABE8C1804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280" y="713721"/>
              <a:ext cx="3716057" cy="371605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A4F9121A-4163-B418-BA1D-F4BE3B85576F}"/>
                </a:ext>
              </a:extLst>
            </p:cNvPr>
            <p:cNvSpPr/>
            <p:nvPr/>
          </p:nvSpPr>
          <p:spPr>
            <a:xfrm>
              <a:off x="3300254" y="1106565"/>
              <a:ext cx="518062" cy="457200"/>
            </a:xfrm>
            <a:prstGeom prst="ellipse">
              <a:avLst/>
            </a:prstGeom>
            <a:solidFill>
              <a:srgbClr val="FFFF00">
                <a:alpha val="4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7F6DBCF-06FC-0263-A79C-1752A99A2BDC}"/>
                </a:ext>
              </a:extLst>
            </p:cNvPr>
            <p:cNvSpPr/>
            <p:nvPr/>
          </p:nvSpPr>
          <p:spPr>
            <a:xfrm>
              <a:off x="7740876" y="1106565"/>
              <a:ext cx="518062" cy="457200"/>
            </a:xfrm>
            <a:prstGeom prst="ellipse">
              <a:avLst/>
            </a:prstGeom>
            <a:solidFill>
              <a:srgbClr val="FFFF00">
                <a:alpha val="4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7" name="Left Arrow 6">
              <a:extLst>
                <a:ext uri="{FF2B5EF4-FFF2-40B4-BE49-F238E27FC236}">
                  <a16:creationId xmlns:a16="http://schemas.microsoft.com/office/drawing/2014/main" id="{89FDBD78-18CB-D556-05A1-1165CDA6BCE1}"/>
                </a:ext>
              </a:extLst>
            </p:cNvPr>
            <p:cNvSpPr/>
            <p:nvPr/>
          </p:nvSpPr>
          <p:spPr>
            <a:xfrm>
              <a:off x="5468779" y="2304744"/>
              <a:ext cx="621103" cy="267005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9" name="Left Arrow 8">
              <a:extLst>
                <a:ext uri="{FF2B5EF4-FFF2-40B4-BE49-F238E27FC236}">
                  <a16:creationId xmlns:a16="http://schemas.microsoft.com/office/drawing/2014/main" id="{D72939EE-B91B-F380-6F02-7944631241F3}"/>
                </a:ext>
              </a:extLst>
            </p:cNvPr>
            <p:cNvSpPr/>
            <p:nvPr/>
          </p:nvSpPr>
          <p:spPr>
            <a:xfrm>
              <a:off x="6977014" y="2713639"/>
              <a:ext cx="621103" cy="267005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11" name="Text 13">
            <a:extLst>
              <a:ext uri="{FF2B5EF4-FFF2-40B4-BE49-F238E27FC236}">
                <a16:creationId xmlns:a16="http://schemas.microsoft.com/office/drawing/2014/main" id="{FA0F4497-366A-37AB-1552-C01E625D552F}"/>
              </a:ext>
            </a:extLst>
          </p:cNvPr>
          <p:cNvSpPr/>
          <p:nvPr/>
        </p:nvSpPr>
        <p:spPr>
          <a:xfrm>
            <a:off x="6061655" y="4680573"/>
            <a:ext cx="2880639" cy="10387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675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Pardo-Palacios. 2024. 10.1038/s41592-024-02298-3</a:t>
            </a:r>
          </a:p>
        </p:txBody>
      </p:sp>
    </p:spTree>
    <p:extLst>
      <p:ext uri="{BB962C8B-B14F-4D97-AF65-F5344CB8AC3E}">
        <p14:creationId xmlns:p14="http://schemas.microsoft.com/office/powerpoint/2010/main" val="1476046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>
            <a:extLst>
              <a:ext uri="{FF2B5EF4-FFF2-40B4-BE49-F238E27FC236}">
                <a16:creationId xmlns:a16="http://schemas.microsoft.com/office/drawing/2014/main" id="{4FF1A2C6-CF2B-DA26-D483-FB22198B828C}"/>
              </a:ext>
            </a:extLst>
          </p:cNvPr>
          <p:cNvSpPr/>
          <p:nvPr/>
        </p:nvSpPr>
        <p:spPr>
          <a:xfrm>
            <a:off x="285749" y="135988"/>
            <a:ext cx="5561435" cy="24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575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should you control the quality?</a:t>
            </a:r>
            <a:endParaRPr lang="en-US" sz="1575" dirty="0"/>
          </a:p>
        </p:txBody>
      </p:sp>
      <p:sp>
        <p:nvSpPr>
          <p:cNvPr id="8" name="Text 2">
            <a:extLst>
              <a:ext uri="{FF2B5EF4-FFF2-40B4-BE49-F238E27FC236}">
                <a16:creationId xmlns:a16="http://schemas.microsoft.com/office/drawing/2014/main" id="{C7EE2A1E-B69F-0440-A958-D7898F48D786}"/>
              </a:ext>
            </a:extLst>
          </p:cNvPr>
          <p:cNvSpPr/>
          <p:nvPr/>
        </p:nvSpPr>
        <p:spPr>
          <a:xfrm>
            <a:off x="285750" y="826840"/>
            <a:ext cx="8643938" cy="22512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463" b="1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 reads are noisy</a:t>
            </a:r>
            <a:endParaRPr lang="en-US" sz="1463" dirty="0"/>
          </a:p>
        </p:txBody>
      </p:sp>
      <p:sp>
        <p:nvSpPr>
          <p:cNvPr id="9" name="Shape 3">
            <a:extLst>
              <a:ext uri="{FF2B5EF4-FFF2-40B4-BE49-F238E27FC236}">
                <a16:creationId xmlns:a16="http://schemas.microsoft.com/office/drawing/2014/main" id="{3C084A2F-8B26-278A-7CDD-99B76E689E4A}"/>
              </a:ext>
            </a:extLst>
          </p:cNvPr>
          <p:cNvSpPr/>
          <p:nvPr/>
        </p:nvSpPr>
        <p:spPr>
          <a:xfrm>
            <a:off x="285750" y="1278731"/>
            <a:ext cx="85725" cy="85725"/>
          </a:xfrm>
          <a:prstGeom prst="ellipse">
            <a:avLst/>
          </a:prstGeom>
          <a:solidFill>
            <a:srgbClr val="FF8C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4">
            <a:extLst>
              <a:ext uri="{FF2B5EF4-FFF2-40B4-BE49-F238E27FC236}">
                <a16:creationId xmlns:a16="http://schemas.microsoft.com/office/drawing/2014/main" id="{B629D4B5-7C16-BE66-83D0-3AC4BD255B4D}"/>
              </a:ext>
            </a:extLst>
          </p:cNvPr>
          <p:cNvSpPr/>
          <p:nvPr/>
        </p:nvSpPr>
        <p:spPr>
          <a:xfrm>
            <a:off x="478631" y="1244202"/>
            <a:ext cx="5488493" cy="19050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en-US" sz="1238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general, </a:t>
            </a:r>
            <a:endParaRPr lang="en-US" sz="1238" dirty="0"/>
          </a:p>
        </p:txBody>
      </p:sp>
      <p:sp>
        <p:nvSpPr>
          <p:cNvPr id="11" name="Shape 5">
            <a:extLst>
              <a:ext uri="{FF2B5EF4-FFF2-40B4-BE49-F238E27FC236}">
                <a16:creationId xmlns:a16="http://schemas.microsoft.com/office/drawing/2014/main" id="{7506F5F9-7039-40D7-5052-599F26AC1F2C}"/>
              </a:ext>
            </a:extLst>
          </p:cNvPr>
          <p:cNvSpPr/>
          <p:nvPr/>
        </p:nvSpPr>
        <p:spPr>
          <a:xfrm>
            <a:off x="285750" y="1621631"/>
            <a:ext cx="85725" cy="85725"/>
          </a:xfrm>
          <a:prstGeom prst="ellipse">
            <a:avLst/>
          </a:prstGeom>
          <a:solidFill>
            <a:srgbClr val="FF8C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ADA7ACCD-6C8C-AC96-2761-D2D2008CB8E1}"/>
              </a:ext>
            </a:extLst>
          </p:cNvPr>
          <p:cNvSpPr/>
          <p:nvPr/>
        </p:nvSpPr>
        <p:spPr>
          <a:xfrm>
            <a:off x="478631" y="1564481"/>
            <a:ext cx="6754220" cy="235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en-US" sz="1238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Long-read RNA sequencing (lrRNA-seq) has displayed great potential for transcriptome analysis</a:t>
            </a:r>
            <a:endParaRPr lang="en-US" sz="1238" dirty="0"/>
          </a:p>
        </p:txBody>
      </p:sp>
      <p:sp>
        <p:nvSpPr>
          <p:cNvPr id="13" name="Shape 7">
            <a:extLst>
              <a:ext uri="{FF2B5EF4-FFF2-40B4-BE49-F238E27FC236}">
                <a16:creationId xmlns:a16="http://schemas.microsoft.com/office/drawing/2014/main" id="{24009CD4-DD42-8827-4AF1-E65E4D9CAAB4}"/>
              </a:ext>
            </a:extLst>
          </p:cNvPr>
          <p:cNvSpPr/>
          <p:nvPr/>
        </p:nvSpPr>
        <p:spPr>
          <a:xfrm>
            <a:off x="285750" y="1964531"/>
            <a:ext cx="85725" cy="85725"/>
          </a:xfrm>
          <a:prstGeom prst="ellipse">
            <a:avLst/>
          </a:prstGeom>
          <a:solidFill>
            <a:srgbClr val="FF8C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8">
            <a:extLst>
              <a:ext uri="{FF2B5EF4-FFF2-40B4-BE49-F238E27FC236}">
                <a16:creationId xmlns:a16="http://schemas.microsoft.com/office/drawing/2014/main" id="{0B234D72-EC41-279F-08FA-58BF9C3AE5BB}"/>
              </a:ext>
            </a:extLst>
          </p:cNvPr>
          <p:cNvSpPr/>
          <p:nvPr/>
        </p:nvSpPr>
        <p:spPr>
          <a:xfrm>
            <a:off x="478631" y="1907381"/>
            <a:ext cx="6658617" cy="235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en-US" sz="1238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Applications include isoform identification, fusion gene detection, and allele-specific expression</a:t>
            </a:r>
            <a:endParaRPr lang="en-US" sz="1238" dirty="0"/>
          </a:p>
        </p:txBody>
      </p:sp>
      <p:sp>
        <p:nvSpPr>
          <p:cNvPr id="15" name="Shape 9">
            <a:extLst>
              <a:ext uri="{FF2B5EF4-FFF2-40B4-BE49-F238E27FC236}">
                <a16:creationId xmlns:a16="http://schemas.microsoft.com/office/drawing/2014/main" id="{32B2FA39-24BC-0750-164C-5DF5AC494B7C}"/>
              </a:ext>
            </a:extLst>
          </p:cNvPr>
          <p:cNvSpPr/>
          <p:nvPr/>
        </p:nvSpPr>
        <p:spPr>
          <a:xfrm>
            <a:off x="285750" y="2307431"/>
            <a:ext cx="85725" cy="85725"/>
          </a:xfrm>
          <a:prstGeom prst="ellipse">
            <a:avLst/>
          </a:prstGeom>
          <a:solidFill>
            <a:srgbClr val="FF8C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0">
            <a:extLst>
              <a:ext uri="{FF2B5EF4-FFF2-40B4-BE49-F238E27FC236}">
                <a16:creationId xmlns:a16="http://schemas.microsoft.com/office/drawing/2014/main" id="{9AFE7F92-3432-4922-146F-8AF31F60EFAD}"/>
              </a:ext>
            </a:extLst>
          </p:cNvPr>
          <p:cNvSpPr/>
          <p:nvPr/>
        </p:nvSpPr>
        <p:spPr>
          <a:xfrm>
            <a:off x="478631" y="2250281"/>
            <a:ext cx="5112246" cy="235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en-US" sz="1238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Computational challenges require specialized bioinformatics approaches</a:t>
            </a:r>
            <a:endParaRPr lang="en-US" sz="1238" dirty="0"/>
          </a:p>
        </p:txBody>
      </p:sp>
      <p:sp>
        <p:nvSpPr>
          <p:cNvPr id="23" name="Slide Number Placeholder 1">
            <a:extLst>
              <a:ext uri="{FF2B5EF4-FFF2-40B4-BE49-F238E27FC236}">
                <a16:creationId xmlns:a16="http://schemas.microsoft.com/office/drawing/2014/main" id="{1A81DAC4-341B-7F09-E659-C8A2676A87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07623" y="4890857"/>
            <a:ext cx="2057400" cy="274637"/>
          </a:xfrm>
        </p:spPr>
        <p:txBody>
          <a:bodyPr/>
          <a:lstStyle/>
          <a:p>
            <a:fld id="{38FB3DE5-0BF2-9949-8E8E-62041A1EAFCC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5451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320A5-73AB-A20B-A289-8875883A4E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1">
            <a:extLst>
              <a:ext uri="{FF2B5EF4-FFF2-40B4-BE49-F238E27FC236}">
                <a16:creationId xmlns:a16="http://schemas.microsoft.com/office/drawing/2014/main" id="{38DBC33C-48DC-43C4-162A-360A4DDD8C26}"/>
              </a:ext>
            </a:extLst>
          </p:cNvPr>
          <p:cNvSpPr/>
          <p:nvPr/>
        </p:nvSpPr>
        <p:spPr>
          <a:xfrm>
            <a:off x="214312" y="118709"/>
            <a:ext cx="872798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Bad quality features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6A67841-499D-62CB-F2DE-F5BDF3571E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953819-CDAE-4B49-8708-AAC5C83D7CFB}" type="slidenum">
              <a:rPr lang="en-ES" smtClean="0"/>
              <a:t>30</a:t>
            </a:fld>
            <a:endParaRPr lang="en-ES" dirty="0"/>
          </a:p>
        </p:txBody>
      </p:sp>
      <p:pic>
        <p:nvPicPr>
          <p:cNvPr id="3" name="Picture 2" descr="Chart, bar chart&#10;&#10;Description automatically generated">
            <a:extLst>
              <a:ext uri="{FF2B5EF4-FFF2-40B4-BE49-F238E27FC236}">
                <a16:creationId xmlns:a16="http://schemas.microsoft.com/office/drawing/2014/main" id="{CC1DF0F9-05C5-1991-7A4A-52FCAD2A66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972" y="570697"/>
            <a:ext cx="5572976" cy="4290698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4" name="Text 13">
            <a:extLst>
              <a:ext uri="{FF2B5EF4-FFF2-40B4-BE49-F238E27FC236}">
                <a16:creationId xmlns:a16="http://schemas.microsoft.com/office/drawing/2014/main" id="{085BAE8C-8759-47E2-9171-1F0D78F0A86E}"/>
              </a:ext>
            </a:extLst>
          </p:cNvPr>
          <p:cNvSpPr/>
          <p:nvPr/>
        </p:nvSpPr>
        <p:spPr>
          <a:xfrm>
            <a:off x="6115798" y="4809458"/>
            <a:ext cx="2880639" cy="10387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675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Pardo-Palacios. 2024. 10.1038/s41592-024-02298-3</a:t>
            </a:r>
          </a:p>
        </p:txBody>
      </p:sp>
    </p:spTree>
    <p:extLst>
      <p:ext uri="{BB962C8B-B14F-4D97-AF65-F5344CB8AC3E}">
        <p14:creationId xmlns:p14="http://schemas.microsoft.com/office/powerpoint/2010/main" val="10689182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5F4AF-702F-D36F-F1F7-3E330FA2D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1">
            <a:extLst>
              <a:ext uri="{FF2B5EF4-FFF2-40B4-BE49-F238E27FC236}">
                <a16:creationId xmlns:a16="http://schemas.microsoft.com/office/drawing/2014/main" id="{6220947E-AEAE-81A3-1A16-D0A127C5D55A}"/>
              </a:ext>
            </a:extLst>
          </p:cNvPr>
          <p:cNvSpPr/>
          <p:nvPr/>
        </p:nvSpPr>
        <p:spPr>
          <a:xfrm>
            <a:off x="214312" y="118709"/>
            <a:ext cx="872798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Solving problems: SQANTI-filter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CFC89A3-9CAB-5CEB-6F55-6A7DE9B910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953819-CDAE-4B49-8708-AAC5C83D7CFB}" type="slidenum">
              <a:rPr lang="en-ES" smtClean="0"/>
              <a:t>31</a:t>
            </a:fld>
            <a:endParaRPr lang="en-ES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8BD4AB1-7A39-9440-BBD0-68ADA863BC80}"/>
              </a:ext>
            </a:extLst>
          </p:cNvPr>
          <p:cNvGrpSpPr/>
          <p:nvPr/>
        </p:nvGrpSpPr>
        <p:grpSpPr>
          <a:xfrm>
            <a:off x="678697" y="728126"/>
            <a:ext cx="8126684" cy="3801764"/>
            <a:chOff x="904928" y="970835"/>
            <a:chExt cx="7261905" cy="3397209"/>
          </a:xfrm>
        </p:grpSpPr>
        <p:pic>
          <p:nvPicPr>
            <p:cNvPr id="4" name="Picture 3" descr="Diagram&#10;&#10;Description automatically generated">
              <a:extLst>
                <a:ext uri="{FF2B5EF4-FFF2-40B4-BE49-F238E27FC236}">
                  <a16:creationId xmlns:a16="http://schemas.microsoft.com/office/drawing/2014/main" id="{C1325504-70C9-8873-4388-D31D155391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4928" y="970835"/>
              <a:ext cx="4435245" cy="3397209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931B218-56C3-B6B2-7E7B-E322B08C954D}"/>
                </a:ext>
              </a:extLst>
            </p:cNvPr>
            <p:cNvSpPr txBox="1"/>
            <p:nvPr/>
          </p:nvSpPr>
          <p:spPr>
            <a:xfrm>
              <a:off x="2820407" y="2704274"/>
              <a:ext cx="345501" cy="22689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5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QC</a:t>
              </a: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8AEE7B3-9664-DE50-82F3-8C95A72CDEE4}"/>
                </a:ext>
              </a:extLst>
            </p:cNvPr>
            <p:cNvGrpSpPr/>
            <p:nvPr/>
          </p:nvGrpSpPr>
          <p:grpSpPr>
            <a:xfrm>
              <a:off x="1022776" y="1045286"/>
              <a:ext cx="7144057" cy="1920145"/>
              <a:chOff x="1022776" y="1045286"/>
              <a:chExt cx="7144057" cy="1920145"/>
            </a:xfrm>
          </p:grpSpPr>
          <p:pic>
            <p:nvPicPr>
              <p:cNvPr id="7" name="Picture 6" descr="Diagram&#10;&#10;Description automatically generated">
                <a:extLst>
                  <a:ext uri="{FF2B5EF4-FFF2-40B4-BE49-F238E27FC236}">
                    <a16:creationId xmlns:a16="http://schemas.microsoft.com/office/drawing/2014/main" id="{5B192978-01F4-D902-BEF6-CBE0475ECAB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031" t="35335" r="37155" b="40643"/>
              <a:stretch/>
            </p:blipFill>
            <p:spPr>
              <a:xfrm>
                <a:off x="5340173" y="2149353"/>
                <a:ext cx="1366684" cy="816078"/>
              </a:xfrm>
              <a:prstGeom prst="rect">
                <a:avLst/>
              </a:prstGeom>
            </p:spPr>
          </p:pic>
          <p:pic>
            <p:nvPicPr>
              <p:cNvPr id="9" name="Picture 8" descr="Diagram&#10;&#10;Description automatically generated">
                <a:extLst>
                  <a:ext uri="{FF2B5EF4-FFF2-40B4-BE49-F238E27FC236}">
                    <a16:creationId xmlns:a16="http://schemas.microsoft.com/office/drawing/2014/main" id="{D21ACB22-C4D0-0285-8C7E-5E8C3F7FFE7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7082" b="69730"/>
              <a:stretch/>
            </p:blipFill>
            <p:spPr>
              <a:xfrm>
                <a:off x="6706857" y="1919949"/>
                <a:ext cx="1459976" cy="1028337"/>
              </a:xfrm>
              <a:prstGeom prst="rect">
                <a:avLst/>
              </a:prstGeom>
            </p:spPr>
          </p:pic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792CCDD-1672-8B93-B991-7BB6A2D33B69}"/>
                  </a:ext>
                </a:extLst>
              </p:cNvPr>
              <p:cNvSpPr txBox="1"/>
              <p:nvPr/>
            </p:nvSpPr>
            <p:spPr>
              <a:xfrm>
                <a:off x="6918293" y="2063582"/>
                <a:ext cx="1112788" cy="30252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b="1" dirty="0">
                    <a:solidFill>
                      <a:schemeClr val="accent4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CURATED </a:t>
                </a:r>
              </a:p>
              <a:p>
                <a:pPr algn="ctr"/>
                <a:r>
                  <a:rPr lang="en-US" sz="800" b="1" dirty="0">
                    <a:solidFill>
                      <a:schemeClr val="accent4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TRANSCRIPTOME</a:t>
                </a: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FBD4D696-FC4C-1752-EB02-2B7FE830E013}"/>
                  </a:ext>
                </a:extLst>
              </p:cNvPr>
              <p:cNvSpPr/>
              <p:nvPr/>
            </p:nvSpPr>
            <p:spPr>
              <a:xfrm>
                <a:off x="6908389" y="2561802"/>
                <a:ext cx="623742" cy="1689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2" name="Rounded Rectangle 11">
                <a:extLst>
                  <a:ext uri="{FF2B5EF4-FFF2-40B4-BE49-F238E27FC236}">
                    <a16:creationId xmlns:a16="http://schemas.microsoft.com/office/drawing/2014/main" id="{3BA8669B-2210-9258-58DF-59526B92D721}"/>
                  </a:ext>
                </a:extLst>
              </p:cNvPr>
              <p:cNvSpPr/>
              <p:nvPr/>
            </p:nvSpPr>
            <p:spPr>
              <a:xfrm>
                <a:off x="1022776" y="1096357"/>
                <a:ext cx="1240972" cy="879451"/>
              </a:xfrm>
              <a:prstGeom prst="roundRect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3" name="Rounded Rectangle 12">
                <a:extLst>
                  <a:ext uri="{FF2B5EF4-FFF2-40B4-BE49-F238E27FC236}">
                    <a16:creationId xmlns:a16="http://schemas.microsoft.com/office/drawing/2014/main" id="{1CCF2939-7620-DBE9-CDC1-1549C8405B72}"/>
                  </a:ext>
                </a:extLst>
              </p:cNvPr>
              <p:cNvSpPr/>
              <p:nvPr/>
            </p:nvSpPr>
            <p:spPr>
              <a:xfrm>
                <a:off x="3794807" y="1045286"/>
                <a:ext cx="1409259" cy="930522"/>
              </a:xfrm>
              <a:prstGeom prst="roundRect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81342C69-BF93-A6EB-F6DD-24CA043EB503}"/>
                  </a:ext>
                </a:extLst>
              </p:cNvPr>
              <p:cNvSpPr/>
              <p:nvPr/>
            </p:nvSpPr>
            <p:spPr>
              <a:xfrm>
                <a:off x="3800026" y="2034909"/>
                <a:ext cx="1409259" cy="930522"/>
              </a:xfrm>
              <a:prstGeom prst="roundRect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ED50FCE3-E2D4-3C27-E196-201D446497CE}"/>
                  </a:ext>
                </a:extLst>
              </p:cNvPr>
              <p:cNvSpPr/>
              <p:nvPr/>
            </p:nvSpPr>
            <p:spPr>
              <a:xfrm>
                <a:off x="6826012" y="2060409"/>
                <a:ext cx="1247529" cy="845599"/>
              </a:xfrm>
              <a:prstGeom prst="roundRect">
                <a:avLst/>
              </a:prstGeom>
              <a:noFill/>
              <a:ln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571F89E-32C3-DDF3-D71C-D73AC04BC7CA}"/>
                  </a:ext>
                </a:extLst>
              </p:cNvPr>
              <p:cNvSpPr txBox="1"/>
              <p:nvPr/>
            </p:nvSpPr>
            <p:spPr>
              <a:xfrm>
                <a:off x="5768973" y="2704274"/>
                <a:ext cx="458662" cy="22689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05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Filter</a:t>
                </a: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774C57F-FF1A-6E0A-003C-1F3AC3708F1E}"/>
                </a:ext>
              </a:extLst>
            </p:cNvPr>
            <p:cNvSpPr txBox="1"/>
            <p:nvPr/>
          </p:nvSpPr>
          <p:spPr>
            <a:xfrm>
              <a:off x="5475195" y="3143517"/>
              <a:ext cx="679255" cy="37128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5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Machine </a:t>
              </a:r>
            </a:p>
            <a:p>
              <a:pPr algn="ctr"/>
              <a:r>
                <a:rPr lang="en-US" sz="105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Learning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F733CFC-C8CB-2877-37C0-7CB20C972DC2}"/>
                </a:ext>
              </a:extLst>
            </p:cNvPr>
            <p:cNvSpPr txBox="1"/>
            <p:nvPr/>
          </p:nvSpPr>
          <p:spPr>
            <a:xfrm>
              <a:off x="6325879" y="3162196"/>
              <a:ext cx="493041" cy="22689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5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Rules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DCCC9A07-049C-1148-1523-44CD6C72443D}"/>
                </a:ext>
              </a:extLst>
            </p:cNvPr>
            <p:cNvCxnSpPr>
              <a:cxnSpLocks/>
              <a:stCxn id="16" idx="2"/>
              <a:endCxn id="17" idx="0"/>
            </p:cNvCxnSpPr>
            <p:nvPr/>
          </p:nvCxnSpPr>
          <p:spPr>
            <a:xfrm flipH="1">
              <a:off x="5814823" y="2931170"/>
              <a:ext cx="183482" cy="21234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A55C35D8-D706-76CB-942F-009AC36AA73C}"/>
                </a:ext>
              </a:extLst>
            </p:cNvPr>
            <p:cNvCxnSpPr>
              <a:cxnSpLocks/>
            </p:cNvCxnSpPr>
            <p:nvPr/>
          </p:nvCxnSpPr>
          <p:spPr>
            <a:xfrm>
              <a:off x="6184981" y="2972287"/>
              <a:ext cx="232152" cy="17123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 13">
            <a:extLst>
              <a:ext uri="{FF2B5EF4-FFF2-40B4-BE49-F238E27FC236}">
                <a16:creationId xmlns:a16="http://schemas.microsoft.com/office/drawing/2014/main" id="{493F67DF-D38A-6E1E-FDB6-7D1951C5C8CF}"/>
              </a:ext>
            </a:extLst>
          </p:cNvPr>
          <p:cNvSpPr/>
          <p:nvPr/>
        </p:nvSpPr>
        <p:spPr>
          <a:xfrm>
            <a:off x="6061655" y="4680573"/>
            <a:ext cx="2880639" cy="10387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675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Pardo-Palacios. 2024. 10.1038/s41592-024-02298-3</a:t>
            </a:r>
          </a:p>
        </p:txBody>
      </p:sp>
    </p:spTree>
    <p:extLst>
      <p:ext uri="{BB962C8B-B14F-4D97-AF65-F5344CB8AC3E}">
        <p14:creationId xmlns:p14="http://schemas.microsoft.com/office/powerpoint/2010/main" val="3094057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EF88CD-0D88-A584-CC94-2E4B33EE2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1">
            <a:extLst>
              <a:ext uri="{FF2B5EF4-FFF2-40B4-BE49-F238E27FC236}">
                <a16:creationId xmlns:a16="http://schemas.microsoft.com/office/drawing/2014/main" id="{7D5AB528-E49B-CDF8-84D6-0D21547A67A6}"/>
              </a:ext>
            </a:extLst>
          </p:cNvPr>
          <p:cNvSpPr/>
          <p:nvPr/>
        </p:nvSpPr>
        <p:spPr>
          <a:xfrm>
            <a:off x="214312" y="118709"/>
            <a:ext cx="872798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Solving problems: SQANTI-filter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B074C1-C514-6CC3-2362-FC3D6635B1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953819-CDAE-4B49-8708-AAC5C83D7CFB}" type="slidenum">
              <a:rPr lang="en-ES" smtClean="0"/>
              <a:t>32</a:t>
            </a:fld>
            <a:endParaRPr lang="en-ES" dirty="0"/>
          </a:p>
        </p:txBody>
      </p:sp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201E98A1-1002-0FB9-DCD2-A533D0B910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00" t="-5224" r="42489" b="5224"/>
          <a:stretch/>
        </p:blipFill>
        <p:spPr>
          <a:xfrm>
            <a:off x="214312" y="1247072"/>
            <a:ext cx="3785378" cy="302008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3347EE6-C36F-C0C1-0C5F-500BA2071396}"/>
              </a:ext>
            </a:extLst>
          </p:cNvPr>
          <p:cNvSpPr txBox="1"/>
          <p:nvPr/>
        </p:nvSpPr>
        <p:spPr>
          <a:xfrm>
            <a:off x="1612232" y="727910"/>
            <a:ext cx="91723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ES" sz="2100" b="1" dirty="0"/>
              <a:t>Rules</a:t>
            </a:r>
            <a:endParaRPr lang="en-ES" sz="1350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E5DCBE4-6873-4939-4BEA-1A9A48138528}"/>
              </a:ext>
            </a:extLst>
          </p:cNvPr>
          <p:cNvSpPr txBox="1"/>
          <p:nvPr/>
        </p:nvSpPr>
        <p:spPr>
          <a:xfrm>
            <a:off x="6457950" y="727910"/>
            <a:ext cx="57419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ES" sz="2100" b="1" dirty="0"/>
              <a:t>ML</a:t>
            </a:r>
            <a:endParaRPr lang="en-ES" sz="1350" b="1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B9F37189-3394-E35F-283D-92D2B31068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485" y="1517934"/>
            <a:ext cx="1886465" cy="2000592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FA81A70C-8AA3-0BC5-BF5C-2B186A35C80A}"/>
              </a:ext>
            </a:extLst>
          </p:cNvPr>
          <p:cNvSpPr txBox="1"/>
          <p:nvPr/>
        </p:nvSpPr>
        <p:spPr>
          <a:xfrm>
            <a:off x="4778006" y="1013959"/>
            <a:ext cx="163698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SQANTI variables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B55A861-F43E-4760-1FE2-34EBE6DCD5BA}"/>
              </a:ext>
            </a:extLst>
          </p:cNvPr>
          <p:cNvSpPr txBox="1"/>
          <p:nvPr/>
        </p:nvSpPr>
        <p:spPr>
          <a:xfrm>
            <a:off x="7075758" y="1027941"/>
            <a:ext cx="181017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True &amp; Negative Set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A076CA1-4A4D-B217-0291-2C951427AB8E}"/>
              </a:ext>
            </a:extLst>
          </p:cNvPr>
          <p:cNvSpPr txBox="1"/>
          <p:nvPr/>
        </p:nvSpPr>
        <p:spPr>
          <a:xfrm>
            <a:off x="6914736" y="1536481"/>
            <a:ext cx="229421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True: FSM reference match</a:t>
            </a:r>
          </a:p>
        </p:txBody>
      </p:sp>
      <p:pic>
        <p:nvPicPr>
          <p:cNvPr id="28" name="Imagen 75">
            <a:extLst>
              <a:ext uri="{FF2B5EF4-FFF2-40B4-BE49-F238E27FC236}">
                <a16:creationId xmlns:a16="http://schemas.microsoft.com/office/drawing/2014/main" id="{A14C466A-1CAE-283D-02B0-279984D889C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3657" b="58170"/>
          <a:stretch/>
        </p:blipFill>
        <p:spPr>
          <a:xfrm>
            <a:off x="6938443" y="1910422"/>
            <a:ext cx="1970387" cy="406118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E4753E15-47B8-4485-595A-D85118B3F4E9}"/>
              </a:ext>
            </a:extLst>
          </p:cNvPr>
          <p:cNvSpPr txBox="1"/>
          <p:nvPr/>
        </p:nvSpPr>
        <p:spPr>
          <a:xfrm>
            <a:off x="6766028" y="2542600"/>
            <a:ext cx="259878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Negative: NNC – non canonical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616A86D4-E2E8-315B-8C9B-E4C2B5DC8DD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85454" r="32893"/>
          <a:stretch/>
        </p:blipFill>
        <p:spPr>
          <a:xfrm>
            <a:off x="6853386" y="3188256"/>
            <a:ext cx="2182342" cy="21175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8C84E49E-41FD-9FFA-B3FC-38B9E3C7C2D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4615" r="32893" b="73984"/>
          <a:stretch/>
        </p:blipFill>
        <p:spPr>
          <a:xfrm>
            <a:off x="6967686" y="3010099"/>
            <a:ext cx="2182342" cy="165968"/>
          </a:xfrm>
          <a:prstGeom prst="rect">
            <a:avLst/>
          </a:prstGeom>
        </p:spPr>
      </p:pic>
      <p:sp>
        <p:nvSpPr>
          <p:cNvPr id="32" name="Up Arrow 31">
            <a:extLst>
              <a:ext uri="{FF2B5EF4-FFF2-40B4-BE49-F238E27FC236}">
                <a16:creationId xmlns:a16="http://schemas.microsoft.com/office/drawing/2014/main" id="{6AFD7584-2DA2-A5EE-CEDB-0CE6872CFA90}"/>
              </a:ext>
            </a:extLst>
          </p:cNvPr>
          <p:cNvSpPr/>
          <p:nvPr/>
        </p:nvSpPr>
        <p:spPr>
          <a:xfrm>
            <a:off x="7221329" y="3403539"/>
            <a:ext cx="210575" cy="175617"/>
          </a:xfrm>
          <a:prstGeom prst="up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6909880-48AF-462C-A936-DB0C0FA7C7F6}"/>
              </a:ext>
            </a:extLst>
          </p:cNvPr>
          <p:cNvSpPr txBox="1"/>
          <p:nvPr/>
        </p:nvSpPr>
        <p:spPr>
          <a:xfrm>
            <a:off x="7017837" y="3584000"/>
            <a:ext cx="793807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50" dirty="0"/>
              <a:t>Non-canonical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0A54E5B-CCF7-6E57-624E-096164AD51B5}"/>
              </a:ext>
            </a:extLst>
          </p:cNvPr>
          <p:cNvSpPr txBox="1"/>
          <p:nvPr/>
        </p:nvSpPr>
        <p:spPr>
          <a:xfrm>
            <a:off x="4593640" y="4076430"/>
            <a:ext cx="150233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Random Forest </a:t>
            </a:r>
          </a:p>
        </p:txBody>
      </p:sp>
      <p:pic>
        <p:nvPicPr>
          <p:cNvPr id="35" name="Picture 2" descr="Icono De La Rueda Del Diente Símbolo De Ajustes O Del Engranaje Elemento  Del Diseño Moderno Del Esquema Muestra Plana Negra Simpl Ilustración del  Vector - Ilustración de diente, icono: 109569096">
            <a:extLst>
              <a:ext uri="{FF2B5EF4-FFF2-40B4-BE49-F238E27FC236}">
                <a16:creationId xmlns:a16="http://schemas.microsoft.com/office/drawing/2014/main" id="{A533AF5A-C206-BA55-EF1D-8D4259C742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74" y="3865844"/>
            <a:ext cx="921863" cy="921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98C10086-B961-39F3-9EDD-239AA36A7649}"/>
              </a:ext>
            </a:extLst>
          </p:cNvPr>
          <p:cNvSpPr txBox="1"/>
          <p:nvPr/>
        </p:nvSpPr>
        <p:spPr>
          <a:xfrm>
            <a:off x="4878038" y="4363753"/>
            <a:ext cx="133241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ALL transcripts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B37DA67-6931-5F27-9C2F-4BF4326D9EC1}"/>
              </a:ext>
            </a:extLst>
          </p:cNvPr>
          <p:cNvSpPr txBox="1"/>
          <p:nvPr/>
        </p:nvSpPr>
        <p:spPr>
          <a:xfrm>
            <a:off x="7685461" y="3906355"/>
            <a:ext cx="84830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Isoforms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811DCF4-5E19-1C1F-2F0D-57257A0DB27E}"/>
              </a:ext>
            </a:extLst>
          </p:cNvPr>
          <p:cNvSpPr txBox="1"/>
          <p:nvPr/>
        </p:nvSpPr>
        <p:spPr>
          <a:xfrm>
            <a:off x="7716585" y="4498954"/>
            <a:ext cx="80983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Artifacts</a:t>
            </a:r>
          </a:p>
        </p:txBody>
      </p:sp>
      <p:pic>
        <p:nvPicPr>
          <p:cNvPr id="39" name="Picture 4" descr="Horquilla En El Icono De La Carretera, Dirección, Flecha, Señalización  Ilustración del Vector - Ilustración de calle, confuso: 170758196">
            <a:extLst>
              <a:ext uri="{FF2B5EF4-FFF2-40B4-BE49-F238E27FC236}">
                <a16:creationId xmlns:a16="http://schemas.microsoft.com/office/drawing/2014/main" id="{D1551BC3-D46A-5522-28B8-6E7B479CFF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3" t="18716" r="21092" b="26978"/>
          <a:stretch/>
        </p:blipFill>
        <p:spPr bwMode="auto">
          <a:xfrm rot="5400000">
            <a:off x="6974205" y="3928313"/>
            <a:ext cx="761062" cy="723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Text 13">
            <a:extLst>
              <a:ext uri="{FF2B5EF4-FFF2-40B4-BE49-F238E27FC236}">
                <a16:creationId xmlns:a16="http://schemas.microsoft.com/office/drawing/2014/main" id="{A747C400-BE4B-D6ED-EB64-840A2A05EA71}"/>
              </a:ext>
            </a:extLst>
          </p:cNvPr>
          <p:cNvSpPr/>
          <p:nvPr/>
        </p:nvSpPr>
        <p:spPr>
          <a:xfrm>
            <a:off x="6141138" y="4794556"/>
            <a:ext cx="2880639" cy="10387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675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Pardo-Palacios. 2024. 10.1038/s41592-024-02298-3</a:t>
            </a:r>
          </a:p>
        </p:txBody>
      </p:sp>
    </p:spTree>
    <p:extLst>
      <p:ext uri="{BB962C8B-B14F-4D97-AF65-F5344CB8AC3E}">
        <p14:creationId xmlns:p14="http://schemas.microsoft.com/office/powerpoint/2010/main" val="22577347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9618AF-DF29-2B27-C5E8-9EC74133A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1">
            <a:extLst>
              <a:ext uri="{FF2B5EF4-FFF2-40B4-BE49-F238E27FC236}">
                <a16:creationId xmlns:a16="http://schemas.microsoft.com/office/drawing/2014/main" id="{379A7687-297B-40E1-DA63-F88DD6F3552D}"/>
              </a:ext>
            </a:extLst>
          </p:cNvPr>
          <p:cNvSpPr/>
          <p:nvPr/>
        </p:nvSpPr>
        <p:spPr>
          <a:xfrm>
            <a:off x="214312" y="118709"/>
            <a:ext cx="872798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Clean transcriptome! And SQANTI-filter report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189C1CF-61D5-64CE-6F3E-1BCAFD6FDD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953819-CDAE-4B49-8708-AAC5C83D7CFB}" type="slidenum">
              <a:rPr lang="en-ES" smtClean="0"/>
              <a:t>33</a:t>
            </a:fld>
            <a:endParaRPr lang="en-E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5FD368-01DE-6E3D-1749-71E930B0B5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Chart, bar chart&#10;&#10;Description automatically generated">
            <a:extLst>
              <a:ext uri="{FF2B5EF4-FFF2-40B4-BE49-F238E27FC236}">
                <a16:creationId xmlns:a16="http://schemas.microsoft.com/office/drawing/2014/main" id="{3350FB06-6B22-B29E-5B32-D9E0D99E5A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9" y="731671"/>
            <a:ext cx="4096759" cy="3433298"/>
          </a:xfrm>
          <a:prstGeom prst="rect">
            <a:avLst/>
          </a:prstGeom>
        </p:spPr>
      </p:pic>
      <p:pic>
        <p:nvPicPr>
          <p:cNvPr id="6" name="Picture 5" descr="Chart, funnel chart&#10;&#10;Description automatically generated">
            <a:extLst>
              <a:ext uri="{FF2B5EF4-FFF2-40B4-BE49-F238E27FC236}">
                <a16:creationId xmlns:a16="http://schemas.microsoft.com/office/drawing/2014/main" id="{93CF3979-8C05-0FC4-B1F0-1AB83D69FB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723" y="926454"/>
            <a:ext cx="4947099" cy="3043731"/>
          </a:xfrm>
          <a:prstGeom prst="rect">
            <a:avLst/>
          </a:prstGeom>
        </p:spPr>
      </p:pic>
      <p:sp>
        <p:nvSpPr>
          <p:cNvPr id="7" name="Text 13">
            <a:extLst>
              <a:ext uri="{FF2B5EF4-FFF2-40B4-BE49-F238E27FC236}">
                <a16:creationId xmlns:a16="http://schemas.microsoft.com/office/drawing/2014/main" id="{3D17BE23-EBA9-53E1-FF49-6337EE6D61ED}"/>
              </a:ext>
            </a:extLst>
          </p:cNvPr>
          <p:cNvSpPr/>
          <p:nvPr/>
        </p:nvSpPr>
        <p:spPr>
          <a:xfrm>
            <a:off x="6061655" y="4680573"/>
            <a:ext cx="2880639" cy="10387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675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Pardo-Palacios. 2024. 10.1038/s41592-024-02298-3</a:t>
            </a:r>
          </a:p>
        </p:txBody>
      </p:sp>
    </p:spTree>
    <p:extLst>
      <p:ext uri="{BB962C8B-B14F-4D97-AF65-F5344CB8AC3E}">
        <p14:creationId xmlns:p14="http://schemas.microsoft.com/office/powerpoint/2010/main" val="23129694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344D132-E911-834B-97B7-2F07D48577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8FB3DE5-0BF2-9949-8E8E-62041A1EAFCC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332AFD6-2B78-D317-F06C-60A228842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SQANTI rescue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C5FEC1-8555-2C4F-61DF-3CDF54FB0A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5263" y="762000"/>
            <a:ext cx="5924009" cy="3952875"/>
          </a:xfrm>
        </p:spPr>
        <p:txBody>
          <a:bodyPr/>
          <a:lstStyle/>
          <a:p>
            <a:r>
              <a:rPr lang="es-ES"/>
              <a:t>After filtering, what happens with the lost isoforms?</a:t>
            </a:r>
          </a:p>
          <a:p>
            <a:pPr lvl="1"/>
            <a:r>
              <a:rPr lang="es-ES"/>
              <a:t>Lost isoform = lost data = lost money</a:t>
            </a:r>
          </a:p>
          <a:p>
            <a:r>
              <a:rPr lang="es-ES"/>
              <a:t>If they are artifacts, they might come from somewhere</a:t>
            </a:r>
            <a:endParaRPr lang="en-GB" b="1"/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9FE41D4E-5819-22C3-9ACF-121C399AF888}"/>
              </a:ext>
            </a:extLst>
          </p:cNvPr>
          <p:cNvSpPr/>
          <p:nvPr/>
        </p:nvSpPr>
        <p:spPr>
          <a:xfrm>
            <a:off x="7114902" y="626463"/>
            <a:ext cx="856955" cy="1088511"/>
          </a:xfrm>
          <a:custGeom>
            <a:avLst/>
            <a:gdLst/>
            <a:ahLst/>
            <a:cxnLst/>
            <a:rect l="l" t="t" r="r" b="b"/>
            <a:pathLst>
              <a:path w="1713910" h="2177021">
                <a:moveTo>
                  <a:pt x="0" y="0"/>
                </a:moveTo>
                <a:lnTo>
                  <a:pt x="1713909" y="0"/>
                </a:lnTo>
                <a:lnTo>
                  <a:pt x="1713909" y="2177022"/>
                </a:lnTo>
                <a:lnTo>
                  <a:pt x="0" y="21770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E6C470C-780B-47BD-091D-ED45A7BEFFD8}"/>
              </a:ext>
            </a:extLst>
          </p:cNvPr>
          <p:cNvGrpSpPr/>
          <p:nvPr/>
        </p:nvGrpSpPr>
        <p:grpSpPr>
          <a:xfrm>
            <a:off x="527490" y="1959429"/>
            <a:ext cx="2576864" cy="2843437"/>
            <a:chOff x="5066731" y="1112932"/>
            <a:chExt cx="7458075" cy="8229600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DBFD8488-189E-DAC8-F692-0003E2C94093}"/>
                </a:ext>
              </a:extLst>
            </p:cNvPr>
            <p:cNvSpPr/>
            <p:nvPr/>
          </p:nvSpPr>
          <p:spPr>
            <a:xfrm>
              <a:off x="5066731" y="1112932"/>
              <a:ext cx="7458075" cy="8229600"/>
            </a:xfrm>
            <a:custGeom>
              <a:avLst/>
              <a:gdLst/>
              <a:ahLst/>
              <a:cxnLst/>
              <a:rect l="l" t="t" r="r" b="b"/>
              <a:pathLst>
                <a:path w="7458075" h="8229600">
                  <a:moveTo>
                    <a:pt x="0" y="0"/>
                  </a:moveTo>
                  <a:lnTo>
                    <a:pt x="7458075" y="0"/>
                  </a:lnTo>
                  <a:lnTo>
                    <a:pt x="7458075" y="8229600"/>
                  </a:lnTo>
                  <a:lnTo>
                    <a:pt x="0" y="822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0A12B18F-B7D4-6609-5CDF-841CC1BDB59A}"/>
                </a:ext>
              </a:extLst>
            </p:cNvPr>
            <p:cNvSpPr/>
            <p:nvPr/>
          </p:nvSpPr>
          <p:spPr>
            <a:xfrm rot="-3633269">
              <a:off x="8254366" y="508590"/>
              <a:ext cx="1174588" cy="4114800"/>
            </a:xfrm>
            <a:custGeom>
              <a:avLst/>
              <a:gdLst/>
              <a:ahLst/>
              <a:cxnLst/>
              <a:rect l="l" t="t" r="r" b="b"/>
              <a:pathLst>
                <a:path w="1174588" h="4114800">
                  <a:moveTo>
                    <a:pt x="0" y="0"/>
                  </a:moveTo>
                  <a:lnTo>
                    <a:pt x="1174589" y="0"/>
                  </a:lnTo>
                  <a:lnTo>
                    <a:pt x="1174589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1987E038-FB2D-9D69-3685-BB611370FFE3}"/>
                </a:ext>
              </a:extLst>
            </p:cNvPr>
            <p:cNvSpPr/>
            <p:nvPr/>
          </p:nvSpPr>
          <p:spPr>
            <a:xfrm rot="-2400160">
              <a:off x="8208474" y="5123856"/>
              <a:ext cx="1174588" cy="4114800"/>
            </a:xfrm>
            <a:custGeom>
              <a:avLst/>
              <a:gdLst/>
              <a:ahLst/>
              <a:cxnLst/>
              <a:rect l="l" t="t" r="r" b="b"/>
              <a:pathLst>
                <a:path w="1174588" h="4114800">
                  <a:moveTo>
                    <a:pt x="0" y="0"/>
                  </a:moveTo>
                  <a:lnTo>
                    <a:pt x="1174589" y="0"/>
                  </a:lnTo>
                  <a:lnTo>
                    <a:pt x="1174589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7945" r="-27945"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Lightning Bolt 9">
              <a:extLst>
                <a:ext uri="{FF2B5EF4-FFF2-40B4-BE49-F238E27FC236}">
                  <a16:creationId xmlns:a16="http://schemas.microsoft.com/office/drawing/2014/main" id="{CCB0FD0B-A470-22BC-B398-0A683DB232DB}"/>
                </a:ext>
              </a:extLst>
            </p:cNvPr>
            <p:cNvSpPr/>
            <p:nvPr/>
          </p:nvSpPr>
          <p:spPr>
            <a:xfrm rot="5877203">
              <a:off x="7431960" y="6352017"/>
              <a:ext cx="2819400" cy="1143000"/>
            </a:xfrm>
            <a:prstGeom prst="lightningBolt">
              <a:avLst/>
            </a:pr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AA5544CC-A34E-CB60-CE71-3592556F7D72}"/>
              </a:ext>
            </a:extLst>
          </p:cNvPr>
          <p:cNvSpPr txBox="1">
            <a:spLocks/>
          </p:cNvSpPr>
          <p:nvPr/>
        </p:nvSpPr>
        <p:spPr>
          <a:xfrm>
            <a:off x="3324059" y="2405062"/>
            <a:ext cx="5924009" cy="395287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8C00"/>
              </a:buClr>
              <a:buSzPct val="15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8C00"/>
              </a:buClr>
              <a:buSzPct val="100000"/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8C00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8C00"/>
              </a:buClr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FF8C00"/>
              </a:buClr>
              <a:buFont typeface="Arial" pitchFamily="34" charset="0"/>
              <a:buChar char="»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Sometimes, transcripts do not reach the desired threshold by a little bit, or the orthogonal data is not enough, but they are there</a:t>
            </a:r>
          </a:p>
          <a:p>
            <a:r>
              <a:rPr lang="en-GB" b="1"/>
              <a:t>Rescue</a:t>
            </a:r>
            <a:r>
              <a:rPr lang="en-GB"/>
              <a:t> prevents the loss of known genes and transcripts that have evidence of expression</a:t>
            </a:r>
            <a:endParaRPr lang="en-GB" b="1"/>
          </a:p>
        </p:txBody>
      </p:sp>
    </p:spTree>
    <p:extLst>
      <p:ext uri="{BB962C8B-B14F-4D97-AF65-F5344CB8AC3E}">
        <p14:creationId xmlns:p14="http://schemas.microsoft.com/office/powerpoint/2010/main" val="28579864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D2BA4E-12A1-9C67-13B7-1F0F926734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8FB3DE5-0BF2-9949-8E8E-62041A1EAFCC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378C23A-9D1F-D2A6-DB86-14A9E1B09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Rescue semantics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8FF084-D37B-5F57-3E3A-ABC17765F1CE}"/>
              </a:ext>
            </a:extLst>
          </p:cNvPr>
          <p:cNvSpPr/>
          <p:nvPr/>
        </p:nvSpPr>
        <p:spPr>
          <a:xfrm>
            <a:off x="3705980" y="774320"/>
            <a:ext cx="1684625" cy="554350"/>
          </a:xfrm>
          <a:prstGeom prst="rect">
            <a:avLst/>
          </a:prstGeom>
          <a:ln w="28575">
            <a:solidFill>
              <a:srgbClr val="5050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Raw transcriptome</a:t>
            </a:r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FEB9629-DAA7-99DF-5852-4E941509EFF9}"/>
              </a:ext>
            </a:extLst>
          </p:cNvPr>
          <p:cNvSpPr/>
          <p:nvPr/>
        </p:nvSpPr>
        <p:spPr>
          <a:xfrm>
            <a:off x="1814111" y="1429281"/>
            <a:ext cx="1169950" cy="402432"/>
          </a:xfrm>
          <a:prstGeom prst="roundRect">
            <a:avLst/>
          </a:prstGeom>
          <a:ln w="28575">
            <a:solidFill>
              <a:srgbClr val="505046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Isoforms</a:t>
            </a:r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A2EE3B0-A949-CE52-1CB0-7200733884A9}"/>
              </a:ext>
            </a:extLst>
          </p:cNvPr>
          <p:cNvSpPr/>
          <p:nvPr/>
        </p:nvSpPr>
        <p:spPr>
          <a:xfrm>
            <a:off x="5633353" y="1394980"/>
            <a:ext cx="1195670" cy="402432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28575">
            <a:solidFill>
              <a:srgbClr val="505046"/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Artifacts</a:t>
            </a:r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D6AD52D-2A0D-149D-F1B1-DB08F6441C22}"/>
              </a:ext>
            </a:extLst>
          </p:cNvPr>
          <p:cNvSpPr/>
          <p:nvPr/>
        </p:nvSpPr>
        <p:spPr>
          <a:xfrm>
            <a:off x="4548293" y="2087073"/>
            <a:ext cx="1624507" cy="25158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>
                <a:solidFill>
                  <a:schemeClr val="bg2">
                    <a:lumMod val="50000"/>
                  </a:schemeClr>
                </a:solidFill>
              </a:rPr>
              <a:t>Rescueable</a:t>
            </a:r>
            <a:endParaRPr lang="en-GB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ED9C91D-8CC7-5C2A-4D65-F334DE6C6E9F}"/>
              </a:ext>
            </a:extLst>
          </p:cNvPr>
          <p:cNvSpPr/>
          <p:nvPr/>
        </p:nvSpPr>
        <p:spPr>
          <a:xfrm>
            <a:off x="6278027" y="2089003"/>
            <a:ext cx="1887841" cy="25158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>
                <a:solidFill>
                  <a:schemeClr val="bg2">
                    <a:lumMod val="50000"/>
                  </a:schemeClr>
                </a:solidFill>
              </a:rPr>
              <a:t>non-rescueable</a:t>
            </a:r>
            <a:endParaRPr lang="en-GB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4EA1C93-592A-283C-A6D7-C031B70AA24A}"/>
              </a:ext>
            </a:extLst>
          </p:cNvPr>
          <p:cNvSpPr/>
          <p:nvPr/>
        </p:nvSpPr>
        <p:spPr>
          <a:xfrm>
            <a:off x="6433698" y="3597364"/>
            <a:ext cx="1402625" cy="590734"/>
          </a:xfrm>
          <a:prstGeom prst="rect">
            <a:avLst/>
          </a:prstGeom>
          <a:ln w="28575">
            <a:solidFill>
              <a:srgbClr val="5050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Transcript</a:t>
            </a:r>
            <a:br>
              <a:rPr lang="es-ES"/>
            </a:br>
            <a:r>
              <a:rPr lang="es-ES"/>
              <a:t>Divergency</a:t>
            </a:r>
            <a:endParaRPr lang="en-GB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ACC03AA-2C54-7805-3E6A-A225D75B8922}"/>
              </a:ext>
            </a:extLst>
          </p:cNvPr>
          <p:cNvSpPr/>
          <p:nvPr/>
        </p:nvSpPr>
        <p:spPr>
          <a:xfrm>
            <a:off x="5410861" y="2504828"/>
            <a:ext cx="1447076" cy="299962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28575">
            <a:solidFill>
              <a:srgbClr val="505046"/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not rescued</a:t>
            </a:r>
            <a:endParaRPr lang="en-GB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A0A47AF-4B6F-BCE8-769D-328E0C77559F}"/>
              </a:ext>
            </a:extLst>
          </p:cNvPr>
          <p:cNvSpPr/>
          <p:nvPr/>
        </p:nvSpPr>
        <p:spPr>
          <a:xfrm>
            <a:off x="3890746" y="2499442"/>
            <a:ext cx="1161143" cy="299962"/>
          </a:xfrm>
          <a:prstGeom prst="roundRect">
            <a:avLst/>
          </a:prstGeom>
          <a:ln w="28575">
            <a:solidFill>
              <a:srgbClr val="505046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rescued</a:t>
            </a:r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6C5B4C1-3A06-3994-6F7E-FFC0E8919A3E}"/>
              </a:ext>
            </a:extLst>
          </p:cNvPr>
          <p:cNvSpPr/>
          <p:nvPr/>
        </p:nvSpPr>
        <p:spPr>
          <a:xfrm>
            <a:off x="1899618" y="2355720"/>
            <a:ext cx="990516" cy="594964"/>
          </a:xfrm>
          <a:prstGeom prst="ellipse">
            <a:avLst/>
          </a:prstGeom>
          <a:solidFill>
            <a:schemeClr val="accent5">
              <a:lumMod val="50000"/>
            </a:schemeClr>
          </a:solidFill>
          <a:ln w="28575">
            <a:solidFill>
              <a:srgbClr val="505046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/>
              <a:t>BMI</a:t>
            </a:r>
            <a:endParaRPr lang="en-GB" b="1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7191C5A-E9AA-0210-C6DB-3967427C5F1E}"/>
              </a:ext>
            </a:extLst>
          </p:cNvPr>
          <p:cNvSpPr/>
          <p:nvPr/>
        </p:nvSpPr>
        <p:spPr>
          <a:xfrm>
            <a:off x="1402080" y="4052759"/>
            <a:ext cx="1770208" cy="594964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rgbClr val="505046"/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Not-reintroduced</a:t>
            </a:r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51ED392-B88B-589A-569F-E1B1C728BAD6}"/>
              </a:ext>
            </a:extLst>
          </p:cNvPr>
          <p:cNvSpPr/>
          <p:nvPr/>
        </p:nvSpPr>
        <p:spPr>
          <a:xfrm>
            <a:off x="3600014" y="4083077"/>
            <a:ext cx="1662560" cy="529353"/>
          </a:xfrm>
          <a:prstGeom prst="rect">
            <a:avLst/>
          </a:prstGeom>
          <a:ln w="28575">
            <a:solidFill>
              <a:srgbClr val="505046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Reintroduced</a:t>
            </a:r>
            <a:endParaRPr lang="en-GB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D018A3E-431A-4CBE-56DE-179365087857}"/>
              </a:ext>
            </a:extLst>
          </p:cNvPr>
          <p:cNvCxnSpPr>
            <a:cxnSpLocks/>
            <a:stCxn id="13" idx="0"/>
            <a:endCxn id="6" idx="2"/>
          </p:cNvCxnSpPr>
          <p:nvPr/>
        </p:nvCxnSpPr>
        <p:spPr>
          <a:xfrm flipV="1">
            <a:off x="2394876" y="1831713"/>
            <a:ext cx="4210" cy="524007"/>
          </a:xfrm>
          <a:prstGeom prst="straightConnector1">
            <a:avLst/>
          </a:prstGeom>
          <a:ln w="28575">
            <a:solidFill>
              <a:srgbClr val="505046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F527FD4-19CD-8A98-7E12-3A24A3EB2D4B}"/>
              </a:ext>
            </a:extLst>
          </p:cNvPr>
          <p:cNvCxnSpPr>
            <a:cxnSpLocks/>
            <a:stCxn id="5" idx="2"/>
            <a:endCxn id="7" idx="1"/>
          </p:cNvCxnSpPr>
          <p:nvPr/>
        </p:nvCxnSpPr>
        <p:spPr>
          <a:xfrm>
            <a:off x="4548293" y="1328670"/>
            <a:ext cx="1085060" cy="267526"/>
          </a:xfrm>
          <a:prstGeom prst="straightConnector1">
            <a:avLst/>
          </a:prstGeom>
          <a:ln w="28575">
            <a:solidFill>
              <a:srgbClr val="505046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B48B38D-1C89-E762-C051-D385C09DF4D9}"/>
              </a:ext>
            </a:extLst>
          </p:cNvPr>
          <p:cNvCxnSpPr>
            <a:cxnSpLocks/>
            <a:stCxn id="7" idx="2"/>
            <a:endCxn id="8" idx="0"/>
          </p:cNvCxnSpPr>
          <p:nvPr/>
        </p:nvCxnSpPr>
        <p:spPr>
          <a:xfrm flipH="1">
            <a:off x="5360547" y="1797412"/>
            <a:ext cx="870641" cy="289661"/>
          </a:xfrm>
          <a:prstGeom prst="straightConnector1">
            <a:avLst/>
          </a:prstGeom>
          <a:ln w="28575">
            <a:solidFill>
              <a:srgbClr val="505046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8305920-3103-F097-B6D4-07BFAFA5AAFC}"/>
              </a:ext>
            </a:extLst>
          </p:cNvPr>
          <p:cNvCxnSpPr>
            <a:cxnSpLocks/>
            <a:stCxn id="7" idx="2"/>
            <a:endCxn id="9" idx="0"/>
          </p:cNvCxnSpPr>
          <p:nvPr/>
        </p:nvCxnSpPr>
        <p:spPr>
          <a:xfrm>
            <a:off x="6231188" y="1797412"/>
            <a:ext cx="990760" cy="291591"/>
          </a:xfrm>
          <a:prstGeom prst="straightConnector1">
            <a:avLst/>
          </a:prstGeom>
          <a:ln w="28575">
            <a:solidFill>
              <a:srgbClr val="505046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2F0D197-06C6-2B7C-7B3D-EAE019B90B8F}"/>
              </a:ext>
            </a:extLst>
          </p:cNvPr>
          <p:cNvCxnSpPr>
            <a:cxnSpLocks/>
            <a:stCxn id="9" idx="2"/>
            <a:endCxn id="10" idx="0"/>
          </p:cNvCxnSpPr>
          <p:nvPr/>
        </p:nvCxnSpPr>
        <p:spPr>
          <a:xfrm flipH="1">
            <a:off x="7135011" y="2340583"/>
            <a:ext cx="86937" cy="1256781"/>
          </a:xfrm>
          <a:prstGeom prst="straightConnector1">
            <a:avLst/>
          </a:prstGeom>
          <a:ln w="28575">
            <a:solidFill>
              <a:srgbClr val="505046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43930FE-C1F3-EE25-BC45-CBA82F6483E4}"/>
              </a:ext>
            </a:extLst>
          </p:cNvPr>
          <p:cNvCxnSpPr>
            <a:cxnSpLocks/>
            <a:stCxn id="11" idx="2"/>
            <a:endCxn id="10" idx="0"/>
          </p:cNvCxnSpPr>
          <p:nvPr/>
        </p:nvCxnSpPr>
        <p:spPr>
          <a:xfrm>
            <a:off x="6134399" y="2804790"/>
            <a:ext cx="1000612" cy="792574"/>
          </a:xfrm>
          <a:prstGeom prst="straightConnector1">
            <a:avLst/>
          </a:prstGeom>
          <a:ln w="28575">
            <a:solidFill>
              <a:srgbClr val="505046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F568F0D-B37F-2AF8-8F00-D1771A033F4C}"/>
              </a:ext>
            </a:extLst>
          </p:cNvPr>
          <p:cNvCxnSpPr>
            <a:cxnSpLocks/>
            <a:stCxn id="8" idx="2"/>
            <a:endCxn id="11" idx="0"/>
          </p:cNvCxnSpPr>
          <p:nvPr/>
        </p:nvCxnSpPr>
        <p:spPr>
          <a:xfrm>
            <a:off x="5360547" y="2338653"/>
            <a:ext cx="773852" cy="166175"/>
          </a:xfrm>
          <a:prstGeom prst="straightConnector1">
            <a:avLst/>
          </a:prstGeom>
          <a:ln w="28575">
            <a:solidFill>
              <a:srgbClr val="505046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A74BA70-58AC-8F15-F1D9-F5A09BC2DDE4}"/>
              </a:ext>
            </a:extLst>
          </p:cNvPr>
          <p:cNvCxnSpPr>
            <a:cxnSpLocks/>
            <a:stCxn id="8" idx="2"/>
            <a:endCxn id="12" idx="0"/>
          </p:cNvCxnSpPr>
          <p:nvPr/>
        </p:nvCxnSpPr>
        <p:spPr>
          <a:xfrm flipH="1">
            <a:off x="4471318" y="2338653"/>
            <a:ext cx="889229" cy="160789"/>
          </a:xfrm>
          <a:prstGeom prst="straightConnector1">
            <a:avLst/>
          </a:prstGeom>
          <a:ln w="28575">
            <a:solidFill>
              <a:srgbClr val="505046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44A3633-EF92-8D91-03E9-2026BDE87FC2}"/>
              </a:ext>
            </a:extLst>
          </p:cNvPr>
          <p:cNvCxnSpPr>
            <a:cxnSpLocks/>
            <a:stCxn id="5" idx="2"/>
            <a:endCxn id="6" idx="3"/>
          </p:cNvCxnSpPr>
          <p:nvPr/>
        </p:nvCxnSpPr>
        <p:spPr>
          <a:xfrm flipH="1">
            <a:off x="2984061" y="1328670"/>
            <a:ext cx="1564232" cy="301827"/>
          </a:xfrm>
          <a:prstGeom prst="straightConnector1">
            <a:avLst/>
          </a:prstGeom>
          <a:ln w="28575">
            <a:solidFill>
              <a:srgbClr val="505046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56819A7-010F-0A33-1748-82AF415F8F18}"/>
              </a:ext>
            </a:extLst>
          </p:cNvPr>
          <p:cNvCxnSpPr>
            <a:cxnSpLocks/>
            <a:stCxn id="12" idx="1"/>
            <a:endCxn id="13" idx="6"/>
          </p:cNvCxnSpPr>
          <p:nvPr/>
        </p:nvCxnSpPr>
        <p:spPr>
          <a:xfrm flipH="1">
            <a:off x="2890134" y="2649423"/>
            <a:ext cx="1000612" cy="3779"/>
          </a:xfrm>
          <a:prstGeom prst="straightConnector1">
            <a:avLst/>
          </a:prstGeom>
          <a:ln w="28575">
            <a:solidFill>
              <a:srgbClr val="505046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F5475DC-9EAE-FC24-52F7-AA3BBD8124D0}"/>
              </a:ext>
            </a:extLst>
          </p:cNvPr>
          <p:cNvSpPr/>
          <p:nvPr/>
        </p:nvSpPr>
        <p:spPr>
          <a:xfrm>
            <a:off x="2578528" y="3215815"/>
            <a:ext cx="1486797" cy="529353"/>
          </a:xfrm>
          <a:prstGeom prst="roundRect">
            <a:avLst/>
          </a:prstGeom>
          <a:ln w="28575">
            <a:solidFill>
              <a:srgbClr val="505046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Reference transcript</a:t>
            </a:r>
            <a:endParaRPr lang="en-GB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1173F78E-998C-D3FE-9B50-80C45872995E}"/>
              </a:ext>
            </a:extLst>
          </p:cNvPr>
          <p:cNvCxnSpPr>
            <a:cxnSpLocks/>
            <a:stCxn id="13" idx="4"/>
            <a:endCxn id="26" idx="0"/>
          </p:cNvCxnSpPr>
          <p:nvPr/>
        </p:nvCxnSpPr>
        <p:spPr>
          <a:xfrm>
            <a:off x="2394876" y="2950684"/>
            <a:ext cx="927051" cy="265131"/>
          </a:xfrm>
          <a:prstGeom prst="straightConnector1">
            <a:avLst/>
          </a:prstGeom>
          <a:ln w="28575">
            <a:solidFill>
              <a:srgbClr val="505046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265E8FF-B80D-4D09-F1B5-A9CE360B7443}"/>
              </a:ext>
            </a:extLst>
          </p:cNvPr>
          <p:cNvCxnSpPr>
            <a:cxnSpLocks/>
            <a:stCxn id="26" idx="2"/>
            <a:endCxn id="14" idx="0"/>
          </p:cNvCxnSpPr>
          <p:nvPr/>
        </p:nvCxnSpPr>
        <p:spPr>
          <a:xfrm flipH="1">
            <a:off x="2287184" y="3745168"/>
            <a:ext cx="1034743" cy="307591"/>
          </a:xfrm>
          <a:prstGeom prst="straightConnector1">
            <a:avLst/>
          </a:prstGeom>
          <a:ln w="28575">
            <a:solidFill>
              <a:srgbClr val="505046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4C174EF2-C79E-E3D1-F9F5-1A41546C67E3}"/>
              </a:ext>
            </a:extLst>
          </p:cNvPr>
          <p:cNvCxnSpPr>
            <a:cxnSpLocks/>
            <a:stCxn id="26" idx="2"/>
            <a:endCxn id="15" idx="0"/>
          </p:cNvCxnSpPr>
          <p:nvPr/>
        </p:nvCxnSpPr>
        <p:spPr>
          <a:xfrm>
            <a:off x="3321927" y="3745168"/>
            <a:ext cx="1109367" cy="337909"/>
          </a:xfrm>
          <a:prstGeom prst="straightConnector1">
            <a:avLst/>
          </a:prstGeom>
          <a:ln w="28575">
            <a:solidFill>
              <a:srgbClr val="505046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82F5D8B1-72FF-E797-E91B-14BA4EF2718B}"/>
              </a:ext>
            </a:extLst>
          </p:cNvPr>
          <p:cNvCxnSpPr>
            <a:cxnSpLocks/>
            <a:stCxn id="6" idx="1"/>
            <a:endCxn id="14" idx="1"/>
          </p:cNvCxnSpPr>
          <p:nvPr/>
        </p:nvCxnSpPr>
        <p:spPr>
          <a:xfrm rot="10800000" flipV="1">
            <a:off x="1402081" y="1630497"/>
            <a:ext cx="412031" cy="2719744"/>
          </a:xfrm>
          <a:prstGeom prst="bentConnector3">
            <a:avLst>
              <a:gd name="adj1" fmla="val 155481"/>
            </a:avLst>
          </a:prstGeom>
          <a:ln w="28575">
            <a:solidFill>
              <a:srgbClr val="505046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6737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2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4894AB0-98A5-3317-A67A-5E16F55E24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8FB3DE5-0BF2-9949-8E8E-62041A1EAFCC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DC1B183-335D-9423-7170-E68906A1E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Rescue workflow</a:t>
            </a:r>
            <a:endParaRPr lang="en-GB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0F2B837-466B-C06E-F8AB-BD56128983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589" y="650420"/>
            <a:ext cx="5935304" cy="4240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04554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9AA0ABC-4E9D-E345-0DE2-28998DB2A4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8FB3DE5-0BF2-9949-8E8E-62041A1EAFCC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4D13FED-4CF0-3E6F-E53F-699850317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Automatic rescue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E9CC64-F56B-C01F-62C5-5C39E1E75A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5264" y="762000"/>
            <a:ext cx="4507366" cy="3952875"/>
          </a:xfrm>
        </p:spPr>
        <p:txBody>
          <a:bodyPr/>
          <a:lstStyle/>
          <a:p>
            <a:r>
              <a:rPr lang="es-ES"/>
              <a:t>If any reference isoform lost all of its FSM isoforms, it is reintroduced into the transcriptome</a:t>
            </a:r>
            <a:endParaRPr lang="en-GB"/>
          </a:p>
          <a:p>
            <a:r>
              <a:rPr lang="en-GB" b="1"/>
              <a:t>The idea: </a:t>
            </a:r>
            <a:r>
              <a:rPr lang="en-GB"/>
              <a:t>Not loosing biological information</a:t>
            </a:r>
          </a:p>
          <a:p>
            <a:r>
              <a:rPr lang="es-ES"/>
              <a:t>Then, we select the </a:t>
            </a:r>
            <a:r>
              <a:rPr lang="es-ES" u="sng"/>
              <a:t>candidates</a:t>
            </a:r>
            <a:r>
              <a:rPr lang="es-ES"/>
              <a:t> to be rescued:</a:t>
            </a:r>
          </a:p>
          <a:p>
            <a:pPr lvl="1"/>
            <a:r>
              <a:rPr lang="es-ES"/>
              <a:t>Lost ISM transcripts where the reference was lost</a:t>
            </a:r>
          </a:p>
          <a:p>
            <a:pPr lvl="1"/>
            <a:r>
              <a:rPr lang="es-ES"/>
              <a:t>NNC and NIC artifacts</a:t>
            </a:r>
          </a:p>
          <a:p>
            <a:r>
              <a:rPr lang="es-ES"/>
              <a:t>The </a:t>
            </a:r>
            <a:r>
              <a:rPr lang="es-ES" u="sng"/>
              <a:t>targets</a:t>
            </a:r>
            <a:r>
              <a:rPr lang="es-ES"/>
              <a:t> will be:</a:t>
            </a:r>
          </a:p>
          <a:p>
            <a:pPr lvl="1"/>
            <a:r>
              <a:rPr lang="es-ES"/>
              <a:t>The reference transcirpts</a:t>
            </a:r>
          </a:p>
          <a:p>
            <a:pPr lvl="1"/>
            <a:r>
              <a:rPr lang="es-ES"/>
              <a:t>The long-read isoforms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2B96837-90C4-0E9C-7F1C-4D47FDF0F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821" y="626463"/>
            <a:ext cx="4060916" cy="4060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41297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CDB1362-5E87-38A0-B6A1-0B8B80349C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8FB3DE5-0BF2-9949-8E8E-62041A1EAFCC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990A7B8-5600-6493-1300-E762DD895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Rescue-by-mapping</a:t>
            </a:r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7988D8-9A6B-C6E3-9D0D-63A9E9B37A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589166"/>
            <a:ext cx="3644498" cy="37651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D149A49-1DB9-FB77-1152-4B16C724419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56" r="7515"/>
          <a:stretch>
            <a:fillRect/>
          </a:stretch>
        </p:blipFill>
        <p:spPr>
          <a:xfrm>
            <a:off x="3196045" y="2539836"/>
            <a:ext cx="5851857" cy="181445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60A873A-C811-7496-E615-A951EB4BE9D9}"/>
              </a:ext>
            </a:extLst>
          </p:cNvPr>
          <p:cNvSpPr/>
          <p:nvPr/>
        </p:nvSpPr>
        <p:spPr>
          <a:xfrm>
            <a:off x="5651863" y="863787"/>
            <a:ext cx="2795451" cy="1262743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/>
              <a:t>How do we select the Best Mapping Hit?</a:t>
            </a:r>
            <a:endParaRPr lang="en-GB" b="1"/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35C3FFC4-91BE-D54C-3133-414C19BAB2F7}"/>
              </a:ext>
            </a:extLst>
          </p:cNvPr>
          <p:cNvSpPr/>
          <p:nvPr/>
        </p:nvSpPr>
        <p:spPr>
          <a:xfrm>
            <a:off x="4572000" y="807491"/>
            <a:ext cx="885371" cy="1375333"/>
          </a:xfrm>
          <a:custGeom>
            <a:avLst/>
            <a:gdLst/>
            <a:ahLst/>
            <a:cxnLst/>
            <a:rect l="l" t="t" r="r" b="b"/>
            <a:pathLst>
              <a:path w="3709008" h="5761566">
                <a:moveTo>
                  <a:pt x="0" y="0"/>
                </a:moveTo>
                <a:lnTo>
                  <a:pt x="3709008" y="0"/>
                </a:lnTo>
                <a:lnTo>
                  <a:pt x="3709008" y="5761566"/>
                </a:lnTo>
                <a:lnTo>
                  <a:pt x="0" y="57615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54386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EE33FB1-5DCA-580D-A3D5-5E2F6BCFD0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8FB3DE5-0BF2-9949-8E8E-62041A1EAFCC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0E8C2ED-31A2-5604-3E42-570EE2D54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Best mapping hit selection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E3DEC5-E8AC-4CDE-81FA-BED76A3070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/>
              <a:t>Score based system</a:t>
            </a:r>
            <a:endParaRPr lang="en-GB"/>
          </a:p>
        </p:txBody>
      </p:sp>
      <p:sp>
        <p:nvSpPr>
          <p:cNvPr id="5" name="AutoShape 2" descr=", generada por IA">
            <a:extLst>
              <a:ext uri="{FF2B5EF4-FFF2-40B4-BE49-F238E27FC236}">
                <a16:creationId xmlns:a16="http://schemas.microsoft.com/office/drawing/2014/main" id="{88E5AF14-7678-EF74-7E9E-32F76073915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8A8989-95F2-3917-DDDF-0CE24B2E9C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320" y="577512"/>
            <a:ext cx="7585166" cy="413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099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E4D08B3-1BB3-2141-76E7-15B4EFB2D5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8FB3DE5-0BF2-9949-8E8E-62041A1EAFCC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05B1220-3087-A1BB-0E4D-30E08BDC4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A44CDE-9F15-BB81-6A00-3D63D4C56E8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0433"/>
          <a:stretch>
            <a:fillRect/>
          </a:stretch>
        </p:blipFill>
        <p:spPr>
          <a:xfrm>
            <a:off x="2467273" y="698587"/>
            <a:ext cx="5318576" cy="268334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B11A67B-DB97-D234-64CF-A574264B169F}"/>
              </a:ext>
            </a:extLst>
          </p:cNvPr>
          <p:cNvSpPr txBox="1"/>
          <p:nvPr/>
        </p:nvSpPr>
        <p:spPr>
          <a:xfrm>
            <a:off x="6812062" y="2840425"/>
            <a:ext cx="2265611" cy="30008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1429"/>
            <a:r>
              <a:rPr lang="en-GB" sz="1350" b="1" dirty="0">
                <a:solidFill>
                  <a:srgbClr val="272723"/>
                </a:solidFill>
                <a:latin typeface="Open Sans" panose="020B0606030504020204" pitchFamily="34" charset="0"/>
              </a:rPr>
              <a:t>Short-read sequencing</a:t>
            </a:r>
            <a:endParaRPr lang="en-GB" sz="1350" b="1" dirty="0"/>
          </a:p>
        </p:txBody>
      </p:sp>
      <p:sp>
        <p:nvSpPr>
          <p:cNvPr id="7" name="Text 13">
            <a:extLst>
              <a:ext uri="{FF2B5EF4-FFF2-40B4-BE49-F238E27FC236}">
                <a16:creationId xmlns:a16="http://schemas.microsoft.com/office/drawing/2014/main" id="{E38DC519-A90C-8426-56ED-9A806849DA1F}"/>
              </a:ext>
            </a:extLst>
          </p:cNvPr>
          <p:cNvSpPr/>
          <p:nvPr/>
        </p:nvSpPr>
        <p:spPr>
          <a:xfrm>
            <a:off x="6061655" y="4695981"/>
            <a:ext cx="2880639" cy="20774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675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Figure source: Monzó, Liu, Conesa. 2025. 10.1038/s41576-025-00828-z</a:t>
            </a:r>
          </a:p>
          <a:p>
            <a:endParaRPr lang="en-US" sz="675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B7669C-42B8-7369-3238-C019411616E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14312" y="965839"/>
            <a:ext cx="34290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429"/>
            <a:r>
              <a:rPr lang="en-GB" sz="1350" b="1" dirty="0">
                <a:solidFill>
                  <a:srgbClr val="272723"/>
                </a:solidFill>
                <a:latin typeface="Open Sans" panose="020B0606030504020204" pitchFamily="34" charset="0"/>
              </a:rPr>
              <a:t>Advantages:</a:t>
            </a:r>
            <a:endParaRPr lang="en-GB" sz="1350" b="1" dirty="0"/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GB" sz="1350" dirty="0">
                <a:solidFill>
                  <a:srgbClr val="3B3B34"/>
                </a:solidFill>
                <a:latin typeface="Open Sans" panose="020B0606030504020204" pitchFamily="34" charset="0"/>
              </a:rPr>
              <a:t>Higher accuracy</a:t>
            </a:r>
            <a:endParaRPr lang="en-GB" sz="1350" dirty="0">
              <a:solidFill>
                <a:srgbClr val="F58A53"/>
              </a:solidFill>
              <a:latin typeface="Noto Sans Symbols"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GB" sz="1350" dirty="0">
                <a:solidFill>
                  <a:srgbClr val="3B3B34"/>
                </a:solidFill>
                <a:latin typeface="Open Sans" panose="020B0606030504020204" pitchFamily="34" charset="0"/>
              </a:rPr>
              <a:t>Higher throughput</a:t>
            </a:r>
            <a:endParaRPr lang="en-GB" sz="1350" dirty="0">
              <a:solidFill>
                <a:srgbClr val="F58A53"/>
              </a:solidFill>
              <a:latin typeface="Noto Sans Symbols"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GB" sz="1350" dirty="0">
                <a:solidFill>
                  <a:srgbClr val="3B3B34"/>
                </a:solidFill>
                <a:latin typeface="Open Sans" panose="020B0606030504020204" pitchFamily="34" charset="0"/>
              </a:rPr>
              <a:t>Cost-effective</a:t>
            </a:r>
          </a:p>
          <a:p>
            <a:pPr rtl="0" fontAlgn="base">
              <a:buFont typeface="Arial" panose="020B0604020202020204" pitchFamily="34" charset="0"/>
              <a:buChar char="•"/>
            </a:pPr>
            <a:endParaRPr lang="en-GB" sz="1350" dirty="0">
              <a:solidFill>
                <a:srgbClr val="F58A53"/>
              </a:solidFill>
              <a:latin typeface="Noto Sans Symbols"/>
            </a:endParaRPr>
          </a:p>
          <a:p>
            <a:pPr marL="1429"/>
            <a:r>
              <a:rPr lang="en-GB" sz="1350" b="1" dirty="0">
                <a:solidFill>
                  <a:srgbClr val="272723"/>
                </a:solidFill>
                <a:latin typeface="Open Sans" panose="020B0606030504020204" pitchFamily="34" charset="0"/>
              </a:rPr>
              <a:t>Disadvantages:</a:t>
            </a:r>
            <a:endParaRPr lang="en-GB" sz="1350" b="1" dirty="0"/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GB" sz="1350" dirty="0">
                <a:solidFill>
                  <a:srgbClr val="272723"/>
                </a:solidFill>
                <a:latin typeface="Open Sans" panose="020B0606030504020204" pitchFamily="34" charset="0"/>
              </a:rPr>
              <a:t>Repetitive sequences</a:t>
            </a:r>
            <a:endParaRPr lang="en-GB" sz="1350" dirty="0">
              <a:solidFill>
                <a:srgbClr val="F58A53"/>
              </a:solidFill>
              <a:latin typeface="Open Sans" panose="020B0606030504020204" pitchFamily="34" charset="0"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GB" sz="1350" dirty="0">
                <a:solidFill>
                  <a:srgbClr val="272723"/>
                </a:solidFill>
                <a:latin typeface="Open Sans" panose="020B0606030504020204" pitchFamily="34" charset="0"/>
              </a:rPr>
              <a:t>Structural variants</a:t>
            </a:r>
            <a:endParaRPr lang="en-GB" sz="1350" dirty="0">
              <a:solidFill>
                <a:srgbClr val="F58A53"/>
              </a:solidFill>
              <a:latin typeface="Open Sans" panose="020B0606030504020204" pitchFamily="34" charset="0"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GB" sz="1350" dirty="0">
                <a:solidFill>
                  <a:srgbClr val="272723"/>
                </a:solidFill>
                <a:latin typeface="Open Sans" panose="020B0606030504020204" pitchFamily="34" charset="0"/>
              </a:rPr>
              <a:t>Isoform resolution – </a:t>
            </a:r>
          </a:p>
          <a:p>
            <a:pPr rtl="0" fontAlgn="base"/>
            <a:r>
              <a:rPr lang="en-GB" sz="1350" dirty="0">
                <a:solidFill>
                  <a:srgbClr val="272723"/>
                </a:solidFill>
                <a:latin typeface="Open Sans" panose="020B0606030504020204" pitchFamily="34" charset="0"/>
              </a:rPr>
              <a:t>    Alternative splicing</a:t>
            </a:r>
            <a:endParaRPr lang="en-GB" sz="1350" dirty="0">
              <a:solidFill>
                <a:srgbClr val="F58A53"/>
              </a:solidFill>
              <a:latin typeface="Open Sans" panose="020B0606030504020204" pitchFamily="34" charset="0"/>
            </a:endParaRPr>
          </a:p>
          <a:p>
            <a:pPr>
              <a:buNone/>
            </a:pPr>
            <a:br>
              <a:rPr lang="en-GB" sz="1350" dirty="0"/>
            </a:br>
            <a:endParaRPr lang="en-ES" sz="1350" dirty="0"/>
          </a:p>
        </p:txBody>
      </p:sp>
    </p:spTree>
    <p:extLst>
      <p:ext uri="{BB962C8B-B14F-4D97-AF65-F5344CB8AC3E}">
        <p14:creationId xmlns:p14="http://schemas.microsoft.com/office/powerpoint/2010/main" val="21110082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CA31D2-79B1-B33A-3182-8854454FF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1">
            <a:extLst>
              <a:ext uri="{FF2B5EF4-FFF2-40B4-BE49-F238E27FC236}">
                <a16:creationId xmlns:a16="http://schemas.microsoft.com/office/drawing/2014/main" id="{4E03E2F0-3AFC-4B48-0876-35B4D8C104E9}"/>
              </a:ext>
            </a:extLst>
          </p:cNvPr>
          <p:cNvSpPr/>
          <p:nvPr/>
        </p:nvSpPr>
        <p:spPr>
          <a:xfrm>
            <a:off x="214312" y="118709"/>
            <a:ext cx="872798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Bonus!! SQANTI-verse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4245F02-9694-09B7-D5B2-449EC0D236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953819-CDAE-4B49-8708-AAC5C83D7CFB}" type="slidenum">
              <a:rPr lang="en-ES" smtClean="0"/>
              <a:t>40</a:t>
            </a:fld>
            <a:endParaRPr lang="en-E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B7C65A0-B7F7-7066-20B8-343A570EF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9A4BA4-EE96-C803-25CC-0C4B78753B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19D1F2A2-E8B5-E597-302D-E844453559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60" y="665317"/>
            <a:ext cx="4225868" cy="411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2981A7E-EFB0-3558-94F1-A208C29206C1}"/>
              </a:ext>
            </a:extLst>
          </p:cNvPr>
          <p:cNvSpPr txBox="1"/>
          <p:nvPr/>
        </p:nvSpPr>
        <p:spPr>
          <a:xfrm>
            <a:off x="6090557" y="1164416"/>
            <a:ext cx="2146742" cy="31854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ES" sz="2100" b="1" dirty="0"/>
              <a:t>SQANTI3</a:t>
            </a:r>
            <a:endParaRPr lang="en-ES" b="1" dirty="0"/>
          </a:p>
          <a:p>
            <a:r>
              <a:rPr lang="en-ES" dirty="0"/>
              <a:t>SQANTI-filter</a:t>
            </a:r>
          </a:p>
          <a:p>
            <a:r>
              <a:rPr lang="en-ES" dirty="0"/>
              <a:t>SQANTI-rescue</a:t>
            </a:r>
          </a:p>
          <a:p>
            <a:r>
              <a:rPr lang="en-ES" dirty="0"/>
              <a:t>SQANTI-reads</a:t>
            </a:r>
          </a:p>
          <a:p>
            <a:r>
              <a:rPr lang="en-ES" dirty="0"/>
              <a:t>SQANTI-tusco</a:t>
            </a:r>
          </a:p>
          <a:p>
            <a:r>
              <a:rPr lang="en-ES" dirty="0"/>
              <a:t>SQANTI-single-cell</a:t>
            </a:r>
          </a:p>
          <a:p>
            <a:r>
              <a:rPr lang="en-ES" dirty="0"/>
              <a:t>SQANTI-browser</a:t>
            </a:r>
          </a:p>
          <a:p>
            <a:r>
              <a:rPr lang="en-ES" dirty="0"/>
              <a:t>SQANTI-proteins</a:t>
            </a:r>
          </a:p>
          <a:p>
            <a:r>
              <a:rPr lang="en-ES" dirty="0"/>
              <a:t>IsoAnnot</a:t>
            </a:r>
          </a:p>
          <a:p>
            <a:r>
              <a:rPr lang="en-ES" dirty="0"/>
              <a:t>TappAS</a:t>
            </a:r>
          </a:p>
          <a:p>
            <a:r>
              <a:rPr lang="en-ES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1700913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577903" y="1207936"/>
            <a:ext cx="2059605" cy="55721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92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You!</a:t>
            </a:r>
            <a:endParaRPr lang="en-US" sz="2925" dirty="0"/>
          </a:p>
        </p:txBody>
      </p:sp>
      <p:sp>
        <p:nvSpPr>
          <p:cNvPr id="4" name="Shape 1"/>
          <p:cNvSpPr/>
          <p:nvPr/>
        </p:nvSpPr>
        <p:spPr>
          <a:xfrm>
            <a:off x="4143375" y="1908023"/>
            <a:ext cx="857250" cy="28575"/>
          </a:xfrm>
          <a:prstGeom prst="rect">
            <a:avLst/>
          </a:prstGeom>
          <a:solidFill>
            <a:srgbClr val="FF8C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2"/>
          <p:cNvSpPr/>
          <p:nvPr/>
        </p:nvSpPr>
        <p:spPr>
          <a:xfrm>
            <a:off x="2289739" y="3160177"/>
            <a:ext cx="4635959" cy="20774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3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Now, lets go to the practical!</a:t>
            </a:r>
            <a:endParaRPr lang="en-US" sz="135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1342303-C96B-F315-8AF1-4E42FA3D0A12}"/>
              </a:ext>
            </a:extLst>
          </p:cNvPr>
          <p:cNvGrpSpPr/>
          <p:nvPr/>
        </p:nvGrpSpPr>
        <p:grpSpPr>
          <a:xfrm>
            <a:off x="2998382" y="2035674"/>
            <a:ext cx="3147235" cy="953054"/>
            <a:chOff x="252934" y="366256"/>
            <a:chExt cx="2253890" cy="68252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B5BB8E3-D805-3EF8-7438-20837A7A3A50}"/>
                </a:ext>
              </a:extLst>
            </p:cNvPr>
            <p:cNvSpPr/>
            <p:nvPr/>
          </p:nvSpPr>
          <p:spPr>
            <a:xfrm>
              <a:off x="252934" y="374455"/>
              <a:ext cx="2253890" cy="6743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E1C4BA3-8656-E17F-1778-3DB8B75EA4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2934" y="366256"/>
              <a:ext cx="2204127" cy="67433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2411A92-4FA9-AC30-C744-B9CC7A761F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8FB3DE5-0BF2-9949-8E8E-62041A1EAFCC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4F33A3B-83AD-DF6D-BC56-8A677788D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F551F6-345D-FE4A-1E63-B7256EA355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273" y="698587"/>
            <a:ext cx="5318576" cy="385722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612BC5E-A3E2-3E20-8553-1EFE7C9D63E1}"/>
              </a:ext>
            </a:extLst>
          </p:cNvPr>
          <p:cNvSpPr txBox="1"/>
          <p:nvPr/>
        </p:nvSpPr>
        <p:spPr>
          <a:xfrm>
            <a:off x="6812062" y="2840425"/>
            <a:ext cx="2265611" cy="30008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1429"/>
            <a:r>
              <a:rPr lang="en-GB" sz="1350" b="1" dirty="0">
                <a:solidFill>
                  <a:srgbClr val="272723"/>
                </a:solidFill>
                <a:latin typeface="Open Sans" panose="020B0606030504020204" pitchFamily="34" charset="0"/>
              </a:rPr>
              <a:t>Short-read sequencing</a:t>
            </a:r>
            <a:endParaRPr lang="en-GB" sz="135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D9E7F6-8D10-17DB-A86A-3433CE78B99C}"/>
              </a:ext>
            </a:extLst>
          </p:cNvPr>
          <p:cNvSpPr txBox="1"/>
          <p:nvPr/>
        </p:nvSpPr>
        <p:spPr>
          <a:xfrm>
            <a:off x="6861757" y="3774926"/>
            <a:ext cx="2265611" cy="30008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1429"/>
            <a:r>
              <a:rPr lang="en-GB" sz="1350" b="1" dirty="0">
                <a:solidFill>
                  <a:srgbClr val="272723"/>
                </a:solidFill>
                <a:latin typeface="Open Sans" panose="020B0606030504020204" pitchFamily="34" charset="0"/>
              </a:rPr>
              <a:t>Long-read sequencing</a:t>
            </a:r>
            <a:endParaRPr lang="en-GB" sz="1350" b="1" dirty="0"/>
          </a:p>
        </p:txBody>
      </p:sp>
      <p:sp>
        <p:nvSpPr>
          <p:cNvPr id="7" name="Text 13">
            <a:extLst>
              <a:ext uri="{FF2B5EF4-FFF2-40B4-BE49-F238E27FC236}">
                <a16:creationId xmlns:a16="http://schemas.microsoft.com/office/drawing/2014/main" id="{CDDB1FAB-F64E-DD40-6056-89B12FC6D58C}"/>
              </a:ext>
            </a:extLst>
          </p:cNvPr>
          <p:cNvSpPr/>
          <p:nvPr/>
        </p:nvSpPr>
        <p:spPr>
          <a:xfrm>
            <a:off x="6061655" y="4695981"/>
            <a:ext cx="2880639" cy="20774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675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Figure source: Monzó, Liu, Conesa. 2025. 10.1038/s41576-025-00828-z</a:t>
            </a:r>
          </a:p>
          <a:p>
            <a:endParaRPr lang="en-US" sz="675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253C04-F84F-89A4-02A2-57983DC54ED7}"/>
              </a:ext>
            </a:extLst>
          </p:cNvPr>
          <p:cNvSpPr txBox="1"/>
          <p:nvPr/>
        </p:nvSpPr>
        <p:spPr>
          <a:xfrm>
            <a:off x="336176" y="1558935"/>
            <a:ext cx="2467274" cy="237757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1429"/>
            <a:r>
              <a:rPr lang="en-GB" sz="1350" b="1" dirty="0">
                <a:solidFill>
                  <a:srgbClr val="272723"/>
                </a:solidFill>
                <a:latin typeface="Open Sans" panose="020B0606030504020204" pitchFamily="34" charset="0"/>
              </a:rPr>
              <a:t>Advantages:</a:t>
            </a:r>
            <a:endParaRPr lang="en-GB" sz="1350" b="1" dirty="0"/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GB" sz="1350" dirty="0">
                <a:solidFill>
                  <a:srgbClr val="3B3B34"/>
                </a:solidFill>
                <a:latin typeface="Open Sans" panose="020B0606030504020204" pitchFamily="34" charset="0"/>
              </a:rPr>
              <a:t>Single-molecule</a:t>
            </a:r>
            <a:endParaRPr lang="en-GB" sz="1350" dirty="0">
              <a:solidFill>
                <a:srgbClr val="F58A53"/>
              </a:solidFill>
              <a:latin typeface="Noto Sans Symbols"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GB" sz="1350" dirty="0">
                <a:solidFill>
                  <a:srgbClr val="272723"/>
                </a:solidFill>
                <a:latin typeface="Open Sans" panose="020B0606030504020204" pitchFamily="34" charset="0"/>
              </a:rPr>
              <a:t>Isoform resolution – </a:t>
            </a:r>
          </a:p>
          <a:p>
            <a:pPr rtl="0" fontAlgn="base"/>
            <a:r>
              <a:rPr lang="en-GB" sz="1350" dirty="0">
                <a:solidFill>
                  <a:srgbClr val="272723"/>
                </a:solidFill>
                <a:latin typeface="Open Sans" panose="020B0606030504020204" pitchFamily="34" charset="0"/>
              </a:rPr>
              <a:t>    Alternative splicing</a:t>
            </a:r>
            <a:endParaRPr lang="en-GB" sz="1350" dirty="0">
              <a:solidFill>
                <a:srgbClr val="F58A53"/>
              </a:solidFill>
              <a:latin typeface="Noto Sans Symbols"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GB" sz="1350" dirty="0">
                <a:solidFill>
                  <a:srgbClr val="3B3B34"/>
                </a:solidFill>
                <a:latin typeface="Open Sans" panose="020B0606030504020204" pitchFamily="34" charset="0"/>
              </a:rPr>
              <a:t>Assembly simplification</a:t>
            </a:r>
          </a:p>
          <a:p>
            <a:pPr rtl="0" fontAlgn="base">
              <a:buFont typeface="Arial" panose="020B0604020202020204" pitchFamily="34" charset="0"/>
              <a:buChar char="•"/>
            </a:pPr>
            <a:endParaRPr lang="en-GB" sz="1350" dirty="0">
              <a:solidFill>
                <a:srgbClr val="F58A53"/>
              </a:solidFill>
              <a:latin typeface="Noto Sans Symbols"/>
            </a:endParaRPr>
          </a:p>
          <a:p>
            <a:pPr marL="1429"/>
            <a:r>
              <a:rPr lang="en-GB" sz="1350" b="1" dirty="0">
                <a:solidFill>
                  <a:srgbClr val="272723"/>
                </a:solidFill>
                <a:latin typeface="Open Sans" panose="020B0606030504020204" pitchFamily="34" charset="0"/>
              </a:rPr>
              <a:t>Disadvantages:</a:t>
            </a:r>
            <a:endParaRPr lang="en-GB" sz="1350" b="1" dirty="0"/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GB" sz="1350" dirty="0">
                <a:solidFill>
                  <a:srgbClr val="272723"/>
                </a:solidFill>
                <a:latin typeface="Open Sans" panose="020B0606030504020204" pitchFamily="34" charset="0"/>
              </a:rPr>
              <a:t>Lower accuracy</a:t>
            </a:r>
            <a:endParaRPr lang="en-GB" sz="1350" dirty="0">
              <a:solidFill>
                <a:srgbClr val="F58A53"/>
              </a:solidFill>
              <a:latin typeface="Open Sans" panose="020B0606030504020204" pitchFamily="34" charset="0"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GB" sz="1350" dirty="0">
                <a:solidFill>
                  <a:srgbClr val="272723"/>
                </a:solidFill>
                <a:latin typeface="Open Sans" panose="020B0606030504020204" pitchFamily="34" charset="0"/>
              </a:rPr>
              <a:t>Lower throughput</a:t>
            </a:r>
            <a:endParaRPr lang="en-GB" sz="1350" dirty="0">
              <a:solidFill>
                <a:srgbClr val="F58A53"/>
              </a:solidFill>
              <a:latin typeface="Open Sans" panose="020B0606030504020204" pitchFamily="34" charset="0"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GB" sz="1350" dirty="0">
                <a:solidFill>
                  <a:srgbClr val="272723"/>
                </a:solidFill>
                <a:latin typeface="Open Sans" panose="020B0606030504020204" pitchFamily="34" charset="0"/>
              </a:rPr>
              <a:t>Higher costs</a:t>
            </a:r>
            <a:endParaRPr lang="en-GB" sz="1350" dirty="0">
              <a:solidFill>
                <a:srgbClr val="F58A53"/>
              </a:solidFill>
              <a:latin typeface="Open Sans" panose="020B0606030504020204" pitchFamily="34" charset="0"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GB" sz="1350" dirty="0">
                <a:solidFill>
                  <a:srgbClr val="272723"/>
                </a:solidFill>
                <a:latin typeface="Open Sans" panose="020B0606030504020204" pitchFamily="34" charset="0"/>
              </a:rPr>
              <a:t>Bioinformatic challenges</a:t>
            </a:r>
            <a:endParaRPr lang="en-GB" sz="1350" dirty="0">
              <a:solidFill>
                <a:srgbClr val="F58A53"/>
              </a:solidFill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758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964AA3C-93CA-58A3-BAAA-28F5192F8E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8FB3DE5-0BF2-9949-8E8E-62041A1EAFCC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DC84771-3AEB-4A86-1366-7891B8B49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However, sequencing is not a perfect process…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4ECFB4-26FB-B064-D41B-91849BF8CA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/>
              <a:t>Technical challenges have not disapeared in long reads, they have just shifted</a:t>
            </a:r>
            <a:br>
              <a:rPr lang="es-ES"/>
            </a:br>
            <a:endParaRPr lang="es-ES"/>
          </a:p>
          <a:p>
            <a:r>
              <a:rPr lang="es-ES"/>
              <a:t>Different parts of the pipeline yield different articats we need to take into account</a:t>
            </a:r>
          </a:p>
          <a:p>
            <a:pPr lvl="1"/>
            <a:r>
              <a:rPr lang="es-ES"/>
              <a:t>Library preparation</a:t>
            </a:r>
          </a:p>
          <a:p>
            <a:pPr lvl="2"/>
            <a:r>
              <a:rPr lang="es-ES"/>
              <a:t>RT switching</a:t>
            </a:r>
          </a:p>
          <a:p>
            <a:pPr lvl="2"/>
            <a:r>
              <a:rPr lang="es-ES"/>
              <a:t>Intra-priming</a:t>
            </a:r>
          </a:p>
          <a:p>
            <a:pPr lvl="1"/>
            <a:r>
              <a:rPr lang="es-ES"/>
              <a:t>Sequencing technology</a:t>
            </a:r>
          </a:p>
          <a:p>
            <a:pPr lvl="2"/>
            <a:r>
              <a:rPr lang="es-ES"/>
              <a:t>Length biases</a:t>
            </a:r>
          </a:p>
          <a:p>
            <a:pPr lvl="2"/>
            <a:r>
              <a:rPr lang="es-ES"/>
              <a:t>Transcript degradation</a:t>
            </a:r>
          </a:p>
          <a:p>
            <a:pPr lvl="1"/>
            <a:r>
              <a:rPr lang="es-ES"/>
              <a:t>Transcriptome reconstruction</a:t>
            </a:r>
          </a:p>
          <a:p>
            <a:pPr lvl="2"/>
            <a:r>
              <a:rPr lang="es-ES"/>
              <a:t>Incorrect TSS and TTS</a:t>
            </a:r>
          </a:p>
          <a:p>
            <a:pPr lvl="2"/>
            <a:r>
              <a:rPr lang="es-ES"/>
              <a:t>Lack of supporting evidence</a:t>
            </a:r>
          </a:p>
          <a:p>
            <a:pPr lvl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678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CF086B8-439B-117F-BC0B-F9148E4BB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8FB3DE5-0BF2-9949-8E8E-62041A1EAFCC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E2ABD94-9F07-8688-158D-46ACB3471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Retrotranscriptase Template Switching</a:t>
            </a:r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B1F39D-F3C4-A045-3BF4-DCE5CE1756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432" y="643104"/>
            <a:ext cx="4816650" cy="3805480"/>
          </a:xfrm>
          <a:prstGeom prst="rect">
            <a:avLst/>
          </a:prstGeom>
        </p:spPr>
      </p:pic>
      <p:sp>
        <p:nvSpPr>
          <p:cNvPr id="5" name="Text 1">
            <a:extLst>
              <a:ext uri="{FF2B5EF4-FFF2-40B4-BE49-F238E27FC236}">
                <a16:creationId xmlns:a16="http://schemas.microsoft.com/office/drawing/2014/main" id="{86FF2D82-4D75-4919-C1BA-F461F77BB008}"/>
              </a:ext>
            </a:extLst>
          </p:cNvPr>
          <p:cNvSpPr/>
          <p:nvPr/>
        </p:nvSpPr>
        <p:spPr>
          <a:xfrm>
            <a:off x="5183083" y="2268845"/>
            <a:ext cx="3324785" cy="5539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200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RT enzyme can ”jump” between templates at repeated regions, creating chimeric cDNA products that confound transcript analysis</a:t>
            </a:r>
            <a:endParaRPr lang="en-US" sz="1200" dirty="0">
              <a:solidFill>
                <a:srgbClr val="0047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389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48AF05A-D235-97E1-85AF-BC60579B76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8FB3DE5-0BF2-9949-8E8E-62041A1EAFCC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49B0535-501A-8293-D1C4-BDB61BA72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Intra-priming</a:t>
            </a:r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E3794E-ABA8-4BDD-0BD8-60A5DD652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3653" y="1169879"/>
            <a:ext cx="5829300" cy="1553166"/>
          </a:xfrm>
          <a:prstGeom prst="rect">
            <a:avLst/>
          </a:prstGeom>
        </p:spPr>
      </p:pic>
      <p:sp>
        <p:nvSpPr>
          <p:cNvPr id="6" name="Text 1">
            <a:extLst>
              <a:ext uri="{FF2B5EF4-FFF2-40B4-BE49-F238E27FC236}">
                <a16:creationId xmlns:a16="http://schemas.microsoft.com/office/drawing/2014/main" id="{1E32989A-308A-BFE6-A5D2-25B5B218F2D1}"/>
              </a:ext>
            </a:extLst>
          </p:cNvPr>
          <p:cNvSpPr/>
          <p:nvPr/>
        </p:nvSpPr>
        <p:spPr>
          <a:xfrm>
            <a:off x="1606924" y="3607553"/>
            <a:ext cx="6199094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200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Oligo-dT primers can bind to internal A-rich regions, causing truncated cDNA synthesis</a:t>
            </a:r>
            <a:endParaRPr lang="en-US" sz="1200" dirty="0">
              <a:solidFill>
                <a:srgbClr val="0047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051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88CCD-8C4C-5CB6-AB9E-3349EA5BAC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1">
            <a:extLst>
              <a:ext uri="{FF2B5EF4-FFF2-40B4-BE49-F238E27FC236}">
                <a16:creationId xmlns:a16="http://schemas.microsoft.com/office/drawing/2014/main" id="{A83FED00-91F5-5450-4976-96B39324F5D0}"/>
              </a:ext>
            </a:extLst>
          </p:cNvPr>
          <p:cNvSpPr/>
          <p:nvPr/>
        </p:nvSpPr>
        <p:spPr>
          <a:xfrm>
            <a:off x="214312" y="118709"/>
            <a:ext cx="872798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Impact of sequencing platform and library preparation choice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0BC70F5-F2AC-E2CE-63AD-EA38B4AA0D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953819-CDAE-4B49-8708-AAC5C83D7CFB}" type="slidenum">
              <a:rPr lang="en-ES" smtClean="0"/>
              <a:t>9</a:t>
            </a:fld>
            <a:endParaRPr lang="en-E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29FB25C-107F-5A35-2EB4-F3C381BDDA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D2280E8A-EB57-049F-7D09-F6272F91E306}"/>
              </a:ext>
            </a:extLst>
          </p:cNvPr>
          <p:cNvSpPr/>
          <p:nvPr/>
        </p:nvSpPr>
        <p:spPr>
          <a:xfrm>
            <a:off x="314545" y="4208538"/>
            <a:ext cx="8627750" cy="2308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500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WARNING!! </a:t>
            </a:r>
            <a:r>
              <a:rPr lang="en-US" sz="1500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Combination of sequencing platform and library preparation find </a:t>
            </a:r>
            <a:r>
              <a:rPr lang="en-US" sz="1500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different transcripts</a:t>
            </a:r>
            <a:endParaRPr lang="en-US" sz="1500" b="1" dirty="0">
              <a:solidFill>
                <a:srgbClr val="0047AB"/>
              </a:solidFill>
            </a:endParaRPr>
          </a:p>
        </p:txBody>
      </p:sp>
      <p:pic>
        <p:nvPicPr>
          <p:cNvPr id="4" name="Picture 10" descr="Timeline&#10;&#10;Description automatically generated">
            <a:extLst>
              <a:ext uri="{FF2B5EF4-FFF2-40B4-BE49-F238E27FC236}">
                <a16:creationId xmlns:a16="http://schemas.microsoft.com/office/drawing/2014/main" id="{65D9D5EA-4B23-1E47-C22B-CB18BF8FE9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550" y="697423"/>
            <a:ext cx="6251070" cy="3318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13">
            <a:extLst>
              <a:ext uri="{FF2B5EF4-FFF2-40B4-BE49-F238E27FC236}">
                <a16:creationId xmlns:a16="http://schemas.microsoft.com/office/drawing/2014/main" id="{91A2B64A-5EEC-D9F7-1BDA-E1360B7D96BB}"/>
              </a:ext>
            </a:extLst>
          </p:cNvPr>
          <p:cNvSpPr/>
          <p:nvPr/>
        </p:nvSpPr>
        <p:spPr>
          <a:xfrm>
            <a:off x="6061655" y="4680573"/>
            <a:ext cx="2880639" cy="10387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675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Figure source: Pardo-Palacios. 2024. 10.1038/s41592-024-02298-3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078D54C1-F7F1-8DC1-C8C1-986BC5D6E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332015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ongTREC_PowerPoint_Template" id="{CC4E40BC-BE01-B34D-9C90-CC136DB86376}" vid="{B3F24151-5428-BE4A-9FF9-141C8CA6E34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LongTREC_PowerPoint_Template</Template>
  <TotalTime>4466</TotalTime>
  <Words>1135</Words>
  <Application>Microsoft Office PowerPoint</Application>
  <PresentationFormat>On-screen Show (16:9)</PresentationFormat>
  <Paragraphs>305</Paragraphs>
  <Slides>41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6" baseType="lpstr">
      <vt:lpstr>Arial</vt:lpstr>
      <vt:lpstr>Calibri</vt:lpstr>
      <vt:lpstr>Noto Sans Symbols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However, sequencing is not a perfect process…</vt:lpstr>
      <vt:lpstr>Retrotranscriptase Template Switching</vt:lpstr>
      <vt:lpstr>Intra-priming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SQANTI rescue</vt:lpstr>
      <vt:lpstr>Rescue semantics</vt:lpstr>
      <vt:lpstr>Rescue workflow</vt:lpstr>
      <vt:lpstr>Automatic rescue</vt:lpstr>
      <vt:lpstr>Rescue-by-mapping</vt:lpstr>
      <vt:lpstr>Best mapping hit selection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PptxGenJS Presentation</dc:subject>
  <dc:creator>Pablo Atienza</dc:creator>
  <cp:lastModifiedBy>Pablo Atienza</cp:lastModifiedBy>
  <cp:revision>7</cp:revision>
  <dcterms:created xsi:type="dcterms:W3CDTF">2026-05-29T12:56:38Z</dcterms:created>
  <dcterms:modified xsi:type="dcterms:W3CDTF">2026-06-25T20:29:20Z</dcterms:modified>
</cp:coreProperties>
</file>